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7" r:id="rId2"/>
    <p:sldId id="258" r:id="rId3"/>
    <p:sldId id="259" r:id="rId4"/>
    <p:sldId id="260" r:id="rId5"/>
    <p:sldId id="261" r:id="rId6"/>
    <p:sldId id="264" r:id="rId7"/>
    <p:sldId id="262" r:id="rId8"/>
    <p:sldId id="263" r:id="rId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15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A02117-A82F-465D-8822-0A9B2577D38A}" type="datetimeFigureOut">
              <a:rPr lang="zh-CN" altLang="en-US" smtClean="0"/>
              <a:t>2022-05-18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068E96-3709-4854-A6B7-18A921B77869}" type="slidenum">
              <a:rPr lang="zh-CN" altLang="en-US" smtClean="0"/>
              <a:t>‹#›</a:t>
            </a:fld>
            <a:endParaRPr lang="zh-CN" altLang="en-US"/>
          </a:p>
        </p:txBody>
      </p:sp>
    </p:spTree>
    <p:extLst>
      <p:ext uri="{BB962C8B-B14F-4D97-AF65-F5344CB8AC3E}">
        <p14:creationId xmlns:p14="http://schemas.microsoft.com/office/powerpoint/2010/main" val="3257240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TextEdit="1"/>
          </p:cNvSpPr>
          <p:nvPr>
            <p:ph type="sldImg"/>
          </p:nvPr>
        </p:nvSpPr>
        <p:spPr>
          <a:xfrm>
            <a:off x="1143000" y="685800"/>
            <a:ext cx="4572000" cy="3429000"/>
          </a:xfrm>
          <a:ln>
            <a:miter/>
          </a:ln>
        </p:spPr>
      </p:sp>
      <p:sp>
        <p:nvSpPr>
          <p:cNvPr id="52226" name="备注占位符 2"/>
          <p:cNvSpPr>
            <a:spLocks noGrp="1"/>
          </p:cNvSpPr>
          <p:nvPr>
            <p:ph type="body"/>
          </p:nvPr>
        </p:nvSpPr>
        <p:spPr/>
        <p:txBody>
          <a:bodyPr wrap="square" lIns="84390" tIns="42195" rIns="84390" bIns="42195" anchor="t"/>
          <a:lstStyle/>
          <a:p>
            <a:pPr lvl="0">
              <a:spcBef>
                <a:spcPct val="0"/>
              </a:spcBef>
            </a:pPr>
            <a:endParaRPr lang="zh-CN" altLang="en-US" dirty="0"/>
          </a:p>
        </p:txBody>
      </p:sp>
      <p:sp>
        <p:nvSpPr>
          <p:cNvPr id="52227" name="灯片编号占位符 3"/>
          <p:cNvSpPr txBox="1">
            <a:spLocks noGrp="1"/>
          </p:cNvSpPr>
          <p:nvPr>
            <p:ph type="sldNum" sz="quarter"/>
          </p:nvPr>
        </p:nvSpPr>
        <p:spPr>
          <a:xfrm>
            <a:off x="3884259" y="8685878"/>
            <a:ext cx="2972209" cy="458122"/>
          </a:xfrm>
          <a:prstGeom prst="rect">
            <a:avLst/>
          </a:prstGeom>
          <a:noFill/>
          <a:ln w="9525">
            <a:noFill/>
          </a:ln>
        </p:spPr>
        <p:txBody>
          <a:bodyPr vert="horz" lIns="84390" tIns="42195" rIns="84390" bIns="42195" anchor="b"/>
          <a:lstStyle/>
          <a:p>
            <a:fld id="{9A0DB2DC-4C9A-4742-B13C-FB6460FD3503}" type="slidenum">
              <a:rPr lang="zh-CN" altLang="en-US" sz="1100" dirty="0">
                <a:solidFill>
                  <a:prstClr val="black"/>
                </a:solidFill>
              </a:rPr>
              <a:t>3</a:t>
            </a:fld>
            <a:endParaRPr lang="zh-CN" altLang="en-US" sz="1100"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7C03F70-2ED2-4FC3-8BFA-98F38741D944}" type="datetimeFigureOut">
              <a:rPr lang="zh-CN" altLang="en-US" smtClean="0">
                <a:solidFill>
                  <a:prstClr val="black">
                    <a:tint val="75000"/>
                  </a:prstClr>
                </a:solidFill>
              </a:rPr>
              <a:t>2022-05-18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BBD8E2F-46A5-465D-B667-BC3535FB7E0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7C03F70-2ED2-4FC3-8BFA-98F38741D944}" type="datetimeFigureOut">
              <a:rPr lang="zh-CN" altLang="en-US" smtClean="0">
                <a:solidFill>
                  <a:prstClr val="black">
                    <a:tint val="75000"/>
                  </a:prstClr>
                </a:solidFill>
              </a:rPr>
              <a:t>2022-05-18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BBD8E2F-46A5-465D-B667-BC3535FB7E0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7C03F70-2ED2-4FC3-8BFA-98F38741D944}" type="datetimeFigureOut">
              <a:rPr lang="zh-CN" altLang="en-US" smtClean="0">
                <a:solidFill>
                  <a:prstClr val="black">
                    <a:tint val="75000"/>
                  </a:prstClr>
                </a:solidFill>
              </a:rPr>
              <a:t>2022-05-18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BBD8E2F-46A5-465D-B667-BC3535FB7E0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7C03F70-2ED2-4FC3-8BFA-98F38741D944}" type="datetimeFigureOut">
              <a:rPr lang="zh-CN" altLang="en-US" smtClean="0">
                <a:solidFill>
                  <a:prstClr val="black">
                    <a:tint val="75000"/>
                  </a:prstClr>
                </a:solidFill>
              </a:rPr>
              <a:t>2022-05-18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BBD8E2F-46A5-465D-B667-BC3535FB7E0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7C03F70-2ED2-4FC3-8BFA-98F38741D944}" type="datetimeFigureOut">
              <a:rPr lang="zh-CN" altLang="en-US" smtClean="0">
                <a:solidFill>
                  <a:prstClr val="black">
                    <a:tint val="75000"/>
                  </a:prstClr>
                </a:solidFill>
              </a:rPr>
              <a:t>2022-05-18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BBD8E2F-46A5-465D-B667-BC3535FB7E0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7C03F70-2ED2-4FC3-8BFA-98F38741D944}" type="datetimeFigureOut">
              <a:rPr lang="zh-CN" altLang="en-US" smtClean="0">
                <a:solidFill>
                  <a:prstClr val="black">
                    <a:tint val="75000"/>
                  </a:prstClr>
                </a:solidFill>
              </a:rPr>
              <a:t>2022-05-18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BBD8E2F-46A5-465D-B667-BC3535FB7E0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7C03F70-2ED2-4FC3-8BFA-98F38741D944}" type="datetimeFigureOut">
              <a:rPr lang="zh-CN" altLang="en-US" smtClean="0">
                <a:solidFill>
                  <a:prstClr val="black">
                    <a:tint val="75000"/>
                  </a:prstClr>
                </a:solidFill>
              </a:rPr>
              <a:t>2022-05-18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ABBD8E2F-46A5-465D-B667-BC3535FB7E0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7C03F70-2ED2-4FC3-8BFA-98F38741D944}" type="datetimeFigureOut">
              <a:rPr lang="zh-CN" altLang="en-US" smtClean="0">
                <a:solidFill>
                  <a:prstClr val="black">
                    <a:tint val="75000"/>
                  </a:prstClr>
                </a:solidFill>
              </a:rPr>
              <a:t>2022-05-18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ABBD8E2F-46A5-465D-B667-BC3535FB7E0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7C03F70-2ED2-4FC3-8BFA-98F38741D944}" type="datetimeFigureOut">
              <a:rPr lang="zh-CN" altLang="en-US" smtClean="0">
                <a:solidFill>
                  <a:prstClr val="black">
                    <a:tint val="75000"/>
                  </a:prstClr>
                </a:solidFill>
              </a:rPr>
              <a:t>2022-05-18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ABBD8E2F-46A5-465D-B667-BC3535FB7E0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7C03F70-2ED2-4FC3-8BFA-98F38741D944}" type="datetimeFigureOut">
              <a:rPr lang="zh-CN" altLang="en-US" smtClean="0">
                <a:solidFill>
                  <a:prstClr val="black">
                    <a:tint val="75000"/>
                  </a:prstClr>
                </a:solidFill>
              </a:rPr>
              <a:t>2022-05-18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BBD8E2F-46A5-465D-B667-BC3535FB7E0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7C03F70-2ED2-4FC3-8BFA-98F38741D944}" type="datetimeFigureOut">
              <a:rPr lang="zh-CN" altLang="en-US" smtClean="0">
                <a:solidFill>
                  <a:prstClr val="black">
                    <a:tint val="75000"/>
                  </a:prstClr>
                </a:solidFill>
              </a:rPr>
              <a:t>2022-05-18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BBD8E2F-46A5-465D-B667-BC3535FB7E0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03F70-2ED2-4FC3-8BFA-98F38741D944}" type="datetimeFigureOut">
              <a:rPr lang="zh-CN" altLang="en-US" smtClean="0">
                <a:solidFill>
                  <a:prstClr val="black">
                    <a:tint val="75000"/>
                  </a:prstClr>
                </a:solidFill>
              </a:rPr>
              <a:t>2022-05-18</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D8E2F-46A5-465D-B667-BC3535FB7E04}"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3759175"/>
            <a:ext cx="7772400" cy="1470025"/>
          </a:xfrm>
        </p:spPr>
        <p:txBody>
          <a:bodyPr>
            <a:normAutofit/>
          </a:bodyPr>
          <a:lstStyle/>
          <a:p>
            <a:r>
              <a:rPr lang="zh-CN" altLang="en-US" sz="3600" b="1" dirty="0" smtClean="0">
                <a:solidFill>
                  <a:schemeClr val="tx2">
                    <a:lumMod val="75000"/>
                  </a:schemeClr>
                </a:solidFill>
                <a:latin typeface="+mn-ea"/>
                <a:ea typeface="+mn-ea"/>
              </a:rPr>
              <a:t>天津开发区科海化轻机电有限公司</a:t>
            </a:r>
            <a:r>
              <a:rPr lang="en-US" altLang="zh-CN" sz="3600" b="1" dirty="0" smtClean="0">
                <a:solidFill>
                  <a:schemeClr val="tx2">
                    <a:lumMod val="75000"/>
                  </a:schemeClr>
                </a:solidFill>
                <a:latin typeface="+mn-ea"/>
                <a:ea typeface="+mn-ea"/>
              </a:rPr>
              <a:t/>
            </a:r>
            <a:br>
              <a:rPr lang="en-US" altLang="zh-CN" sz="3600" b="1" dirty="0" smtClean="0">
                <a:solidFill>
                  <a:schemeClr val="tx2">
                    <a:lumMod val="75000"/>
                  </a:schemeClr>
                </a:solidFill>
                <a:latin typeface="+mn-ea"/>
                <a:ea typeface="+mn-ea"/>
              </a:rPr>
            </a:br>
            <a:r>
              <a:rPr lang="zh-CN" altLang="en-US" sz="3600" b="1" dirty="0">
                <a:solidFill>
                  <a:schemeClr val="tx2">
                    <a:lumMod val="75000"/>
                  </a:schemeClr>
                </a:solidFill>
                <a:latin typeface="+mn-ea"/>
                <a:ea typeface="+mn-ea"/>
              </a:rPr>
              <a:t>商业计划书</a:t>
            </a:r>
          </a:p>
        </p:txBody>
      </p:sp>
      <p:sp>
        <p:nvSpPr>
          <p:cNvPr id="3" name="副标题 2"/>
          <p:cNvSpPr>
            <a:spLocks noGrp="1"/>
          </p:cNvSpPr>
          <p:nvPr>
            <p:ph type="subTitle" idx="1"/>
          </p:nvPr>
        </p:nvSpPr>
        <p:spPr>
          <a:xfrm>
            <a:off x="0" y="5445224"/>
            <a:ext cx="9144000" cy="1752600"/>
          </a:xfrm>
        </p:spPr>
        <p:txBody>
          <a:bodyPr/>
          <a:lstStyle/>
          <a:p>
            <a:r>
              <a:rPr lang="zh-CN" altLang="en-US" dirty="0" smtClean="0">
                <a:solidFill>
                  <a:schemeClr val="tx2">
                    <a:lumMod val="75000"/>
                  </a:schemeClr>
                </a:solidFill>
              </a:rPr>
              <a:t>水环境治理技术和水处理剂整体服务提供商</a:t>
            </a:r>
            <a:endParaRPr lang="zh-CN" altLang="en-US" dirty="0">
              <a:solidFill>
                <a:schemeClr val="tx2">
                  <a:lumMod val="75000"/>
                </a:schemeClr>
              </a:solidFill>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764704"/>
            <a:ext cx="3168001" cy="316800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1143000"/>
          </a:xfrm>
        </p:spPr>
        <p:txBody>
          <a:bodyPr>
            <a:normAutofit fontScale="90000"/>
          </a:bodyPr>
          <a:lstStyle/>
          <a:p>
            <a:pPr lvl="0"/>
            <a:r>
              <a:rPr lang="en-US" altLang="zh-CN" sz="4000" b="1" dirty="0" smtClean="0">
                <a:latin typeface="+mj-ea"/>
              </a:rPr>
              <a:t/>
            </a:r>
            <a:br>
              <a:rPr lang="en-US" altLang="zh-CN" sz="4000" b="1" dirty="0" smtClean="0">
                <a:latin typeface="+mj-ea"/>
              </a:rPr>
            </a:br>
            <a:r>
              <a:rPr lang="zh-CN" altLang="en-US" sz="4000" b="1" dirty="0" smtClean="0">
                <a:latin typeface="+mj-ea"/>
              </a:rPr>
              <a:t>公司简介</a:t>
            </a:r>
            <a:r>
              <a:rPr lang="zh-CN" altLang="en-US" dirty="0" smtClean="0"/>
              <a:t/>
            </a:r>
            <a:br>
              <a:rPr lang="zh-CN" altLang="en-US" dirty="0" smtClean="0"/>
            </a:br>
            <a:endParaRPr lang="zh-CN" altLang="en-US" dirty="0"/>
          </a:p>
        </p:txBody>
      </p:sp>
      <p:sp>
        <p:nvSpPr>
          <p:cNvPr id="3" name="内容占位符 2"/>
          <p:cNvSpPr>
            <a:spLocks noGrp="1"/>
          </p:cNvSpPr>
          <p:nvPr>
            <p:ph idx="1"/>
          </p:nvPr>
        </p:nvSpPr>
        <p:spPr>
          <a:xfrm>
            <a:off x="467544" y="908720"/>
            <a:ext cx="8229600" cy="4525963"/>
          </a:xfrm>
        </p:spPr>
        <p:txBody>
          <a:bodyPr>
            <a:noAutofit/>
          </a:bodyPr>
          <a:lstStyle/>
          <a:p>
            <a:pPr marL="0" lvl="0" indent="0" algn="just">
              <a:lnSpc>
                <a:spcPct val="170000"/>
              </a:lnSpc>
              <a:spcBef>
                <a:spcPts val="0"/>
              </a:spcBef>
              <a:buNone/>
            </a:pPr>
            <a:r>
              <a:rPr lang="zh-CN" altLang="en-US" sz="1800" dirty="0" smtClean="0">
                <a:solidFill>
                  <a:prstClr val="black"/>
                </a:solidFill>
                <a:latin typeface="+mn-ea"/>
              </a:rPr>
              <a:t>    天津开发区科海化轻机电有限公司位于</a:t>
            </a:r>
            <a:r>
              <a:rPr lang="zh-CN" altLang="en-US" sz="1800" dirty="0" smtClean="0">
                <a:solidFill>
                  <a:prstClr val="black"/>
                </a:solidFill>
                <a:latin typeface="+mn-ea"/>
              </a:rPr>
              <a:t>天津</a:t>
            </a:r>
            <a:r>
              <a:rPr lang="zh-CN" altLang="en-US" sz="1800" dirty="0" smtClean="0">
                <a:solidFill>
                  <a:prstClr val="black"/>
                </a:solidFill>
                <a:latin typeface="+mn-ea"/>
              </a:rPr>
              <a:t>滨海新区</a:t>
            </a:r>
            <a:r>
              <a:rPr lang="zh-CN" altLang="en-US" sz="1800" dirty="0" smtClean="0">
                <a:solidFill>
                  <a:prstClr val="black"/>
                </a:solidFill>
                <a:latin typeface="+mn-ea"/>
              </a:rPr>
              <a:t>，</a:t>
            </a:r>
            <a:r>
              <a:rPr lang="zh-CN" altLang="en-US" sz="1800" dirty="0" smtClean="0">
                <a:solidFill>
                  <a:prstClr val="black"/>
                </a:solidFill>
                <a:latin typeface="+mn-ea"/>
              </a:rPr>
              <a:t>是</a:t>
            </a:r>
            <a:r>
              <a:rPr lang="zh-CN" altLang="en-US" sz="1800" dirty="0">
                <a:solidFill>
                  <a:prstClr val="black"/>
                </a:solidFill>
                <a:latin typeface="+mn-ea"/>
              </a:rPr>
              <a:t>一家致力于污水处理新材料、净水处理新材料的技术研发与市场应用型环保科技企业</a:t>
            </a:r>
            <a:r>
              <a:rPr lang="zh-CN" altLang="en-US" sz="1800" dirty="0" smtClean="0">
                <a:solidFill>
                  <a:prstClr val="black"/>
                </a:solidFill>
                <a:latin typeface="+mn-ea"/>
              </a:rPr>
              <a:t>。</a:t>
            </a:r>
          </a:p>
          <a:p>
            <a:pPr marL="0" indent="0" algn="just">
              <a:lnSpc>
                <a:spcPct val="170000"/>
              </a:lnSpc>
              <a:spcBef>
                <a:spcPts val="0"/>
              </a:spcBef>
              <a:buNone/>
            </a:pPr>
            <a:r>
              <a:rPr lang="zh-CN" altLang="en-US" sz="1800" dirty="0" smtClean="0">
                <a:solidFill>
                  <a:prstClr val="black"/>
                </a:solidFill>
                <a:latin typeface="+mn-ea"/>
              </a:rPr>
              <a:t>    公司在“两弹一星”功勋奖章获得者王希季院士（中国科学院资深院士、国际宇航院院士）的指导下，以硅藻精土污水处理技术为基础，深入研究硅藻纳米微孔新材料，集硅藻精土系列产品应用技术开发、水处理工艺设计及工程实施为一体。创新研发了</a:t>
            </a:r>
            <a:r>
              <a:rPr lang="en-US" altLang="zh-CN" sz="1800" dirty="0" smtClean="0">
                <a:solidFill>
                  <a:prstClr val="black"/>
                </a:solidFill>
                <a:latin typeface="+mn-ea"/>
              </a:rPr>
              <a:t>DM</a:t>
            </a:r>
            <a:r>
              <a:rPr lang="zh-CN" altLang="en-US" sz="1800" dirty="0" smtClean="0">
                <a:solidFill>
                  <a:prstClr val="black"/>
                </a:solidFill>
                <a:latin typeface="+mn-ea"/>
              </a:rPr>
              <a:t>非均相催化污水处理工艺，以及针对不同水体的生物处理剂和化学处理剂，取得了多项发明专利和荣誉证书。并与国内部分高校合作成立产学研基地。已成功实施了多项大中小型水处理项目，获得了高度评价。</a:t>
            </a:r>
            <a:endParaRPr lang="en-US" altLang="zh-CN" sz="1800" dirty="0" smtClean="0">
              <a:solidFill>
                <a:prstClr val="black"/>
              </a:solidFill>
              <a:latin typeface="+mn-ea"/>
            </a:endParaRPr>
          </a:p>
          <a:p>
            <a:pPr marL="0" indent="0" algn="just">
              <a:lnSpc>
                <a:spcPct val="170000"/>
              </a:lnSpc>
              <a:spcBef>
                <a:spcPts val="0"/>
              </a:spcBef>
              <a:buNone/>
            </a:pPr>
            <a:r>
              <a:rPr lang="en-US" altLang="zh-CN" sz="1800" dirty="0" smtClean="0">
                <a:solidFill>
                  <a:prstClr val="black"/>
                </a:solidFill>
                <a:latin typeface="+mn-ea"/>
              </a:rPr>
              <a:t>    </a:t>
            </a:r>
            <a:r>
              <a:rPr lang="zh-CN" altLang="en-US" sz="1800" dirty="0" smtClean="0">
                <a:solidFill>
                  <a:prstClr val="black"/>
                </a:solidFill>
                <a:latin typeface="+mn-ea"/>
              </a:rPr>
              <a:t>公司</a:t>
            </a:r>
            <a:r>
              <a:rPr lang="en-US" altLang="zh-CN" sz="1800" dirty="0" smtClean="0">
                <a:solidFill>
                  <a:prstClr val="black"/>
                </a:solidFill>
                <a:latin typeface="+mn-ea"/>
              </a:rPr>
              <a:t>DM</a:t>
            </a:r>
            <a:r>
              <a:rPr lang="zh-CN" altLang="en-US" sz="1800" dirty="0" smtClean="0">
                <a:solidFill>
                  <a:prstClr val="black"/>
                </a:solidFill>
                <a:latin typeface="+mn-ea"/>
              </a:rPr>
              <a:t>污水处理工艺在</a:t>
            </a:r>
            <a:r>
              <a:rPr lang="en-US" altLang="zh-CN" sz="1800" dirty="0" smtClean="0">
                <a:solidFill>
                  <a:prstClr val="black"/>
                </a:solidFill>
                <a:latin typeface="+mn-ea"/>
              </a:rPr>
              <a:t>2020</a:t>
            </a:r>
            <a:r>
              <a:rPr lang="zh-CN" altLang="en-US" sz="1800" dirty="0" smtClean="0">
                <a:solidFill>
                  <a:prstClr val="black"/>
                </a:solidFill>
                <a:latin typeface="+mn-ea"/>
              </a:rPr>
              <a:t>年度中国创新创意大赛通过专家评审，获得天津赛区第二名，也是</a:t>
            </a:r>
            <a:r>
              <a:rPr lang="en-US" altLang="zh-CN" sz="1800" dirty="0" smtClean="0">
                <a:solidFill>
                  <a:prstClr val="black"/>
                </a:solidFill>
                <a:latin typeface="+mn-ea"/>
              </a:rPr>
              <a:t>2020</a:t>
            </a:r>
            <a:r>
              <a:rPr lang="zh-CN" altLang="en-US" sz="1800" dirty="0" smtClean="0">
                <a:solidFill>
                  <a:prstClr val="black"/>
                </a:solidFill>
                <a:latin typeface="+mn-ea"/>
              </a:rPr>
              <a:t>年中国企业国际融资洽谈会暨民企投融资洽谈会重点推介项目。</a:t>
            </a:r>
            <a:endParaRPr lang="en-US" altLang="zh-CN" sz="1800" dirty="0" smtClean="0">
              <a:solidFill>
                <a:prstClr val="black"/>
              </a:solidFill>
              <a:latin typeface="+mn-ea"/>
            </a:endParaRPr>
          </a:p>
          <a:p>
            <a:pPr marL="0" indent="0" algn="just">
              <a:lnSpc>
                <a:spcPct val="170000"/>
              </a:lnSpc>
              <a:spcBef>
                <a:spcPts val="0"/>
              </a:spcBef>
              <a:buNone/>
            </a:pPr>
            <a:r>
              <a:rPr lang="zh-CN" altLang="en-US" sz="1800" dirty="0" smtClean="0">
                <a:solidFill>
                  <a:prstClr val="black"/>
                </a:solidFill>
                <a:latin typeface="+mn-ea"/>
              </a:rPr>
              <a:t>    公司愿景：水清中华，造福于民。</a:t>
            </a:r>
            <a:endParaRPr lang="en-US" altLang="zh-CN" sz="1800" dirty="0" smtClean="0">
              <a:solidFill>
                <a:prstClr val="black"/>
              </a:solidFill>
              <a:latin typeface="+mn-ea"/>
            </a:endParaRPr>
          </a:p>
          <a:p>
            <a:pPr marL="0" lvl="0" indent="0" algn="just">
              <a:lnSpc>
                <a:spcPct val="150000"/>
              </a:lnSpc>
              <a:spcBef>
                <a:spcPts val="0"/>
              </a:spcBef>
              <a:buNone/>
            </a:pPr>
            <a:endParaRPr lang="zh-CN" altLang="en-US" sz="1900" dirty="0">
              <a:solidFill>
                <a:prstClr val="black"/>
              </a:solidFill>
              <a:latin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88" name="TextBox 31"/>
          <p:cNvSpPr txBox="1"/>
          <p:nvPr/>
        </p:nvSpPr>
        <p:spPr>
          <a:xfrm>
            <a:off x="0" y="3570998"/>
            <a:ext cx="2730311" cy="506074"/>
          </a:xfrm>
          <a:prstGeom prst="rect">
            <a:avLst/>
          </a:prstGeom>
          <a:noFill/>
        </p:spPr>
        <p:txBody>
          <a:bodyPr wrap="none" lIns="74460" tIns="37230" rIns="74460" bIns="37230">
            <a:spAutoFit/>
          </a:bodyPr>
          <a:lstStyle/>
          <a:p>
            <a:pPr defTabSz="744855">
              <a:defRPr/>
            </a:pPr>
            <a:r>
              <a:rPr lang="zh-CN" altLang="en-US" sz="2800" spc="274" noProof="1">
                <a:solidFill>
                  <a:srgbClr val="FF0000"/>
                </a:solidFill>
                <a:effectLst>
                  <a:outerShdw blurRad="38100" dist="38100" dir="2700000" algn="tl">
                    <a:srgbClr val="000000">
                      <a:alpha val="43137"/>
                    </a:srgbClr>
                  </a:outerShdw>
                </a:effectLst>
                <a:latin typeface="宋体" panose="02010600030101010101" pitchFamily="2" charset="-122"/>
                <a:cs typeface="Arial" panose="020B0604020202020204" pitchFamily="34" charset="0"/>
                <a:sym typeface="+mn-ea"/>
              </a:rPr>
              <a:t>化学水处理剂</a:t>
            </a:r>
            <a:r>
              <a:rPr lang="zh-CN" altLang="es-HN" sz="2800" spc="274" noProof="1">
                <a:solidFill>
                  <a:srgbClr val="FF0000"/>
                </a:solidFill>
                <a:effectLst>
                  <a:outerShdw blurRad="38100" dist="38100" dir="2700000" algn="tl">
                    <a:srgbClr val="000000">
                      <a:alpha val="43137"/>
                    </a:srgbClr>
                  </a:outerShdw>
                </a:effectLst>
                <a:latin typeface="宋体" panose="02010600030101010101" pitchFamily="2" charset="-122"/>
                <a:cs typeface="Arial" panose="020B0604020202020204" pitchFamily="34" charset="0"/>
                <a:sym typeface="+mn-ea"/>
              </a:rPr>
              <a:t> </a:t>
            </a:r>
            <a:endParaRPr lang="zh-CN" altLang="es-HN" sz="2800" spc="274" noProof="1">
              <a:solidFill>
                <a:srgbClr val="FF0000"/>
              </a:solidFill>
              <a:effectLst>
                <a:outerShdw blurRad="38100" dist="38100" dir="2700000" algn="tl">
                  <a:srgbClr val="000000">
                    <a:alpha val="43137"/>
                  </a:srgbClr>
                </a:outerShdw>
              </a:effectLst>
              <a:latin typeface="宋体" panose="02010600030101010101" pitchFamily="2" charset="-122"/>
              <a:cs typeface="Arial" panose="020B0604020202020204" pitchFamily="34" charset="0"/>
            </a:endParaRPr>
          </a:p>
        </p:txBody>
      </p:sp>
      <p:graphicFrame>
        <p:nvGraphicFramePr>
          <p:cNvPr id="7" name="表格 6"/>
          <p:cNvGraphicFramePr>
            <a:graphicFrameLocks noGrp="1"/>
          </p:cNvGraphicFramePr>
          <p:nvPr/>
        </p:nvGraphicFramePr>
        <p:xfrm>
          <a:off x="1043609" y="890852"/>
          <a:ext cx="6792415" cy="2682164"/>
        </p:xfrm>
        <a:graphic>
          <a:graphicData uri="http://schemas.openxmlformats.org/drawingml/2006/table">
            <a:tbl>
              <a:tblPr firstRow="1" bandRow="1">
                <a:tableStyleId>{5C22544A-7EE6-4342-B048-85BDC9FD1C3A}</a:tableStyleId>
              </a:tblPr>
              <a:tblGrid>
                <a:gridCol w="1358483"/>
                <a:gridCol w="1358483"/>
                <a:gridCol w="1358483"/>
                <a:gridCol w="1358483"/>
                <a:gridCol w="1358483"/>
              </a:tblGrid>
              <a:tr h="783344">
                <a:tc>
                  <a:txBody>
                    <a:bodyPr/>
                    <a:lstStyle/>
                    <a:p>
                      <a:pPr algn="ctr"/>
                      <a:r>
                        <a:rPr lang="zh-CN" altLang="en-US" sz="2200" b="0" dirty="0" smtClean="0">
                          <a:solidFill>
                            <a:schemeClr val="tx1"/>
                          </a:solidFill>
                          <a:latin typeface="+mn-ea"/>
                          <a:ea typeface="+mn-ea"/>
                        </a:rPr>
                        <a:t>硝化细菌</a:t>
                      </a:r>
                      <a:endParaRPr lang="zh-CN" altLang="en-US" sz="2200" b="0" dirty="0">
                        <a:solidFill>
                          <a:schemeClr val="tx1"/>
                        </a:solidFill>
                        <a:latin typeface="+mn-ea"/>
                        <a:ea typeface="+mn-ea"/>
                      </a:endParaRPr>
                    </a:p>
                  </a:txBody>
                  <a:tcPr marT="54818" marB="54818"/>
                </a:tc>
                <a:tc>
                  <a:txBody>
                    <a:bodyPr/>
                    <a:lstStyle/>
                    <a:p>
                      <a:pPr algn="ctr"/>
                      <a:r>
                        <a:rPr lang="zh-CN" altLang="en-US" sz="2200" b="0" dirty="0" smtClean="0">
                          <a:solidFill>
                            <a:schemeClr val="tx1"/>
                          </a:solidFill>
                          <a:latin typeface="+mn-ea"/>
                          <a:ea typeface="+mn-ea"/>
                        </a:rPr>
                        <a:t>生物净水剂</a:t>
                      </a:r>
                      <a:endParaRPr lang="zh-CN" altLang="en-US" sz="2200" b="0" dirty="0">
                        <a:solidFill>
                          <a:schemeClr val="tx1"/>
                        </a:solidFill>
                        <a:latin typeface="+mn-ea"/>
                        <a:ea typeface="+mn-ea"/>
                      </a:endParaRPr>
                    </a:p>
                  </a:txBody>
                  <a:tcPr marT="54818" marB="54818"/>
                </a:tc>
                <a:tc>
                  <a:txBody>
                    <a:bodyPr/>
                    <a:lstStyle/>
                    <a:p>
                      <a:pPr algn="ctr"/>
                      <a:r>
                        <a:rPr lang="zh-CN" altLang="en-US" sz="2200" b="0" dirty="0" smtClean="0">
                          <a:solidFill>
                            <a:schemeClr val="tx1"/>
                          </a:solidFill>
                          <a:latin typeface="+mn-ea"/>
                          <a:ea typeface="+mn-ea"/>
                        </a:rPr>
                        <a:t>生物蛋白</a:t>
                      </a:r>
                      <a:endParaRPr lang="en-US" altLang="zh-CN" sz="2200" b="0" dirty="0" smtClean="0">
                        <a:solidFill>
                          <a:schemeClr val="tx1"/>
                        </a:solidFill>
                        <a:latin typeface="+mn-ea"/>
                        <a:ea typeface="+mn-ea"/>
                      </a:endParaRPr>
                    </a:p>
                    <a:p>
                      <a:pPr algn="ctr"/>
                      <a:r>
                        <a:rPr lang="zh-CN" altLang="en-US" sz="2200" b="0" dirty="0" smtClean="0">
                          <a:solidFill>
                            <a:schemeClr val="tx1"/>
                          </a:solidFill>
                          <a:latin typeface="+mn-ea"/>
                          <a:ea typeface="+mn-ea"/>
                        </a:rPr>
                        <a:t>絮凝剂</a:t>
                      </a:r>
                      <a:endParaRPr lang="zh-CN" altLang="en-US" sz="2200" b="0" dirty="0">
                        <a:solidFill>
                          <a:schemeClr val="tx1"/>
                        </a:solidFill>
                        <a:latin typeface="+mn-ea"/>
                        <a:ea typeface="+mn-ea"/>
                      </a:endParaRPr>
                    </a:p>
                  </a:txBody>
                  <a:tcPr marT="54818" marB="54818"/>
                </a:tc>
                <a:tc>
                  <a:txBody>
                    <a:bodyPr/>
                    <a:lstStyle/>
                    <a:p>
                      <a:pPr algn="ctr"/>
                      <a:r>
                        <a:rPr lang="zh-CN" altLang="en-US" sz="2200" b="0" dirty="0" smtClean="0">
                          <a:solidFill>
                            <a:schemeClr val="tx1"/>
                          </a:solidFill>
                          <a:latin typeface="+mn-ea"/>
                          <a:ea typeface="+mn-ea"/>
                        </a:rPr>
                        <a:t>生物除臭剂</a:t>
                      </a:r>
                      <a:endParaRPr lang="zh-CN" altLang="en-US" sz="2200" b="0" dirty="0">
                        <a:solidFill>
                          <a:schemeClr val="tx1"/>
                        </a:solidFill>
                        <a:latin typeface="+mn-ea"/>
                        <a:ea typeface="+mn-ea"/>
                      </a:endParaRPr>
                    </a:p>
                  </a:txBody>
                  <a:tcPr marT="54818" marB="54818"/>
                </a:tc>
                <a:tc>
                  <a:txBody>
                    <a:bodyPr/>
                    <a:lstStyle/>
                    <a:p>
                      <a:pPr algn="ctr"/>
                      <a:r>
                        <a:rPr lang="zh-CN" altLang="en-US" sz="2200" b="0" dirty="0" smtClean="0">
                          <a:solidFill>
                            <a:schemeClr val="tx1"/>
                          </a:solidFill>
                          <a:latin typeface="+mn-ea"/>
                          <a:ea typeface="+mn-ea"/>
                        </a:rPr>
                        <a:t>高效</a:t>
                      </a:r>
                      <a:r>
                        <a:rPr lang="en-US" altLang="zh-CN" sz="2200" b="0" dirty="0" smtClean="0">
                          <a:solidFill>
                            <a:schemeClr val="tx1"/>
                          </a:solidFill>
                          <a:latin typeface="+mn-ea"/>
                          <a:ea typeface="+mn-ea"/>
                        </a:rPr>
                        <a:t>EM</a:t>
                      </a:r>
                      <a:r>
                        <a:rPr lang="zh-CN" altLang="en-US" sz="2200" b="0" dirty="0" smtClean="0">
                          <a:solidFill>
                            <a:schemeClr val="tx1"/>
                          </a:solidFill>
                          <a:latin typeface="+mn-ea"/>
                          <a:ea typeface="+mn-ea"/>
                        </a:rPr>
                        <a:t>菌</a:t>
                      </a:r>
                      <a:endParaRPr lang="zh-CN" altLang="en-US" sz="2200" b="0" dirty="0">
                        <a:solidFill>
                          <a:schemeClr val="tx1"/>
                        </a:solidFill>
                        <a:latin typeface="+mn-ea"/>
                        <a:ea typeface="+mn-ea"/>
                      </a:endParaRPr>
                    </a:p>
                  </a:txBody>
                  <a:tcPr marT="54818" marB="54818"/>
                </a:tc>
              </a:tr>
              <a:tr h="783344">
                <a:tc>
                  <a:txBody>
                    <a:bodyPr/>
                    <a:lstStyle/>
                    <a:p>
                      <a:pPr algn="ctr"/>
                      <a:r>
                        <a:rPr lang="zh-CN" altLang="en-US" sz="2200" b="0" dirty="0" smtClean="0">
                          <a:solidFill>
                            <a:schemeClr val="tx1"/>
                          </a:solidFill>
                          <a:latin typeface="+mn-ea"/>
                          <a:ea typeface="+mn-ea"/>
                        </a:rPr>
                        <a:t>反硝化细菌</a:t>
                      </a:r>
                      <a:endParaRPr lang="zh-CN" altLang="en-US" sz="2200" b="0" dirty="0">
                        <a:solidFill>
                          <a:schemeClr val="tx1"/>
                        </a:solidFill>
                        <a:latin typeface="+mn-ea"/>
                        <a:ea typeface="+mn-ea"/>
                      </a:endParaRPr>
                    </a:p>
                  </a:txBody>
                  <a:tcPr marT="54818" marB="54818"/>
                </a:tc>
                <a:tc>
                  <a:txBody>
                    <a:bodyPr/>
                    <a:lstStyle/>
                    <a:p>
                      <a:pPr algn="ctr"/>
                      <a:r>
                        <a:rPr lang="zh-CN" altLang="en-US" sz="2200" b="0" dirty="0" smtClean="0">
                          <a:solidFill>
                            <a:schemeClr val="tx1"/>
                          </a:solidFill>
                          <a:latin typeface="+mn-ea"/>
                          <a:ea typeface="+mn-ea"/>
                        </a:rPr>
                        <a:t>生物控藻</a:t>
                      </a:r>
                      <a:endParaRPr lang="en-US" altLang="zh-CN" sz="2200" b="0" dirty="0" smtClean="0">
                        <a:solidFill>
                          <a:schemeClr val="tx1"/>
                        </a:solidFill>
                        <a:latin typeface="+mn-ea"/>
                        <a:ea typeface="+mn-ea"/>
                      </a:endParaRPr>
                    </a:p>
                    <a:p>
                      <a:pPr algn="ctr"/>
                      <a:r>
                        <a:rPr lang="zh-CN" altLang="en-US" sz="2200" b="0" dirty="0" smtClean="0">
                          <a:solidFill>
                            <a:schemeClr val="tx1"/>
                          </a:solidFill>
                          <a:latin typeface="+mn-ea"/>
                          <a:ea typeface="+mn-ea"/>
                        </a:rPr>
                        <a:t>菌剂</a:t>
                      </a:r>
                      <a:endParaRPr lang="zh-CN" altLang="en-US" sz="2200" b="0" dirty="0">
                        <a:solidFill>
                          <a:schemeClr val="tx1"/>
                        </a:solidFill>
                        <a:latin typeface="+mn-ea"/>
                        <a:ea typeface="+mn-ea"/>
                      </a:endParaRPr>
                    </a:p>
                  </a:txBody>
                  <a:tcPr marT="54818" marB="54818"/>
                </a:tc>
                <a:tc>
                  <a:txBody>
                    <a:bodyPr/>
                    <a:lstStyle/>
                    <a:p>
                      <a:pPr algn="ctr"/>
                      <a:r>
                        <a:rPr lang="zh-CN" altLang="en-US" sz="2200" b="0" dirty="0" smtClean="0">
                          <a:solidFill>
                            <a:schemeClr val="tx1"/>
                          </a:solidFill>
                          <a:latin typeface="+mn-ea"/>
                          <a:ea typeface="+mn-ea"/>
                        </a:rPr>
                        <a:t>生活垃圾</a:t>
                      </a:r>
                      <a:endParaRPr lang="en-US" altLang="zh-CN" sz="2200" b="0" dirty="0" smtClean="0">
                        <a:solidFill>
                          <a:schemeClr val="tx1"/>
                        </a:solidFill>
                        <a:latin typeface="+mn-ea"/>
                        <a:ea typeface="+mn-ea"/>
                      </a:endParaRPr>
                    </a:p>
                    <a:p>
                      <a:pPr algn="ctr"/>
                      <a:r>
                        <a:rPr lang="zh-CN" altLang="en-US" sz="2200" b="0" dirty="0" smtClean="0">
                          <a:solidFill>
                            <a:schemeClr val="tx1"/>
                          </a:solidFill>
                          <a:latin typeface="+mn-ea"/>
                          <a:ea typeface="+mn-ea"/>
                        </a:rPr>
                        <a:t>堆酵菌剂</a:t>
                      </a:r>
                      <a:endParaRPr lang="zh-CN" altLang="en-US" sz="2200" b="0" dirty="0">
                        <a:solidFill>
                          <a:schemeClr val="tx1"/>
                        </a:solidFill>
                        <a:latin typeface="+mn-ea"/>
                        <a:ea typeface="+mn-ea"/>
                      </a:endParaRPr>
                    </a:p>
                  </a:txBody>
                  <a:tcPr marT="54818" marB="54818"/>
                </a:tc>
                <a:tc>
                  <a:txBody>
                    <a:bodyPr/>
                    <a:lstStyle/>
                    <a:p>
                      <a:pPr algn="ctr"/>
                      <a:r>
                        <a:rPr lang="zh-CN" altLang="en-US" sz="2200" b="0" dirty="0" smtClean="0">
                          <a:solidFill>
                            <a:schemeClr val="tx1"/>
                          </a:solidFill>
                          <a:latin typeface="+mn-ea"/>
                          <a:ea typeface="+mn-ea"/>
                        </a:rPr>
                        <a:t>杀菌灭藻剂</a:t>
                      </a:r>
                      <a:endParaRPr lang="zh-CN" altLang="en-US" sz="2200" b="0" dirty="0">
                        <a:solidFill>
                          <a:schemeClr val="tx1"/>
                        </a:solidFill>
                        <a:latin typeface="+mn-ea"/>
                        <a:ea typeface="+mn-ea"/>
                      </a:endParaRPr>
                    </a:p>
                  </a:txBody>
                  <a:tcPr marT="54818" marB="54818"/>
                </a:tc>
                <a:tc>
                  <a:txBody>
                    <a:bodyPr/>
                    <a:lstStyle/>
                    <a:p>
                      <a:pPr algn="ctr"/>
                      <a:r>
                        <a:rPr lang="zh-CN" altLang="en-US" sz="2200" b="0" dirty="0" smtClean="0">
                          <a:solidFill>
                            <a:schemeClr val="tx1"/>
                          </a:solidFill>
                          <a:latin typeface="+mn-ea"/>
                          <a:ea typeface="+mn-ea"/>
                        </a:rPr>
                        <a:t>水质活化剂</a:t>
                      </a:r>
                      <a:endParaRPr lang="zh-CN" altLang="en-US" sz="2200" b="0" dirty="0">
                        <a:solidFill>
                          <a:schemeClr val="tx1"/>
                        </a:solidFill>
                        <a:latin typeface="+mn-ea"/>
                        <a:ea typeface="+mn-ea"/>
                      </a:endParaRPr>
                    </a:p>
                  </a:txBody>
                  <a:tcPr marT="54818" marB="54818"/>
                </a:tc>
              </a:tr>
              <a:tr h="783344">
                <a:tc>
                  <a:txBody>
                    <a:bodyPr/>
                    <a:lstStyle/>
                    <a:p>
                      <a:pPr algn="ctr"/>
                      <a:r>
                        <a:rPr lang="zh-CN" altLang="en-US" sz="2200" b="0" dirty="0" smtClean="0">
                          <a:solidFill>
                            <a:schemeClr val="tx1"/>
                          </a:solidFill>
                          <a:latin typeface="+mn-ea"/>
                          <a:ea typeface="+mn-ea"/>
                        </a:rPr>
                        <a:t>高效</a:t>
                      </a:r>
                      <a:r>
                        <a:rPr lang="en-US" altLang="zh-CN" sz="2200" b="0" dirty="0" smtClean="0">
                          <a:solidFill>
                            <a:schemeClr val="tx1"/>
                          </a:solidFill>
                          <a:latin typeface="+mn-ea"/>
                          <a:ea typeface="+mn-ea"/>
                        </a:rPr>
                        <a:t>COD</a:t>
                      </a:r>
                    </a:p>
                    <a:p>
                      <a:pPr algn="ctr"/>
                      <a:r>
                        <a:rPr lang="en-US" altLang="zh-CN" sz="2200" b="0" baseline="0" dirty="0" smtClean="0">
                          <a:solidFill>
                            <a:schemeClr val="tx1"/>
                          </a:solidFill>
                          <a:latin typeface="+mn-ea"/>
                          <a:ea typeface="+mn-ea"/>
                        </a:rPr>
                        <a:t> </a:t>
                      </a:r>
                      <a:r>
                        <a:rPr lang="zh-CN" altLang="en-US" sz="2200" b="0" baseline="0" dirty="0" smtClean="0">
                          <a:solidFill>
                            <a:schemeClr val="tx1"/>
                          </a:solidFill>
                          <a:latin typeface="+mn-ea"/>
                          <a:ea typeface="+mn-ea"/>
                        </a:rPr>
                        <a:t>降解菌剂</a:t>
                      </a:r>
                      <a:endParaRPr lang="zh-CN" altLang="en-US" sz="2200" b="0" dirty="0">
                        <a:solidFill>
                          <a:schemeClr val="tx1"/>
                        </a:solidFill>
                        <a:latin typeface="+mn-ea"/>
                        <a:ea typeface="+mn-ea"/>
                      </a:endParaRPr>
                    </a:p>
                  </a:txBody>
                  <a:tcPr marT="54818" marB="54818"/>
                </a:tc>
                <a:tc>
                  <a:txBody>
                    <a:bodyPr/>
                    <a:lstStyle/>
                    <a:p>
                      <a:pPr algn="ctr"/>
                      <a:r>
                        <a:rPr lang="zh-CN" altLang="en-US" sz="2200" b="0" dirty="0" smtClean="0">
                          <a:solidFill>
                            <a:schemeClr val="tx1"/>
                          </a:solidFill>
                          <a:latin typeface="+mn-ea"/>
                          <a:ea typeface="+mn-ea"/>
                        </a:rPr>
                        <a:t>有机物降解菌剂</a:t>
                      </a:r>
                      <a:endParaRPr lang="zh-CN" altLang="en-US" sz="2200" b="0" dirty="0">
                        <a:solidFill>
                          <a:schemeClr val="tx1"/>
                        </a:solidFill>
                        <a:latin typeface="+mn-ea"/>
                        <a:ea typeface="+mn-ea"/>
                      </a:endParaRPr>
                    </a:p>
                  </a:txBody>
                  <a:tcPr marT="54818" marB="54818"/>
                </a:tc>
                <a:tc>
                  <a:txBody>
                    <a:bodyPr/>
                    <a:lstStyle/>
                    <a:p>
                      <a:pPr algn="ctr"/>
                      <a:r>
                        <a:rPr lang="zh-CN" altLang="en-US" sz="2200" b="0" dirty="0" smtClean="0">
                          <a:solidFill>
                            <a:schemeClr val="tx1"/>
                          </a:solidFill>
                          <a:latin typeface="+mn-ea"/>
                          <a:ea typeface="+mn-ea"/>
                        </a:rPr>
                        <a:t>高效复合</a:t>
                      </a:r>
                      <a:endParaRPr lang="en-US" altLang="zh-CN" sz="2200" b="0" dirty="0" smtClean="0">
                        <a:solidFill>
                          <a:schemeClr val="tx1"/>
                        </a:solidFill>
                        <a:latin typeface="+mn-ea"/>
                        <a:ea typeface="+mn-ea"/>
                      </a:endParaRPr>
                    </a:p>
                    <a:p>
                      <a:pPr algn="ctr"/>
                      <a:r>
                        <a:rPr lang="zh-CN" altLang="en-US" sz="2200" b="0" dirty="0" smtClean="0">
                          <a:solidFill>
                            <a:schemeClr val="tx1"/>
                          </a:solidFill>
                          <a:latin typeface="+mn-ea"/>
                          <a:ea typeface="+mn-ea"/>
                        </a:rPr>
                        <a:t>生物碳源</a:t>
                      </a:r>
                      <a:endParaRPr lang="zh-CN" altLang="en-US" sz="2200" b="0" dirty="0">
                        <a:solidFill>
                          <a:schemeClr val="tx1"/>
                        </a:solidFill>
                        <a:latin typeface="+mn-ea"/>
                        <a:ea typeface="+mn-ea"/>
                      </a:endParaRPr>
                    </a:p>
                  </a:txBody>
                  <a:tcPr marT="54818" marB="54818"/>
                </a:tc>
                <a:tc>
                  <a:txBody>
                    <a:bodyPr/>
                    <a:lstStyle/>
                    <a:p>
                      <a:pPr algn="ctr"/>
                      <a:r>
                        <a:rPr lang="zh-CN" altLang="en-US" sz="2200" b="0" dirty="0" smtClean="0">
                          <a:solidFill>
                            <a:schemeClr val="tx1"/>
                          </a:solidFill>
                          <a:latin typeface="+mn-ea"/>
                          <a:ea typeface="+mn-ea"/>
                        </a:rPr>
                        <a:t>生物酶</a:t>
                      </a:r>
                      <a:endParaRPr lang="zh-CN" altLang="en-US" sz="2200" b="0" dirty="0">
                        <a:solidFill>
                          <a:schemeClr val="tx1"/>
                        </a:solidFill>
                        <a:latin typeface="+mn-ea"/>
                        <a:ea typeface="+mn-ea"/>
                      </a:endParaRPr>
                    </a:p>
                  </a:txBody>
                  <a:tcPr marT="54818" marB="54818"/>
                </a:tc>
                <a:tc>
                  <a:txBody>
                    <a:bodyPr/>
                    <a:lstStyle/>
                    <a:p>
                      <a:pPr algn="ctr"/>
                      <a:r>
                        <a:rPr lang="zh-CN" altLang="en-US" sz="2200" b="0" dirty="0" smtClean="0">
                          <a:solidFill>
                            <a:schemeClr val="tx1"/>
                          </a:solidFill>
                          <a:latin typeface="+mn-ea"/>
                          <a:ea typeface="+mn-ea"/>
                        </a:rPr>
                        <a:t>反渗透</a:t>
                      </a:r>
                      <a:endParaRPr lang="en-US" altLang="zh-CN" sz="2200" b="0" dirty="0" smtClean="0">
                        <a:solidFill>
                          <a:schemeClr val="tx1"/>
                        </a:solidFill>
                        <a:latin typeface="+mn-ea"/>
                        <a:ea typeface="+mn-ea"/>
                      </a:endParaRPr>
                    </a:p>
                    <a:p>
                      <a:pPr algn="ctr"/>
                      <a:r>
                        <a:rPr lang="zh-CN" altLang="en-US" sz="2200" b="0" dirty="0" smtClean="0">
                          <a:solidFill>
                            <a:schemeClr val="tx1"/>
                          </a:solidFill>
                          <a:latin typeface="+mn-ea"/>
                          <a:ea typeface="+mn-ea"/>
                        </a:rPr>
                        <a:t>清洗剂</a:t>
                      </a:r>
                      <a:endParaRPr lang="zh-CN" altLang="en-US" sz="2200" b="0" dirty="0">
                        <a:solidFill>
                          <a:schemeClr val="tx1"/>
                        </a:solidFill>
                        <a:latin typeface="+mn-ea"/>
                        <a:ea typeface="+mn-ea"/>
                      </a:endParaRPr>
                    </a:p>
                  </a:txBody>
                  <a:tcPr marT="54818" marB="54818"/>
                </a:tc>
              </a:tr>
            </a:tbl>
          </a:graphicData>
        </a:graphic>
      </p:graphicFrame>
      <p:sp>
        <p:nvSpPr>
          <p:cNvPr id="8" name="矩形 7"/>
          <p:cNvSpPr/>
          <p:nvPr/>
        </p:nvSpPr>
        <p:spPr>
          <a:xfrm>
            <a:off x="0" y="320844"/>
            <a:ext cx="2843808" cy="523220"/>
          </a:xfrm>
          <a:prstGeom prst="rect">
            <a:avLst/>
          </a:prstGeom>
        </p:spPr>
        <p:txBody>
          <a:bodyPr wrap="square">
            <a:spAutoFit/>
          </a:bodyPr>
          <a:lstStyle/>
          <a:p>
            <a:pPr defTabSz="744855">
              <a:defRPr/>
            </a:pPr>
            <a:r>
              <a:rPr lang="zh-CN" altLang="en-US" sz="2800" spc="274" noProof="1">
                <a:solidFill>
                  <a:srgbClr val="FF0000"/>
                </a:solidFill>
                <a:effectLst>
                  <a:outerShdw blurRad="38100" dist="38100" dir="2700000" algn="tl">
                    <a:srgbClr val="000000">
                      <a:alpha val="43137"/>
                    </a:srgbClr>
                  </a:outerShdw>
                </a:effectLst>
                <a:latin typeface="宋体" panose="02010600030101010101" pitchFamily="2" charset="-122"/>
                <a:cs typeface="Arial" panose="020B0604020202020204" pitchFamily="34" charset="0"/>
                <a:sym typeface="+mn-ea"/>
              </a:rPr>
              <a:t>生物水处理剂</a:t>
            </a:r>
            <a:r>
              <a:rPr lang="zh-CN" altLang="es-HN" sz="2800" spc="274" noProof="1">
                <a:solidFill>
                  <a:srgbClr val="FF0000"/>
                </a:solidFill>
                <a:effectLst>
                  <a:outerShdw blurRad="38100" dist="38100" dir="2700000" algn="tl">
                    <a:srgbClr val="000000">
                      <a:alpha val="43137"/>
                    </a:srgbClr>
                  </a:outerShdw>
                </a:effectLst>
                <a:latin typeface="宋体" panose="02010600030101010101" pitchFamily="2" charset="-122"/>
                <a:cs typeface="Arial" panose="020B0604020202020204" pitchFamily="34" charset="0"/>
                <a:sym typeface="+mn-ea"/>
              </a:rPr>
              <a:t> </a:t>
            </a:r>
            <a:endParaRPr lang="zh-CN" altLang="es-HN" sz="2800" spc="274" noProof="1">
              <a:solidFill>
                <a:srgbClr val="FF0000"/>
              </a:solidFill>
              <a:effectLst>
                <a:outerShdw blurRad="38100" dist="38100" dir="2700000" algn="tl">
                  <a:srgbClr val="000000">
                    <a:alpha val="43137"/>
                  </a:srgbClr>
                </a:outerShdw>
              </a:effectLst>
              <a:latin typeface="宋体" panose="02010600030101010101" pitchFamily="2" charset="-122"/>
              <a:cs typeface="Arial" panose="020B0604020202020204" pitchFamily="34" charset="0"/>
            </a:endParaRPr>
          </a:p>
        </p:txBody>
      </p:sp>
      <p:graphicFrame>
        <p:nvGraphicFramePr>
          <p:cNvPr id="10" name="表格 9"/>
          <p:cNvGraphicFramePr>
            <a:graphicFrameLocks noGrp="1"/>
          </p:cNvGraphicFramePr>
          <p:nvPr/>
        </p:nvGraphicFramePr>
        <p:xfrm>
          <a:off x="1043609" y="4206039"/>
          <a:ext cx="6840759" cy="2417454"/>
        </p:xfrm>
        <a:graphic>
          <a:graphicData uri="http://schemas.openxmlformats.org/drawingml/2006/table">
            <a:tbl>
              <a:tblPr firstRow="1" bandRow="1">
                <a:tableStyleId>{5C22544A-7EE6-4342-B048-85BDC9FD1C3A}</a:tableStyleId>
              </a:tblPr>
              <a:tblGrid>
                <a:gridCol w="1339042"/>
                <a:gridCol w="1339042"/>
                <a:gridCol w="1339042"/>
                <a:gridCol w="1339042"/>
                <a:gridCol w="1484591"/>
              </a:tblGrid>
              <a:tr h="805818">
                <a:tc>
                  <a:txBody>
                    <a:bodyPr/>
                    <a:lstStyle/>
                    <a:p>
                      <a:pPr algn="ctr"/>
                      <a:r>
                        <a:rPr lang="zh-CN" altLang="en-US" sz="2200" b="0" dirty="0" smtClean="0">
                          <a:solidFill>
                            <a:schemeClr val="tx1"/>
                          </a:solidFill>
                          <a:latin typeface="+mn-ea"/>
                          <a:ea typeface="+mn-ea"/>
                        </a:rPr>
                        <a:t>聚合氯化铝</a:t>
                      </a:r>
                      <a:endParaRPr lang="zh-CN" altLang="en-US" sz="2200" b="0" dirty="0">
                        <a:solidFill>
                          <a:schemeClr val="tx1"/>
                        </a:solidFill>
                        <a:latin typeface="+mn-ea"/>
                        <a:ea typeface="+mn-ea"/>
                      </a:endParaRPr>
                    </a:p>
                  </a:txBody>
                  <a:tcPr marT="54818" marB="54818"/>
                </a:tc>
                <a:tc>
                  <a:txBody>
                    <a:bodyPr/>
                    <a:lstStyle/>
                    <a:p>
                      <a:pPr algn="ctr"/>
                      <a:r>
                        <a:rPr lang="zh-CN" altLang="en-US" sz="2200" b="0" dirty="0" smtClean="0">
                          <a:solidFill>
                            <a:schemeClr val="tx1"/>
                          </a:solidFill>
                          <a:latin typeface="+mn-ea"/>
                          <a:ea typeface="+mn-ea"/>
                        </a:rPr>
                        <a:t>氨氮去除剂</a:t>
                      </a:r>
                      <a:endParaRPr lang="zh-CN" altLang="en-US" sz="2200" b="0" dirty="0">
                        <a:solidFill>
                          <a:schemeClr val="tx1"/>
                        </a:solidFill>
                        <a:latin typeface="+mn-ea"/>
                        <a:ea typeface="+mn-ea"/>
                      </a:endParaRPr>
                    </a:p>
                  </a:txBody>
                  <a:tcPr marT="54818" marB="54818"/>
                </a:tc>
                <a:tc>
                  <a:txBody>
                    <a:bodyPr/>
                    <a:lstStyle/>
                    <a:p>
                      <a:pPr algn="ctr"/>
                      <a:r>
                        <a:rPr lang="zh-CN" altLang="en-US" sz="2200" b="0" dirty="0" smtClean="0">
                          <a:solidFill>
                            <a:schemeClr val="tx1"/>
                          </a:solidFill>
                          <a:latin typeface="+mn-ea"/>
                          <a:ea typeface="+mn-ea"/>
                        </a:rPr>
                        <a:t>次氯酸钠</a:t>
                      </a:r>
                      <a:endParaRPr lang="zh-CN" altLang="en-US" sz="2200" b="0" dirty="0">
                        <a:solidFill>
                          <a:schemeClr val="tx1"/>
                        </a:solidFill>
                        <a:latin typeface="+mn-ea"/>
                        <a:ea typeface="+mn-ea"/>
                      </a:endParaRPr>
                    </a:p>
                  </a:txBody>
                  <a:tcPr marT="54818" marB="54818"/>
                </a:tc>
                <a:tc>
                  <a:txBody>
                    <a:bodyPr/>
                    <a:lstStyle/>
                    <a:p>
                      <a:pPr algn="ctr"/>
                      <a:r>
                        <a:rPr lang="zh-CN" altLang="en-US" sz="2200" b="0" dirty="0" smtClean="0">
                          <a:solidFill>
                            <a:schemeClr val="tx1"/>
                          </a:solidFill>
                          <a:latin typeface="+mn-ea"/>
                          <a:ea typeface="+mn-ea"/>
                        </a:rPr>
                        <a:t>消泡剂</a:t>
                      </a:r>
                      <a:endParaRPr lang="zh-CN" altLang="en-US" sz="2200" b="0" dirty="0">
                        <a:solidFill>
                          <a:schemeClr val="tx1"/>
                        </a:solidFill>
                        <a:latin typeface="+mn-ea"/>
                        <a:ea typeface="+mn-ea"/>
                      </a:endParaRPr>
                    </a:p>
                  </a:txBody>
                  <a:tcPr marT="54818" marB="54818"/>
                </a:tc>
                <a:tc>
                  <a:txBody>
                    <a:bodyPr/>
                    <a:lstStyle/>
                    <a:p>
                      <a:pPr algn="ctr"/>
                      <a:r>
                        <a:rPr lang="zh-CN" altLang="en-US" sz="2200" b="0" dirty="0" smtClean="0">
                          <a:solidFill>
                            <a:schemeClr val="tx1"/>
                          </a:solidFill>
                          <a:latin typeface="+mn-ea"/>
                          <a:ea typeface="+mn-ea"/>
                        </a:rPr>
                        <a:t>活性炭</a:t>
                      </a:r>
                      <a:endParaRPr lang="zh-CN" altLang="en-US" sz="2200" b="0" dirty="0">
                        <a:solidFill>
                          <a:schemeClr val="tx1"/>
                        </a:solidFill>
                        <a:latin typeface="+mn-ea"/>
                        <a:ea typeface="+mn-ea"/>
                      </a:endParaRPr>
                    </a:p>
                  </a:txBody>
                  <a:tcPr marT="54818" marB="54818"/>
                </a:tc>
              </a:tr>
              <a:tr h="805818">
                <a:tc>
                  <a:txBody>
                    <a:bodyPr/>
                    <a:lstStyle/>
                    <a:p>
                      <a:pPr algn="ctr"/>
                      <a:r>
                        <a:rPr lang="zh-CN" altLang="en-US" sz="2200" b="0" dirty="0" smtClean="0">
                          <a:solidFill>
                            <a:schemeClr val="tx1"/>
                          </a:solidFill>
                          <a:latin typeface="+mn-ea"/>
                          <a:ea typeface="+mn-ea"/>
                        </a:rPr>
                        <a:t>聚丙烯酰胺</a:t>
                      </a:r>
                      <a:endParaRPr lang="zh-CN" altLang="en-US" sz="2200" b="0" dirty="0">
                        <a:solidFill>
                          <a:schemeClr val="tx1"/>
                        </a:solidFill>
                        <a:latin typeface="+mn-ea"/>
                        <a:ea typeface="+mn-ea"/>
                      </a:endParaRPr>
                    </a:p>
                  </a:txBody>
                  <a:tcPr marT="54818" marB="54818"/>
                </a:tc>
                <a:tc>
                  <a:txBody>
                    <a:bodyPr/>
                    <a:lstStyle/>
                    <a:p>
                      <a:pPr algn="ctr"/>
                      <a:r>
                        <a:rPr lang="en-US" altLang="zh-CN" sz="2200" b="0" dirty="0" smtClean="0">
                          <a:solidFill>
                            <a:schemeClr val="tx1"/>
                          </a:solidFill>
                          <a:latin typeface="+mn-ea"/>
                          <a:ea typeface="+mn-ea"/>
                        </a:rPr>
                        <a:t>COD</a:t>
                      </a:r>
                      <a:r>
                        <a:rPr lang="zh-CN" altLang="en-US" sz="2200" b="0" dirty="0" smtClean="0">
                          <a:solidFill>
                            <a:schemeClr val="tx1"/>
                          </a:solidFill>
                          <a:latin typeface="+mn-ea"/>
                          <a:ea typeface="+mn-ea"/>
                        </a:rPr>
                        <a:t>去除剂</a:t>
                      </a:r>
                      <a:endParaRPr lang="zh-CN" altLang="en-US" sz="2200" b="0" dirty="0">
                        <a:solidFill>
                          <a:schemeClr val="tx1"/>
                        </a:solidFill>
                        <a:latin typeface="+mn-ea"/>
                        <a:ea typeface="+mn-ea"/>
                      </a:endParaRPr>
                    </a:p>
                  </a:txBody>
                  <a:tcPr marT="54818" marB="54818"/>
                </a:tc>
                <a:tc>
                  <a:txBody>
                    <a:bodyPr/>
                    <a:lstStyle/>
                    <a:p>
                      <a:pPr algn="ctr"/>
                      <a:r>
                        <a:rPr lang="zh-CN" altLang="en-US" sz="2200" b="0" dirty="0" smtClean="0">
                          <a:solidFill>
                            <a:schemeClr val="tx1"/>
                          </a:solidFill>
                          <a:latin typeface="+mn-ea"/>
                          <a:ea typeface="+mn-ea"/>
                        </a:rPr>
                        <a:t>二氧化氯</a:t>
                      </a:r>
                      <a:endParaRPr lang="zh-CN" altLang="en-US" sz="2200" b="0" dirty="0">
                        <a:solidFill>
                          <a:schemeClr val="tx1"/>
                        </a:solidFill>
                        <a:latin typeface="+mn-ea"/>
                        <a:ea typeface="+mn-ea"/>
                      </a:endParaRPr>
                    </a:p>
                  </a:txBody>
                  <a:tcPr marT="54818" marB="54818"/>
                </a:tc>
                <a:tc>
                  <a:txBody>
                    <a:bodyPr/>
                    <a:lstStyle/>
                    <a:p>
                      <a:pPr algn="ctr"/>
                      <a:r>
                        <a:rPr lang="zh-CN" altLang="en-US" sz="2200" b="0" dirty="0" smtClean="0">
                          <a:solidFill>
                            <a:schemeClr val="tx1"/>
                          </a:solidFill>
                          <a:latin typeface="+mn-ea"/>
                          <a:ea typeface="+mn-ea"/>
                        </a:rPr>
                        <a:t>硫酸铝</a:t>
                      </a:r>
                      <a:endParaRPr lang="zh-CN" altLang="en-US" sz="2200" b="0" dirty="0">
                        <a:solidFill>
                          <a:schemeClr val="tx1"/>
                        </a:solidFill>
                        <a:latin typeface="+mn-ea"/>
                        <a:ea typeface="+mn-ea"/>
                      </a:endParaRPr>
                    </a:p>
                  </a:txBody>
                  <a:tcPr marT="54818" marB="54818"/>
                </a:tc>
                <a:tc>
                  <a:txBody>
                    <a:bodyPr/>
                    <a:lstStyle/>
                    <a:p>
                      <a:pPr algn="ctr"/>
                      <a:r>
                        <a:rPr lang="zh-CN" altLang="en-US" sz="2200" b="0" dirty="0" smtClean="0">
                          <a:solidFill>
                            <a:schemeClr val="tx1"/>
                          </a:solidFill>
                          <a:latin typeface="+mn-ea"/>
                          <a:ea typeface="+mn-ea"/>
                        </a:rPr>
                        <a:t>氢氧化钠</a:t>
                      </a:r>
                      <a:endParaRPr lang="zh-CN" altLang="en-US" sz="2200" b="0" dirty="0">
                        <a:solidFill>
                          <a:schemeClr val="tx1"/>
                        </a:solidFill>
                        <a:latin typeface="+mn-ea"/>
                        <a:ea typeface="+mn-ea"/>
                      </a:endParaRPr>
                    </a:p>
                  </a:txBody>
                  <a:tcPr marT="54818" marB="54818"/>
                </a:tc>
              </a:tr>
              <a:tr h="805818">
                <a:tc>
                  <a:txBody>
                    <a:bodyPr/>
                    <a:lstStyle/>
                    <a:p>
                      <a:pPr algn="ctr"/>
                      <a:r>
                        <a:rPr lang="zh-CN" altLang="en-US" sz="2200" b="0" dirty="0" smtClean="0">
                          <a:solidFill>
                            <a:schemeClr val="tx1"/>
                          </a:solidFill>
                          <a:latin typeface="+mn-ea"/>
                          <a:ea typeface="+mn-ea"/>
                        </a:rPr>
                        <a:t>聚合硫酸铁</a:t>
                      </a:r>
                      <a:endParaRPr lang="zh-CN" altLang="en-US" sz="2200" b="0" dirty="0">
                        <a:solidFill>
                          <a:schemeClr val="tx1"/>
                        </a:solidFill>
                        <a:latin typeface="+mn-ea"/>
                        <a:ea typeface="+mn-ea"/>
                      </a:endParaRPr>
                    </a:p>
                  </a:txBody>
                  <a:tcPr marT="54818" marB="54818"/>
                </a:tc>
                <a:tc>
                  <a:txBody>
                    <a:bodyPr/>
                    <a:lstStyle/>
                    <a:p>
                      <a:pPr algn="ctr"/>
                      <a:r>
                        <a:rPr lang="zh-CN" altLang="en-US" sz="2200" b="0" dirty="0" smtClean="0">
                          <a:solidFill>
                            <a:schemeClr val="tx1"/>
                          </a:solidFill>
                          <a:latin typeface="+mn-ea"/>
                          <a:ea typeface="+mn-ea"/>
                        </a:rPr>
                        <a:t>聚硅酸铝</a:t>
                      </a:r>
                      <a:endParaRPr lang="zh-CN" altLang="en-US" sz="2200" b="0" dirty="0">
                        <a:solidFill>
                          <a:schemeClr val="tx1"/>
                        </a:solidFill>
                        <a:latin typeface="+mn-ea"/>
                        <a:ea typeface="+mn-ea"/>
                      </a:endParaRPr>
                    </a:p>
                  </a:txBody>
                  <a:tcPr marT="54818" marB="54818"/>
                </a:tc>
                <a:tc>
                  <a:txBody>
                    <a:bodyPr/>
                    <a:lstStyle/>
                    <a:p>
                      <a:pPr algn="ctr"/>
                      <a:r>
                        <a:rPr lang="zh-CN" altLang="en-US" sz="2200" b="0" dirty="0" smtClean="0">
                          <a:solidFill>
                            <a:schemeClr val="tx1"/>
                          </a:solidFill>
                          <a:latin typeface="+mn-ea"/>
                          <a:ea typeface="+mn-ea"/>
                        </a:rPr>
                        <a:t>三氯化铁</a:t>
                      </a:r>
                      <a:endParaRPr lang="zh-CN" altLang="en-US" sz="2200" b="0" dirty="0">
                        <a:solidFill>
                          <a:schemeClr val="tx1"/>
                        </a:solidFill>
                        <a:latin typeface="+mn-ea"/>
                        <a:ea typeface="+mn-ea"/>
                      </a:endParaRPr>
                    </a:p>
                  </a:txBody>
                  <a:tcPr marT="54818" marB="54818"/>
                </a:tc>
                <a:tc>
                  <a:txBody>
                    <a:bodyPr/>
                    <a:lstStyle/>
                    <a:p>
                      <a:pPr marL="0" marR="0" indent="0" algn="ctr" defTabSz="762635" rtl="0" eaLnBrk="1" fontAlgn="auto" latinLnBrk="0" hangingPunct="1">
                        <a:lnSpc>
                          <a:spcPct val="100000"/>
                        </a:lnSpc>
                        <a:spcBef>
                          <a:spcPts val="0"/>
                        </a:spcBef>
                        <a:spcAft>
                          <a:spcPts val="0"/>
                        </a:spcAft>
                        <a:buClrTx/>
                        <a:buSzTx/>
                        <a:buFontTx/>
                        <a:buNone/>
                        <a:defRPr/>
                      </a:pPr>
                      <a:r>
                        <a:rPr lang="zh-CN" altLang="en-US" sz="2200" b="0" dirty="0" smtClean="0">
                          <a:solidFill>
                            <a:schemeClr val="tx1"/>
                          </a:solidFill>
                          <a:latin typeface="+mn-ea"/>
                          <a:ea typeface="+mn-ea"/>
                        </a:rPr>
                        <a:t>益维磷</a:t>
                      </a:r>
                    </a:p>
                  </a:txBody>
                  <a:tcPr marT="54818" marB="54818"/>
                </a:tc>
                <a:tc>
                  <a:txBody>
                    <a:bodyPr/>
                    <a:lstStyle/>
                    <a:p>
                      <a:pPr marL="0" marR="0" indent="0" algn="ctr" defTabSz="762635" rtl="0" eaLnBrk="1" fontAlgn="auto" latinLnBrk="0" hangingPunct="1">
                        <a:lnSpc>
                          <a:spcPct val="100000"/>
                        </a:lnSpc>
                        <a:spcBef>
                          <a:spcPts val="0"/>
                        </a:spcBef>
                        <a:spcAft>
                          <a:spcPts val="0"/>
                        </a:spcAft>
                        <a:buClrTx/>
                        <a:buSzTx/>
                        <a:buFontTx/>
                        <a:buNone/>
                        <a:defRPr/>
                      </a:pPr>
                      <a:r>
                        <a:rPr lang="zh-CN" altLang="en-US" sz="2200" b="0" dirty="0" smtClean="0">
                          <a:solidFill>
                            <a:schemeClr val="tx1"/>
                          </a:solidFill>
                          <a:latin typeface="+mn-ea"/>
                          <a:ea typeface="+mn-ea"/>
                        </a:rPr>
                        <a:t>过氧化氢</a:t>
                      </a:r>
                    </a:p>
                    <a:p>
                      <a:pPr algn="ctr"/>
                      <a:endParaRPr lang="zh-CN" altLang="en-US" sz="2200" b="0" dirty="0">
                        <a:solidFill>
                          <a:schemeClr val="tx1"/>
                        </a:solidFill>
                        <a:latin typeface="+mn-ea"/>
                        <a:ea typeface="+mn-ea"/>
                      </a:endParaRPr>
                    </a:p>
                  </a:txBody>
                  <a:tcPr marT="54818" marB="54818"/>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矩形 1"/>
          <p:cNvSpPr/>
          <p:nvPr/>
        </p:nvSpPr>
        <p:spPr>
          <a:xfrm>
            <a:off x="395536" y="1700808"/>
            <a:ext cx="6480720" cy="4801314"/>
          </a:xfrm>
          <a:prstGeom prst="rect">
            <a:avLst/>
          </a:prstGeom>
        </p:spPr>
        <p:txBody>
          <a:bodyPr wrap="square">
            <a:spAutoFit/>
          </a:bodyPr>
          <a:lstStyle/>
          <a:p>
            <a:r>
              <a:rPr lang="zh-CN" altLang="en-US" dirty="0">
                <a:solidFill>
                  <a:prstClr val="black"/>
                </a:solidFill>
              </a:rPr>
              <a:t/>
            </a:r>
            <a:br>
              <a:rPr lang="zh-CN" altLang="en-US" dirty="0">
                <a:solidFill>
                  <a:prstClr val="black"/>
                </a:solidFill>
              </a:rPr>
            </a:br>
            <a:r>
              <a:rPr lang="zh-CN" altLang="en-US" dirty="0">
                <a:solidFill>
                  <a:prstClr val="black"/>
                </a:solidFill>
              </a:rPr>
              <a:t>使用领域：</a:t>
            </a:r>
            <a:br>
              <a:rPr lang="zh-CN" altLang="en-US" dirty="0">
                <a:solidFill>
                  <a:prstClr val="black"/>
                </a:solidFill>
              </a:rPr>
            </a:br>
            <a:r>
              <a:rPr lang="en-US" altLang="zh-CN" dirty="0">
                <a:solidFill>
                  <a:prstClr val="black"/>
                </a:solidFill>
              </a:rPr>
              <a:t>1.</a:t>
            </a:r>
            <a:r>
              <a:rPr lang="zh-CN" altLang="en-US" dirty="0">
                <a:solidFill>
                  <a:prstClr val="black"/>
                </a:solidFill>
              </a:rPr>
              <a:t>城市污水处理；</a:t>
            </a:r>
            <a:br>
              <a:rPr lang="zh-CN" altLang="en-US" dirty="0">
                <a:solidFill>
                  <a:prstClr val="black"/>
                </a:solidFill>
              </a:rPr>
            </a:br>
            <a:r>
              <a:rPr lang="en-US" altLang="zh-CN" dirty="0">
                <a:solidFill>
                  <a:prstClr val="black"/>
                </a:solidFill>
              </a:rPr>
              <a:t>2.</a:t>
            </a:r>
            <a:r>
              <a:rPr lang="zh-CN" altLang="en-US" dirty="0">
                <a:solidFill>
                  <a:prstClr val="black"/>
                </a:solidFill>
              </a:rPr>
              <a:t>各种工业废水处理：印染废水、皮革废水、含氟废水、重金属废水、含油废水、造纸废水、洗煤废水、矿山废水、酿造废水、冶金废水、肉类加工废水、污水处理；</a:t>
            </a:r>
            <a:br>
              <a:rPr lang="zh-CN" altLang="en-US" dirty="0">
                <a:solidFill>
                  <a:prstClr val="black"/>
                </a:solidFill>
              </a:rPr>
            </a:br>
            <a:r>
              <a:rPr lang="en-US" altLang="zh-CN" dirty="0">
                <a:solidFill>
                  <a:prstClr val="black"/>
                </a:solidFill>
              </a:rPr>
              <a:t>3.</a:t>
            </a:r>
            <a:r>
              <a:rPr lang="zh-CN" altLang="en-US" dirty="0">
                <a:solidFill>
                  <a:prstClr val="black"/>
                </a:solidFill>
              </a:rPr>
              <a:t>工业废水和废渣中有用物质的回收、促进洗煤废水中煤粉的沉降、淀粉制造业中淀粉的回收；</a:t>
            </a:r>
            <a:br>
              <a:rPr lang="zh-CN" altLang="en-US" dirty="0">
                <a:solidFill>
                  <a:prstClr val="black"/>
                </a:solidFill>
              </a:rPr>
            </a:br>
            <a:r>
              <a:rPr lang="en-US" altLang="zh-CN" dirty="0">
                <a:solidFill>
                  <a:prstClr val="black"/>
                </a:solidFill>
              </a:rPr>
              <a:t>4.</a:t>
            </a:r>
            <a:r>
              <a:rPr lang="zh-CN" altLang="en-US" dirty="0">
                <a:solidFill>
                  <a:prstClr val="black"/>
                </a:solidFill>
              </a:rPr>
              <a:t>城市给排水净化：河流水、水库水、地下水；</a:t>
            </a:r>
            <a:br>
              <a:rPr lang="zh-CN" altLang="en-US" dirty="0">
                <a:solidFill>
                  <a:prstClr val="black"/>
                </a:solidFill>
              </a:rPr>
            </a:br>
            <a:r>
              <a:rPr lang="en-US" altLang="zh-CN" dirty="0">
                <a:solidFill>
                  <a:prstClr val="black"/>
                </a:solidFill>
              </a:rPr>
              <a:t>5.</a:t>
            </a:r>
            <a:r>
              <a:rPr lang="zh-CN" altLang="en-US" dirty="0">
                <a:solidFill>
                  <a:prstClr val="black"/>
                </a:solidFill>
              </a:rPr>
              <a:t>工业给水净化；</a:t>
            </a:r>
            <a:br>
              <a:rPr lang="zh-CN" altLang="en-US" dirty="0">
                <a:solidFill>
                  <a:prstClr val="black"/>
                </a:solidFill>
              </a:rPr>
            </a:br>
            <a:r>
              <a:rPr lang="en-US" altLang="zh-CN" dirty="0">
                <a:solidFill>
                  <a:prstClr val="black"/>
                </a:solidFill>
              </a:rPr>
              <a:t>6. </a:t>
            </a:r>
            <a:r>
              <a:rPr lang="zh-CN" altLang="en-US" dirty="0">
                <a:solidFill>
                  <a:prstClr val="black"/>
                </a:solidFill>
              </a:rPr>
              <a:t>造纸施胶；</a:t>
            </a:r>
            <a:br>
              <a:rPr lang="zh-CN" altLang="en-US" dirty="0">
                <a:solidFill>
                  <a:prstClr val="black"/>
                </a:solidFill>
              </a:rPr>
            </a:br>
            <a:r>
              <a:rPr lang="en-US" altLang="zh-CN" dirty="0">
                <a:solidFill>
                  <a:prstClr val="black"/>
                </a:solidFill>
              </a:rPr>
              <a:t>7. </a:t>
            </a:r>
            <a:r>
              <a:rPr lang="zh-CN" altLang="en-US" dirty="0">
                <a:solidFill>
                  <a:prstClr val="black"/>
                </a:solidFill>
              </a:rPr>
              <a:t>糖液精制；</a:t>
            </a:r>
            <a:br>
              <a:rPr lang="zh-CN" altLang="en-US" dirty="0">
                <a:solidFill>
                  <a:prstClr val="black"/>
                </a:solidFill>
              </a:rPr>
            </a:br>
            <a:r>
              <a:rPr lang="en-US" altLang="zh-CN" dirty="0">
                <a:solidFill>
                  <a:prstClr val="black"/>
                </a:solidFill>
              </a:rPr>
              <a:t>8. </a:t>
            </a:r>
            <a:r>
              <a:rPr lang="zh-CN" altLang="en-US" dirty="0">
                <a:solidFill>
                  <a:prstClr val="black"/>
                </a:solidFill>
              </a:rPr>
              <a:t>铸造成型；</a:t>
            </a:r>
            <a:br>
              <a:rPr lang="zh-CN" altLang="en-US" dirty="0">
                <a:solidFill>
                  <a:prstClr val="black"/>
                </a:solidFill>
              </a:rPr>
            </a:br>
            <a:r>
              <a:rPr lang="en-US" altLang="zh-CN" dirty="0">
                <a:solidFill>
                  <a:prstClr val="black"/>
                </a:solidFill>
              </a:rPr>
              <a:t>9. </a:t>
            </a:r>
            <a:r>
              <a:rPr lang="zh-CN" altLang="en-US" dirty="0">
                <a:solidFill>
                  <a:prstClr val="black"/>
                </a:solidFill>
              </a:rPr>
              <a:t>催化剂载体；</a:t>
            </a:r>
            <a:br>
              <a:rPr lang="zh-CN" altLang="en-US" dirty="0">
                <a:solidFill>
                  <a:prstClr val="black"/>
                </a:solidFill>
              </a:rPr>
            </a:br>
            <a:r>
              <a:rPr lang="en-US" altLang="zh-CN" dirty="0">
                <a:solidFill>
                  <a:prstClr val="black"/>
                </a:solidFill>
              </a:rPr>
              <a:t>10. </a:t>
            </a:r>
            <a:r>
              <a:rPr lang="zh-CN" altLang="en-US" dirty="0">
                <a:solidFill>
                  <a:prstClr val="black"/>
                </a:solidFill>
              </a:rPr>
              <a:t>医药精制；</a:t>
            </a:r>
            <a:br>
              <a:rPr lang="zh-CN" altLang="en-US" dirty="0">
                <a:solidFill>
                  <a:prstClr val="black"/>
                </a:solidFill>
              </a:rPr>
            </a:br>
            <a:r>
              <a:rPr lang="en-US" altLang="zh-CN" dirty="0">
                <a:solidFill>
                  <a:prstClr val="black"/>
                </a:solidFill>
              </a:rPr>
              <a:t>11. </a:t>
            </a:r>
            <a:r>
              <a:rPr lang="zh-CN" altLang="en-US" dirty="0">
                <a:solidFill>
                  <a:prstClr val="black"/>
                </a:solidFill>
              </a:rPr>
              <a:t>水泥速凝；</a:t>
            </a:r>
            <a:br>
              <a:rPr lang="zh-CN" altLang="en-US" dirty="0">
                <a:solidFill>
                  <a:prstClr val="black"/>
                </a:solidFill>
              </a:rPr>
            </a:br>
            <a:r>
              <a:rPr lang="en-US" altLang="zh-CN" dirty="0">
                <a:solidFill>
                  <a:prstClr val="black"/>
                </a:solidFill>
              </a:rPr>
              <a:t>12. </a:t>
            </a:r>
            <a:r>
              <a:rPr lang="zh-CN" altLang="en-US" dirty="0">
                <a:solidFill>
                  <a:prstClr val="black"/>
                </a:solidFill>
              </a:rPr>
              <a:t>化妆品原料。</a:t>
            </a:r>
          </a:p>
        </p:txBody>
      </p:sp>
      <p:pic>
        <p:nvPicPr>
          <p:cNvPr id="1027" name="Picture 3" descr="C:\Users\Administrator.USER-20201005KM\Desktop\pac.jpg"/>
          <p:cNvPicPr>
            <a:picLocks noChangeAspect="1" noChangeArrowheads="1"/>
          </p:cNvPicPr>
          <p:nvPr/>
        </p:nvPicPr>
        <p:blipFill>
          <a:blip r:embed="rId2" cstate="print"/>
          <a:srcRect/>
          <a:stretch>
            <a:fillRect/>
          </a:stretch>
        </p:blipFill>
        <p:spPr bwMode="auto">
          <a:xfrm>
            <a:off x="7236296" y="320844"/>
            <a:ext cx="1623180" cy="1467740"/>
          </a:xfrm>
          <a:prstGeom prst="rect">
            <a:avLst/>
          </a:prstGeom>
          <a:noFill/>
        </p:spPr>
      </p:pic>
      <p:graphicFrame>
        <p:nvGraphicFramePr>
          <p:cNvPr id="5" name="表格 4"/>
          <p:cNvGraphicFramePr>
            <a:graphicFrameLocks noGrp="1"/>
          </p:cNvGraphicFramePr>
          <p:nvPr/>
        </p:nvGraphicFramePr>
        <p:xfrm>
          <a:off x="2483767" y="4221895"/>
          <a:ext cx="6408713" cy="2591481"/>
        </p:xfrm>
        <a:graphic>
          <a:graphicData uri="http://schemas.openxmlformats.org/drawingml/2006/table">
            <a:tbl>
              <a:tblPr/>
              <a:tblGrid>
                <a:gridCol w="1080121"/>
                <a:gridCol w="2096886"/>
                <a:gridCol w="1169132"/>
                <a:gridCol w="2062574"/>
              </a:tblGrid>
              <a:tr h="406749">
                <a:tc>
                  <a:txBody>
                    <a:bodyPr/>
                    <a:lstStyle/>
                    <a:p>
                      <a:pPr algn="ctr"/>
                      <a:r>
                        <a:rPr lang="zh-CN" altLang="en-US" sz="1700" b="1" dirty="0"/>
                        <a:t>应用领</a:t>
                      </a:r>
                      <a:r>
                        <a:rPr lang="zh-CN" altLang="en-US" sz="1700" b="1" dirty="0" smtClean="0"/>
                        <a:t>域</a:t>
                      </a:r>
                      <a:endParaRPr lang="zh-CN" altLang="en-US" sz="1700" dirty="0"/>
                    </a:p>
                  </a:txBody>
                  <a:tcPr marL="87607" marR="87607" marT="52521" marB="52521"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zh-CN" altLang="en-US" sz="1700" b="1" dirty="0"/>
                        <a:t>单位：公斤</a:t>
                      </a:r>
                      <a:r>
                        <a:rPr lang="en-US" altLang="zh-CN" sz="1700" b="1" dirty="0" smtClean="0"/>
                        <a:t>/</a:t>
                      </a:r>
                      <a:r>
                        <a:rPr lang="zh-CN" altLang="en-US" sz="1700" b="1" dirty="0" smtClean="0"/>
                        <a:t>万吨</a:t>
                      </a:r>
                      <a:r>
                        <a:rPr lang="zh-CN" altLang="en-US" sz="1700" b="1" dirty="0"/>
                        <a:t>水</a:t>
                      </a:r>
                      <a:endParaRPr lang="zh-CN" altLang="en-US" sz="1700" dirty="0"/>
                    </a:p>
                  </a:txBody>
                  <a:tcPr marL="87607" marR="87607" marT="52521" marB="52521"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zh-CN" altLang="en-US" sz="1700" b="1" dirty="0"/>
                        <a:t>应用领域</a:t>
                      </a:r>
                      <a:endParaRPr lang="zh-CN" altLang="en-US" sz="1700" dirty="0"/>
                    </a:p>
                  </a:txBody>
                  <a:tcPr marL="87607" marR="87607" marT="52521" marB="52521"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zh-CN" altLang="en-US" sz="1700" b="1" dirty="0"/>
                        <a:t>单位：公斤</a:t>
                      </a:r>
                      <a:r>
                        <a:rPr lang="en-US" altLang="zh-CN" sz="1700" b="1" dirty="0" smtClean="0"/>
                        <a:t>/</a:t>
                      </a:r>
                      <a:r>
                        <a:rPr lang="zh-CN" altLang="en-US" sz="1700" b="1" dirty="0" smtClean="0"/>
                        <a:t>万吨</a:t>
                      </a:r>
                      <a:r>
                        <a:rPr lang="zh-CN" altLang="en-US" sz="1700" b="1" dirty="0"/>
                        <a:t>水</a:t>
                      </a:r>
                      <a:endParaRPr lang="zh-CN" altLang="en-US" sz="1700" dirty="0"/>
                    </a:p>
                  </a:txBody>
                  <a:tcPr marL="87607" marR="87607" marT="52521" marB="52521"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60861">
                <a:tc>
                  <a:txBody>
                    <a:bodyPr/>
                    <a:lstStyle/>
                    <a:p>
                      <a:pPr algn="ctr"/>
                      <a:r>
                        <a:rPr lang="zh-CN" altLang="en-US" sz="1700" dirty="0"/>
                        <a:t>城市污水</a:t>
                      </a:r>
                    </a:p>
                  </a:txBody>
                  <a:tcPr marL="87607" marR="87607" marT="52521" marB="52521"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altLang="zh-CN" sz="1700" dirty="0" smtClean="0"/>
                        <a:t>150</a:t>
                      </a:r>
                      <a:r>
                        <a:rPr lang="zh-CN" altLang="en-US" sz="1700" dirty="0" smtClean="0"/>
                        <a:t>～</a:t>
                      </a:r>
                      <a:r>
                        <a:rPr lang="en-US" altLang="zh-CN" sz="1700" dirty="0" smtClean="0"/>
                        <a:t>500</a:t>
                      </a:r>
                      <a:endParaRPr lang="en-US" altLang="zh-CN" sz="1700" dirty="0"/>
                    </a:p>
                  </a:txBody>
                  <a:tcPr marL="87607" marR="87607" marT="52521" marB="52521"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zh-CN" altLang="en-US" sz="1700" dirty="0"/>
                        <a:t>电镀废水</a:t>
                      </a:r>
                    </a:p>
                  </a:txBody>
                  <a:tcPr marL="87607" marR="87607" marT="52521" marB="52521"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altLang="zh-CN" sz="1700" dirty="0" smtClean="0"/>
                        <a:t>200</a:t>
                      </a:r>
                      <a:r>
                        <a:rPr lang="zh-CN" altLang="en-US" sz="1700" dirty="0" smtClean="0"/>
                        <a:t>～</a:t>
                      </a:r>
                      <a:r>
                        <a:rPr lang="en-US" altLang="zh-CN" sz="1700" dirty="0" smtClean="0"/>
                        <a:t>1000</a:t>
                      </a:r>
                      <a:endParaRPr lang="en-US" altLang="zh-CN" sz="1700" dirty="0"/>
                    </a:p>
                  </a:txBody>
                  <a:tcPr marL="87607" marR="87607" marT="52521" marB="52521"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60861">
                <a:tc>
                  <a:txBody>
                    <a:bodyPr/>
                    <a:lstStyle/>
                    <a:p>
                      <a:pPr algn="ctr"/>
                      <a:r>
                        <a:rPr lang="zh-CN" altLang="en-US" sz="1700" dirty="0"/>
                        <a:t>冶金废水</a:t>
                      </a:r>
                    </a:p>
                  </a:txBody>
                  <a:tcPr marL="87607" marR="87607" marT="52521" marB="52521"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altLang="zh-CN" sz="1700" dirty="0" smtClean="0"/>
                        <a:t>200</a:t>
                      </a:r>
                      <a:r>
                        <a:rPr lang="zh-CN" altLang="en-US" sz="1700" dirty="0" smtClean="0"/>
                        <a:t>～</a:t>
                      </a:r>
                      <a:r>
                        <a:rPr lang="en-US" altLang="zh-CN" sz="1700" dirty="0" smtClean="0"/>
                        <a:t>1500</a:t>
                      </a:r>
                      <a:endParaRPr lang="en-US" altLang="zh-CN" sz="1700" dirty="0"/>
                    </a:p>
                  </a:txBody>
                  <a:tcPr marL="87607" marR="87607" marT="52521" marB="52521"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zh-CN" altLang="en-US" sz="1700" dirty="0"/>
                        <a:t>造纸废水</a:t>
                      </a:r>
                    </a:p>
                  </a:txBody>
                  <a:tcPr marL="87607" marR="87607" marT="52521" marB="52521"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altLang="zh-CN" sz="1700" dirty="0" smtClean="0"/>
                        <a:t>500</a:t>
                      </a:r>
                      <a:r>
                        <a:rPr lang="zh-CN" altLang="en-US" sz="1700" dirty="0" smtClean="0"/>
                        <a:t>～</a:t>
                      </a:r>
                      <a:r>
                        <a:rPr lang="en-US" altLang="zh-CN" sz="1700" dirty="0" smtClean="0"/>
                        <a:t>3000</a:t>
                      </a:r>
                      <a:endParaRPr lang="en-US" altLang="zh-CN" sz="1700" dirty="0"/>
                    </a:p>
                  </a:txBody>
                  <a:tcPr marL="87607" marR="87607" marT="52521" marB="52521"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60861">
                <a:tc>
                  <a:txBody>
                    <a:bodyPr/>
                    <a:lstStyle/>
                    <a:p>
                      <a:pPr algn="ctr"/>
                      <a:r>
                        <a:rPr lang="zh-CN" altLang="en-US" sz="1700"/>
                        <a:t>印染废水</a:t>
                      </a:r>
                    </a:p>
                  </a:txBody>
                  <a:tcPr marL="87607" marR="87607" marT="52521" marB="52521"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altLang="zh-CN" sz="1700" dirty="0" smtClean="0"/>
                        <a:t>1000</a:t>
                      </a:r>
                      <a:r>
                        <a:rPr lang="zh-CN" altLang="en-US" sz="1700" dirty="0"/>
                        <a:t>～</a:t>
                      </a:r>
                      <a:r>
                        <a:rPr lang="en-US" altLang="zh-CN" sz="1700" dirty="0" smtClean="0"/>
                        <a:t>3000</a:t>
                      </a:r>
                      <a:endParaRPr lang="en-US" altLang="zh-CN" sz="1700" dirty="0"/>
                    </a:p>
                  </a:txBody>
                  <a:tcPr marL="87607" marR="87607" marT="52521" marB="52521"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zh-CN" altLang="en-US" sz="1700" dirty="0"/>
                        <a:t>漂染废水</a:t>
                      </a:r>
                    </a:p>
                  </a:txBody>
                  <a:tcPr marL="87607" marR="87607" marT="52521" marB="52521"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altLang="zh-CN" sz="1700" dirty="0" smtClean="0"/>
                        <a:t>1000</a:t>
                      </a:r>
                      <a:r>
                        <a:rPr lang="zh-CN" altLang="en-US" sz="1700" dirty="0" smtClean="0"/>
                        <a:t>～</a:t>
                      </a:r>
                      <a:r>
                        <a:rPr lang="en-US" altLang="zh-CN" sz="1700" dirty="0" smtClean="0"/>
                        <a:t>3000</a:t>
                      </a:r>
                      <a:endParaRPr lang="en-US" altLang="zh-CN" sz="1700" dirty="0"/>
                    </a:p>
                  </a:txBody>
                  <a:tcPr marL="87607" marR="87607" marT="52521" marB="52521"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60861">
                <a:tc>
                  <a:txBody>
                    <a:bodyPr/>
                    <a:lstStyle/>
                    <a:p>
                      <a:pPr algn="ctr"/>
                      <a:r>
                        <a:rPr lang="zh-CN" altLang="en-US" sz="1700"/>
                        <a:t>造漆废水</a:t>
                      </a:r>
                    </a:p>
                  </a:txBody>
                  <a:tcPr marL="87607" marR="87607" marT="52521" marB="52521"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altLang="zh-CN" sz="1700" dirty="0" smtClean="0"/>
                        <a:t>1000</a:t>
                      </a:r>
                      <a:r>
                        <a:rPr lang="zh-CN" altLang="en-US" sz="1700" dirty="0" smtClean="0"/>
                        <a:t>～</a:t>
                      </a:r>
                      <a:r>
                        <a:rPr lang="en-US" altLang="zh-CN" sz="1700" dirty="0" smtClean="0"/>
                        <a:t>3000</a:t>
                      </a:r>
                      <a:endParaRPr lang="en-US" altLang="zh-CN" sz="1700" dirty="0"/>
                    </a:p>
                  </a:txBody>
                  <a:tcPr marL="87607" marR="87607" marT="52521" marB="52521"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zh-CN" altLang="en-US" sz="1700" dirty="0"/>
                        <a:t>制革废水</a:t>
                      </a:r>
                    </a:p>
                  </a:txBody>
                  <a:tcPr marL="87607" marR="87607" marT="52521" marB="52521"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altLang="zh-CN" sz="1700" dirty="0" smtClean="0"/>
                        <a:t>1000</a:t>
                      </a:r>
                      <a:r>
                        <a:rPr lang="zh-CN" altLang="en-US" sz="1700" dirty="0"/>
                        <a:t>～</a:t>
                      </a:r>
                      <a:r>
                        <a:rPr lang="en-US" altLang="zh-CN" sz="1700" dirty="0" smtClean="0"/>
                        <a:t>3000</a:t>
                      </a:r>
                      <a:endParaRPr lang="en-US" altLang="zh-CN" sz="1700" dirty="0"/>
                    </a:p>
                  </a:txBody>
                  <a:tcPr marL="87607" marR="87607" marT="52521" marB="52521"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60861">
                <a:tc>
                  <a:txBody>
                    <a:bodyPr/>
                    <a:lstStyle/>
                    <a:p>
                      <a:pPr algn="ctr"/>
                      <a:r>
                        <a:rPr lang="zh-CN" altLang="en-US" sz="1700"/>
                        <a:t>食品废水</a:t>
                      </a:r>
                    </a:p>
                  </a:txBody>
                  <a:tcPr marL="87607" marR="87607" marT="52521" marB="52521"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altLang="zh-CN" sz="1700" dirty="0" smtClean="0"/>
                        <a:t>500</a:t>
                      </a:r>
                      <a:r>
                        <a:rPr lang="zh-CN" altLang="en-US" sz="1700" dirty="0" smtClean="0"/>
                        <a:t>～</a:t>
                      </a:r>
                      <a:r>
                        <a:rPr lang="en-US" altLang="zh-CN" sz="1700" dirty="0" smtClean="0"/>
                        <a:t>1500</a:t>
                      </a:r>
                      <a:endParaRPr lang="en-US" altLang="zh-CN" sz="1700" dirty="0"/>
                    </a:p>
                  </a:txBody>
                  <a:tcPr marL="87607" marR="87607" marT="52521" marB="52521"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zh-CN" altLang="en-US" sz="1700"/>
                        <a:t>化工废水</a:t>
                      </a:r>
                    </a:p>
                  </a:txBody>
                  <a:tcPr marL="87607" marR="87607" marT="52521" marB="52521"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altLang="zh-CN" sz="1700" dirty="0" smtClean="0"/>
                        <a:t>500</a:t>
                      </a:r>
                      <a:r>
                        <a:rPr lang="zh-CN" altLang="en-US" sz="1700" dirty="0" smtClean="0"/>
                        <a:t>～</a:t>
                      </a:r>
                      <a:r>
                        <a:rPr lang="en-US" altLang="zh-CN" sz="1700" dirty="0" smtClean="0"/>
                        <a:t>1000</a:t>
                      </a:r>
                      <a:endParaRPr lang="en-US" altLang="zh-CN" sz="1700" dirty="0"/>
                    </a:p>
                  </a:txBody>
                  <a:tcPr marL="87607" marR="87607" marT="52521" marB="52521"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60861">
                <a:tc>
                  <a:txBody>
                    <a:bodyPr/>
                    <a:lstStyle/>
                    <a:p>
                      <a:pPr algn="ctr"/>
                      <a:r>
                        <a:rPr lang="zh-CN" altLang="en-US" sz="1700"/>
                        <a:t>乳化废水</a:t>
                      </a:r>
                    </a:p>
                  </a:txBody>
                  <a:tcPr marL="87607" marR="87607" marT="52521" marB="52521"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altLang="zh-CN" sz="1700" dirty="0" smtClean="0"/>
                        <a:t>500</a:t>
                      </a:r>
                      <a:r>
                        <a:rPr lang="zh-CN" altLang="en-US" sz="1700" dirty="0" smtClean="0"/>
                        <a:t>～</a:t>
                      </a:r>
                      <a:r>
                        <a:rPr lang="en-US" altLang="zh-CN" sz="1700" dirty="0" smtClean="0"/>
                        <a:t>2000</a:t>
                      </a:r>
                      <a:endParaRPr lang="en-US" altLang="zh-CN" sz="1700" dirty="0"/>
                    </a:p>
                  </a:txBody>
                  <a:tcPr marL="87607" marR="87607" marT="52521" marB="52521"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zh-CN" altLang="en-US" sz="1700"/>
                        <a:t>洗煤废水</a:t>
                      </a:r>
                    </a:p>
                  </a:txBody>
                  <a:tcPr marL="87607" marR="87607" marT="52521" marB="52521"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altLang="zh-CN" sz="1700" dirty="0" smtClean="0"/>
                        <a:t>300</a:t>
                      </a:r>
                      <a:r>
                        <a:rPr lang="zh-CN" altLang="en-US" sz="1700" dirty="0" smtClean="0"/>
                        <a:t>～</a:t>
                      </a:r>
                      <a:r>
                        <a:rPr lang="en-US" altLang="zh-CN" sz="1700" dirty="0" smtClean="0"/>
                        <a:t>1000</a:t>
                      </a:r>
                      <a:endParaRPr lang="en-US" altLang="zh-CN" sz="1700" dirty="0"/>
                    </a:p>
                  </a:txBody>
                  <a:tcPr marL="87607" marR="87607" marT="52521" marB="52521"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pic>
        <p:nvPicPr>
          <p:cNvPr id="1029" name="Picture 5" descr="白色聚合氯化铝"/>
          <p:cNvPicPr>
            <a:picLocks noChangeAspect="1" noChangeArrowheads="1"/>
          </p:cNvPicPr>
          <p:nvPr/>
        </p:nvPicPr>
        <p:blipFill>
          <a:blip r:embed="rId3" cstate="print"/>
          <a:srcRect/>
          <a:stretch>
            <a:fillRect/>
          </a:stretch>
        </p:blipFill>
        <p:spPr bwMode="auto">
          <a:xfrm>
            <a:off x="7236296" y="1961259"/>
            <a:ext cx="1632180" cy="1467740"/>
          </a:xfrm>
          <a:prstGeom prst="rect">
            <a:avLst/>
          </a:prstGeom>
          <a:noFill/>
        </p:spPr>
      </p:pic>
      <p:sp>
        <p:nvSpPr>
          <p:cNvPr id="6" name="矩形 5"/>
          <p:cNvSpPr/>
          <p:nvPr/>
        </p:nvSpPr>
        <p:spPr>
          <a:xfrm>
            <a:off x="395536" y="188640"/>
            <a:ext cx="6840760" cy="1754326"/>
          </a:xfrm>
          <a:prstGeom prst="rect">
            <a:avLst/>
          </a:prstGeom>
        </p:spPr>
        <p:txBody>
          <a:bodyPr wrap="square">
            <a:spAutoFit/>
          </a:bodyPr>
          <a:lstStyle/>
          <a:p>
            <a:r>
              <a:rPr lang="zh-CN" altLang="en-US" dirty="0">
                <a:solidFill>
                  <a:prstClr val="black"/>
                </a:solidFill>
              </a:rPr>
              <a:t>         聚合氯化铝是一种应用十分广泛的无机高分子高效净水剂，工业上最大的用途是作为水处理絮凝剂，由于氢氧根离子的架桥作用和多价阴离子的聚合作用而生成的分子量较大、电荷较高的无机高分子水处理药剂，具有混凝性能好、絮体大、用量少、效率高、沉淀快、使用范围广等优点，主要用于净化饮用水和给水的特殊水质处理，还广泛应用于生活污水、工业废水、污泥处理。</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矩形 3"/>
          <p:cNvSpPr/>
          <p:nvPr/>
        </p:nvSpPr>
        <p:spPr>
          <a:xfrm>
            <a:off x="323528" y="3573016"/>
            <a:ext cx="4464496" cy="2862322"/>
          </a:xfrm>
          <a:prstGeom prst="rect">
            <a:avLst/>
          </a:prstGeom>
        </p:spPr>
        <p:txBody>
          <a:bodyPr wrap="square">
            <a:spAutoFit/>
          </a:bodyPr>
          <a:lstStyle/>
          <a:p>
            <a:r>
              <a:rPr lang="zh-CN" altLang="en-US" dirty="0">
                <a:solidFill>
                  <a:prstClr val="black"/>
                </a:solidFill>
              </a:rPr>
              <a:t>         山西境内普遍存在的铝土矿资源，分布广泛，但又相对富集，主要集中在霍西盆地西北边缘的孝义铝土矿，是山西铝土矿的典型代表，有铝土矿资源量为</a:t>
            </a:r>
            <a:r>
              <a:rPr lang="en-US" altLang="zh-CN" dirty="0">
                <a:solidFill>
                  <a:prstClr val="black"/>
                </a:solidFill>
              </a:rPr>
              <a:t>3.95</a:t>
            </a:r>
            <a:r>
              <a:rPr lang="zh-CN" altLang="en-US" dirty="0">
                <a:solidFill>
                  <a:prstClr val="black"/>
                </a:solidFill>
              </a:rPr>
              <a:t>亿吨。该地区矿床密度大、矿床连续性好、储量集中、矿床规模多为大型，是中铝山西铝厂的主要矿源地。所以在此地设厂生产具有得天独厚的资源优势，由于掌握了原材料的资源优势，将来在市场竞争中会有更多的话语权、定价权、立于不败之地。</a:t>
            </a:r>
          </a:p>
        </p:txBody>
      </p:sp>
      <p:pic>
        <p:nvPicPr>
          <p:cNvPr id="1034" name="Picture 10" descr="https://img3.jiemian.com/jiemian/original/20170429/149345516979464500_a700xH.jpg"/>
          <p:cNvPicPr>
            <a:picLocks noChangeAspect="1" noChangeArrowheads="1"/>
          </p:cNvPicPr>
          <p:nvPr/>
        </p:nvPicPr>
        <p:blipFill>
          <a:blip r:embed="rId2" cstate="print"/>
          <a:srcRect/>
          <a:stretch>
            <a:fillRect/>
          </a:stretch>
        </p:blipFill>
        <p:spPr bwMode="auto">
          <a:xfrm>
            <a:off x="5004048" y="1412776"/>
            <a:ext cx="3659208" cy="2880320"/>
          </a:xfrm>
          <a:prstGeom prst="rect">
            <a:avLst/>
          </a:prstGeom>
          <a:noFill/>
        </p:spPr>
      </p:pic>
      <p:sp>
        <p:nvSpPr>
          <p:cNvPr id="1036" name="AutoShape 12" descr="https://img2.jiemian.com/jiemian/original/20170429/149345516991834500_a700xH.jp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lstStyle/>
          <a:p>
            <a:endParaRPr lang="zh-CN" altLang="en-US">
              <a:solidFill>
                <a:prstClr val="black"/>
              </a:solidFill>
            </a:endParaRPr>
          </a:p>
        </p:txBody>
      </p:sp>
      <p:sp>
        <p:nvSpPr>
          <p:cNvPr id="1038" name="AutoShape 14" descr="https://img2.jiemian.com/jiemian/original/20170429/149345516991834500_a700xH.jp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lstStyle/>
          <a:p>
            <a:endParaRPr lang="zh-CN" altLang="en-US">
              <a:solidFill>
                <a:prstClr val="black"/>
              </a:solidFill>
            </a:endParaRPr>
          </a:p>
        </p:txBody>
      </p:sp>
      <p:sp>
        <p:nvSpPr>
          <p:cNvPr id="1040" name="AutoShape 16" descr="https://img2.jiemian.com/jiemian/original/20170429/149345516991834500_a700xH.jp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lstStyle/>
          <a:p>
            <a:endParaRPr lang="zh-CN" altLang="en-US">
              <a:solidFill>
                <a:prstClr val="black"/>
              </a:solidFill>
            </a:endParaRPr>
          </a:p>
        </p:txBody>
      </p:sp>
      <p:sp>
        <p:nvSpPr>
          <p:cNvPr id="1042" name="AutoShape 18" descr="https://img2.jiemian.com/jiemian/original/20170429/149345516991834500_a700xH.jp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lstStyle/>
          <a:p>
            <a:endParaRPr lang="zh-CN" altLang="en-US">
              <a:solidFill>
                <a:prstClr val="black"/>
              </a:solidFill>
            </a:endParaRPr>
          </a:p>
        </p:txBody>
      </p:sp>
      <p:sp>
        <p:nvSpPr>
          <p:cNvPr id="1044" name="AutoShape 20" descr="https://img2.jiemian.com/jiemian/original/20170429/149345516991834500_a700xH.jp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lstStyle/>
          <a:p>
            <a:endParaRPr lang="zh-CN" altLang="en-US">
              <a:solidFill>
                <a:prstClr val="black"/>
              </a:solidFill>
            </a:endParaRPr>
          </a:p>
        </p:txBody>
      </p:sp>
      <p:pic>
        <p:nvPicPr>
          <p:cNvPr id="1045" name="Picture 21"/>
          <p:cNvPicPr>
            <a:picLocks noChangeAspect="1" noChangeArrowheads="1"/>
          </p:cNvPicPr>
          <p:nvPr/>
        </p:nvPicPr>
        <p:blipFill>
          <a:blip r:embed="rId3" cstate="print"/>
          <a:srcRect/>
          <a:stretch>
            <a:fillRect/>
          </a:stretch>
        </p:blipFill>
        <p:spPr bwMode="auto">
          <a:xfrm>
            <a:off x="5004049" y="4365105"/>
            <a:ext cx="3672407" cy="2119088"/>
          </a:xfrm>
          <a:prstGeom prst="rect">
            <a:avLst/>
          </a:prstGeom>
          <a:noFill/>
          <a:ln w="9525">
            <a:noFill/>
            <a:miter lim="800000"/>
            <a:headEnd/>
            <a:tailEnd/>
          </a:ln>
        </p:spPr>
      </p:pic>
      <p:sp>
        <p:nvSpPr>
          <p:cNvPr id="19" name="矩形 18"/>
          <p:cNvSpPr/>
          <p:nvPr/>
        </p:nvSpPr>
        <p:spPr>
          <a:xfrm>
            <a:off x="179512" y="188640"/>
            <a:ext cx="8856984" cy="1200329"/>
          </a:xfrm>
          <a:prstGeom prst="rect">
            <a:avLst/>
          </a:prstGeom>
        </p:spPr>
        <p:txBody>
          <a:bodyPr wrap="square">
            <a:spAutoFit/>
          </a:bodyPr>
          <a:lstStyle/>
          <a:p>
            <a:r>
              <a:rPr lang="zh-CN" altLang="en-US" dirty="0">
                <a:solidFill>
                  <a:prstClr val="black"/>
                </a:solidFill>
              </a:rPr>
              <a:t>         污水处理已经成为我国环保工作的重中之重，随着各地环保部门对污水水质排放标准的提高，推动了净水药剂聚合氯化铝产品需求的增加。当前，全国各地污水处理厂的众多项目在不断的建设并投入使用，为聚合氯化铝提供了一个很好的市场发展机会。国家污水排放标准的提升，也带动高含量聚合氯化铝产品价格上涨。</a:t>
            </a:r>
          </a:p>
        </p:txBody>
      </p:sp>
      <p:sp>
        <p:nvSpPr>
          <p:cNvPr id="20" name="矩形 19"/>
          <p:cNvSpPr/>
          <p:nvPr/>
        </p:nvSpPr>
        <p:spPr>
          <a:xfrm>
            <a:off x="251520" y="1628800"/>
            <a:ext cx="4392488" cy="1754326"/>
          </a:xfrm>
          <a:prstGeom prst="rect">
            <a:avLst/>
          </a:prstGeom>
        </p:spPr>
        <p:txBody>
          <a:bodyPr wrap="square">
            <a:spAutoFit/>
          </a:bodyPr>
          <a:lstStyle/>
          <a:p>
            <a:r>
              <a:rPr lang="zh-CN" altLang="en-US" dirty="0">
                <a:solidFill>
                  <a:prstClr val="black"/>
                </a:solidFill>
              </a:rPr>
              <a:t>         我国聚合氯化铝生产大部分集中于我国河南省巩义地区。巩义区域行业集中发展，已形成了基地式的产业群。但该地区铝矿资源经多年开采，已显贫乏。转而从山西省孝义地区购买氧化铝、铝矾土等生产聚合氯化铝的原材料。</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1509" name="Picture 5" descr="我国聚合氯化铝行业产能产量情况以及未来发展前景分析"/>
          <p:cNvPicPr>
            <a:picLocks noChangeAspect="1" noChangeArrowheads="1"/>
          </p:cNvPicPr>
          <p:nvPr/>
        </p:nvPicPr>
        <p:blipFill>
          <a:blip r:embed="rId2" cstate="print"/>
          <a:srcRect/>
          <a:stretch>
            <a:fillRect/>
          </a:stretch>
        </p:blipFill>
        <p:spPr bwMode="auto">
          <a:xfrm>
            <a:off x="4499992" y="3573016"/>
            <a:ext cx="4427984" cy="3102045"/>
          </a:xfrm>
          <a:prstGeom prst="rect">
            <a:avLst/>
          </a:prstGeom>
          <a:noFill/>
        </p:spPr>
      </p:pic>
      <p:sp>
        <p:nvSpPr>
          <p:cNvPr id="6" name="矩形 5"/>
          <p:cNvSpPr/>
          <p:nvPr/>
        </p:nvSpPr>
        <p:spPr>
          <a:xfrm>
            <a:off x="395536" y="295488"/>
            <a:ext cx="8496944" cy="1477328"/>
          </a:xfrm>
          <a:prstGeom prst="rect">
            <a:avLst/>
          </a:prstGeom>
        </p:spPr>
        <p:txBody>
          <a:bodyPr wrap="square">
            <a:spAutoFit/>
          </a:bodyPr>
          <a:lstStyle/>
          <a:p>
            <a:r>
              <a:rPr lang="zh-CN" altLang="en-US" dirty="0" smtClean="0"/>
              <a:t>         对于水务处理的规划必然增加对聚合氯化铝的需求，根据数据测算，我国污水处理对于聚合氯化铝的需求达到</a:t>
            </a:r>
            <a:r>
              <a:rPr lang="en-US" altLang="zh-CN" dirty="0" smtClean="0"/>
              <a:t>75</a:t>
            </a:r>
            <a:r>
              <a:rPr lang="zh-CN" altLang="en-US" dirty="0" smtClean="0"/>
              <a:t>万吨，而污水处理只占全部聚合氯化铝应用行业的</a:t>
            </a:r>
            <a:r>
              <a:rPr lang="en-US" altLang="zh-CN" dirty="0" smtClean="0"/>
              <a:t>35%</a:t>
            </a:r>
            <a:r>
              <a:rPr lang="zh-CN" altLang="en-US" dirty="0" smtClean="0"/>
              <a:t>左右的市场份额，以此推算，我国对于聚合氯化铝行业的需求量为</a:t>
            </a:r>
            <a:r>
              <a:rPr lang="en-US" altLang="zh-CN" dirty="0" smtClean="0"/>
              <a:t>214</a:t>
            </a:r>
            <a:r>
              <a:rPr lang="zh-CN" altLang="en-US" dirty="0" smtClean="0"/>
              <a:t>万吨，将近有</a:t>
            </a:r>
            <a:r>
              <a:rPr lang="en-US" altLang="zh-CN" dirty="0" smtClean="0"/>
              <a:t>100</a:t>
            </a:r>
            <a:r>
              <a:rPr lang="zh-CN" altLang="en-US" dirty="0" smtClean="0"/>
              <a:t>万吨的市场缺口。下一步随着国家对我国环保治理要求的进一步提高，用于工业污水处理领域的聚合氯化铝用量将大幅提高，聚合氯化铝市场前景广阔。</a:t>
            </a:r>
            <a:endParaRPr lang="zh-CN" altLang="en-US" dirty="0"/>
          </a:p>
        </p:txBody>
      </p:sp>
      <p:pic>
        <p:nvPicPr>
          <p:cNvPr id="3074" name="Picture 2" descr="http://www.100ppi.com/graph/1284-20200915-20201214-W500H300M30R0Y0Cp.png"/>
          <p:cNvPicPr>
            <a:picLocks noChangeAspect="1" noChangeArrowheads="1"/>
          </p:cNvPicPr>
          <p:nvPr/>
        </p:nvPicPr>
        <p:blipFill>
          <a:blip r:embed="rId3" cstate="print"/>
          <a:srcRect/>
          <a:stretch>
            <a:fillRect/>
          </a:stretch>
        </p:blipFill>
        <p:spPr bwMode="auto">
          <a:xfrm>
            <a:off x="251520" y="2132856"/>
            <a:ext cx="5160574" cy="309634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211960" y="1340768"/>
            <a:ext cx="2743200" cy="21621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211960" y="3429000"/>
            <a:ext cx="2808312" cy="280831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948264" y="3861048"/>
            <a:ext cx="1768996" cy="2376264"/>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6948264" y="1340768"/>
            <a:ext cx="1759471" cy="2517971"/>
          </a:xfrm>
          <a:prstGeom prst="rect">
            <a:avLst/>
          </a:prstGeom>
          <a:noFill/>
          <a:ln w="9525">
            <a:noFill/>
            <a:miter lim="800000"/>
            <a:headEnd/>
            <a:tailEnd/>
          </a:ln>
        </p:spPr>
      </p:pic>
      <p:sp>
        <p:nvSpPr>
          <p:cNvPr id="10" name="内容占位符 9"/>
          <p:cNvSpPr>
            <a:spLocks noGrp="1"/>
          </p:cNvSpPr>
          <p:nvPr>
            <p:ph idx="1"/>
          </p:nvPr>
        </p:nvSpPr>
        <p:spPr>
          <a:xfrm>
            <a:off x="4211960" y="600223"/>
            <a:ext cx="4474840" cy="5853113"/>
          </a:xfrm>
        </p:spPr>
        <p:txBody>
          <a:bodyPr/>
          <a:lstStyle/>
          <a:p>
            <a:pPr algn="ctr">
              <a:buNone/>
            </a:pPr>
            <a:r>
              <a:rPr lang="zh-CN" altLang="en-US" b="1" dirty="0" smtClean="0"/>
              <a:t>厂区实景</a:t>
            </a:r>
            <a:endParaRPr lang="zh-CN" altLang="en-US" b="1" dirty="0"/>
          </a:p>
        </p:txBody>
      </p:sp>
      <p:sp>
        <p:nvSpPr>
          <p:cNvPr id="11" name="文本占位符 10"/>
          <p:cNvSpPr>
            <a:spLocks noGrp="1"/>
          </p:cNvSpPr>
          <p:nvPr>
            <p:ph type="body" sz="half" idx="2"/>
          </p:nvPr>
        </p:nvSpPr>
        <p:spPr/>
        <p:txBody>
          <a:bodyPr>
            <a:normAutofit/>
          </a:bodyPr>
          <a:lstStyle/>
          <a:p>
            <a:r>
              <a:rPr lang="zh-CN" altLang="en-US" sz="2800" dirty="0" smtClean="0"/>
              <a:t>该厂区位于山西省孝义市城郊，原为焦化厂，现已停产，手续齐全，有办公楼、有厂房、有仓库。生产聚合氯化铝不需额外走立项审批手续。</a:t>
            </a:r>
            <a:endParaRPr lang="zh-CN" alt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normAutofit/>
          </a:bodyPr>
          <a:lstStyle/>
          <a:p>
            <a:r>
              <a:rPr lang="zh-CN" altLang="en-US" sz="3600" b="1" dirty="0" smtClean="0"/>
              <a:t>药剂复配分装及实验室</a:t>
            </a:r>
            <a:endParaRPr lang="zh-CN" altLang="en-US" sz="3600" b="1" dirty="0"/>
          </a:p>
        </p:txBody>
      </p:sp>
      <p:pic>
        <p:nvPicPr>
          <p:cNvPr id="3" name="Picture 9" descr="http://www.shenmeikeji.com/data/upload/image/201803/941ba879aec1b5d65fdbd8ee60d1e494.jpg"/>
          <p:cNvPicPr>
            <a:picLocks noChangeAspect="1" noChangeArrowheads="1"/>
          </p:cNvPicPr>
          <p:nvPr/>
        </p:nvPicPr>
        <p:blipFill>
          <a:blip r:embed="rId2" cstate="print"/>
          <a:srcRect/>
          <a:stretch>
            <a:fillRect/>
          </a:stretch>
        </p:blipFill>
        <p:spPr bwMode="auto">
          <a:xfrm>
            <a:off x="1043608" y="3140968"/>
            <a:ext cx="7086309" cy="3456384"/>
          </a:xfrm>
          <a:prstGeom prst="rect">
            <a:avLst/>
          </a:prstGeom>
          <a:noFill/>
        </p:spPr>
      </p:pic>
      <p:pic>
        <p:nvPicPr>
          <p:cNvPr id="4" name="Picture 7" descr="http://www.shenmeikeji.com/data/upload/image/202010/c71565f25d6f4e6c1b054ca2a3f1a171.jpg"/>
          <p:cNvPicPr>
            <a:picLocks noChangeAspect="1" noChangeArrowheads="1"/>
          </p:cNvPicPr>
          <p:nvPr/>
        </p:nvPicPr>
        <p:blipFill>
          <a:blip r:embed="rId3" cstate="print"/>
          <a:srcRect/>
          <a:stretch>
            <a:fillRect/>
          </a:stretch>
        </p:blipFill>
        <p:spPr bwMode="auto">
          <a:xfrm>
            <a:off x="1043608" y="1052736"/>
            <a:ext cx="7056784" cy="208823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846</Words>
  <Application>Microsoft Office PowerPoint</Application>
  <PresentationFormat>全屏显示(4:3)</PresentationFormat>
  <Paragraphs>83</Paragraphs>
  <Slides>8</Slides>
  <Notes>1</Notes>
  <HiddenSlides>0</HiddenSlides>
  <MMClips>0</MMClips>
  <ScaleCrop>false</ScaleCrop>
  <HeadingPairs>
    <vt:vector size="4" baseType="variant">
      <vt:variant>
        <vt:lpstr>主题</vt:lpstr>
      </vt:variant>
      <vt:variant>
        <vt:i4>1</vt:i4>
      </vt:variant>
      <vt:variant>
        <vt:lpstr>幻灯片标题</vt:lpstr>
      </vt:variant>
      <vt:variant>
        <vt:i4>8</vt:i4>
      </vt:variant>
    </vt:vector>
  </HeadingPairs>
  <TitlesOfParts>
    <vt:vector size="9" baseType="lpstr">
      <vt:lpstr>1_Office 主题</vt:lpstr>
      <vt:lpstr>天津开发区科海化轻机电有限公司 商业计划书</vt:lpstr>
      <vt:lpstr> 公司简介 </vt:lpstr>
      <vt:lpstr>PowerPoint 演示文稿</vt:lpstr>
      <vt:lpstr>PowerPoint 演示文稿</vt:lpstr>
      <vt:lpstr>PowerPoint 演示文稿</vt:lpstr>
      <vt:lpstr>PowerPoint 演示文稿</vt:lpstr>
      <vt:lpstr>PowerPoint 演示文稿</vt:lpstr>
      <vt:lpstr>药剂复配分装及实验室</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水清华（天津）环保科技有限公司 商业计划书</dc:title>
  <dc:creator>Administrator</dc:creator>
  <cp:lastModifiedBy>天下无双</cp:lastModifiedBy>
  <cp:revision>17</cp:revision>
  <dcterms:created xsi:type="dcterms:W3CDTF">2020-12-13T16:13:00Z</dcterms:created>
  <dcterms:modified xsi:type="dcterms:W3CDTF">2022-05-18T02:06:26Z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2052-11.1.0.9991</vt:lpwstr>
  </property>
</Properties>
</file>