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notesSlides/notesSlide12.xml" ContentType="application/vnd.openxmlformats-officedocument.presentationml.notesSlide+xml"/>
  <Override PartName="/ppt/charts/chart6.xml" ContentType="application/vnd.openxmlformats-officedocument.drawingml.chart+xml"/>
  <Override PartName="/ppt/notesSlides/notesSlide13.xml" ContentType="application/vnd.openxmlformats-officedocument.presentationml.notesSlide+xml"/>
  <Override PartName="/ppt/charts/chart7.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6" r:id="rId1"/>
  </p:sldMasterIdLst>
  <p:notesMasterIdLst>
    <p:notesMasterId r:id="rId51"/>
  </p:notesMasterIdLst>
  <p:sldIdLst>
    <p:sldId id="256" r:id="rId2"/>
    <p:sldId id="320" r:id="rId3"/>
    <p:sldId id="321" r:id="rId4"/>
    <p:sldId id="322" r:id="rId5"/>
    <p:sldId id="323" r:id="rId6"/>
    <p:sldId id="293" r:id="rId7"/>
    <p:sldId id="325" r:id="rId8"/>
    <p:sldId id="344" r:id="rId9"/>
    <p:sldId id="265" r:id="rId10"/>
    <p:sldId id="263" r:id="rId11"/>
    <p:sldId id="268" r:id="rId12"/>
    <p:sldId id="260" r:id="rId13"/>
    <p:sldId id="262" r:id="rId14"/>
    <p:sldId id="267" r:id="rId15"/>
    <p:sldId id="305" r:id="rId16"/>
    <p:sldId id="352" r:id="rId17"/>
    <p:sldId id="353" r:id="rId18"/>
    <p:sldId id="346" r:id="rId19"/>
    <p:sldId id="358" r:id="rId20"/>
    <p:sldId id="357" r:id="rId21"/>
    <p:sldId id="328" r:id="rId22"/>
    <p:sldId id="327" r:id="rId23"/>
    <p:sldId id="354" r:id="rId24"/>
    <p:sldId id="348" r:id="rId25"/>
    <p:sldId id="332" r:id="rId26"/>
    <p:sldId id="333" r:id="rId27"/>
    <p:sldId id="334" r:id="rId28"/>
    <p:sldId id="347" r:id="rId29"/>
    <p:sldId id="335" r:id="rId30"/>
    <p:sldId id="338" r:id="rId31"/>
    <p:sldId id="355" r:id="rId32"/>
    <p:sldId id="337" r:id="rId33"/>
    <p:sldId id="329" r:id="rId34"/>
    <p:sldId id="345" r:id="rId35"/>
    <p:sldId id="295" r:id="rId36"/>
    <p:sldId id="296" r:id="rId37"/>
    <p:sldId id="297" r:id="rId38"/>
    <p:sldId id="343" r:id="rId39"/>
    <p:sldId id="298" r:id="rId40"/>
    <p:sldId id="303" r:id="rId41"/>
    <p:sldId id="311" r:id="rId42"/>
    <p:sldId id="339" r:id="rId43"/>
    <p:sldId id="340" r:id="rId44"/>
    <p:sldId id="342" r:id="rId45"/>
    <p:sldId id="349" r:id="rId46"/>
    <p:sldId id="350" r:id="rId47"/>
    <p:sldId id="359" r:id="rId48"/>
    <p:sldId id="360" r:id="rId49"/>
    <p:sldId id="361" r:id="rId50"/>
  </p:sldIdLst>
  <p:sldSz cx="9144000" cy="6858000" type="screen4x3"/>
  <p:notesSz cx="7099300"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E9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294" autoAdjust="0"/>
    <p:restoredTop sz="98330" autoAdjust="0"/>
  </p:normalViewPr>
  <p:slideViewPr>
    <p:cSldViewPr>
      <p:cViewPr>
        <p:scale>
          <a:sx n="110" d="100"/>
          <a:sy n="110" d="100"/>
        </p:scale>
        <p:origin x="-88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260"/>
    </p:cViewPr>
  </p:sorterViewPr>
  <p:notesViewPr>
    <p:cSldViewPr>
      <p:cViewPr varScale="1">
        <p:scale>
          <a:sx n="48" d="100"/>
          <a:sy n="48" d="100"/>
        </p:scale>
        <p:origin x="-2982" y="-9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chimte1\Desktop\&#21109;&#26989;&#20381;&#38972;-&#22770;&#19978;.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te2ro\Desktop\666-MD&#20250;&#35696;&#36039;&#26009;&#12489;&#12521;&#12501;&#12488;181004-2%2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hoshino1\Desktop\&#21830;&#21697;&#20998;&#39006;&#21029;&#23455;&#32318;.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hoshino1\Desktop\&#21830;&#21697;&#20998;&#39006;&#21029;&#23455;&#32318;.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hoshino1\Desktop\&#21830;&#21697;&#20998;&#39006;&#21029;&#23455;&#32318;.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hoshino1\Desktop\&#21830;&#21697;&#20998;&#39006;&#21029;&#23455;&#32318;.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hoshino1\Desktop\&#21830;&#21697;&#20998;&#39006;&#21029;&#23455;&#323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693586844973194E-2"/>
          <c:y val="0.12464616623145386"/>
          <c:w val="0.86500878024570005"/>
          <c:h val="0.69269659213343793"/>
        </c:manualLayout>
      </c:layout>
      <c:barChart>
        <c:barDir val="col"/>
        <c:grouping val="clustered"/>
        <c:varyColors val="0"/>
        <c:ser>
          <c:idx val="0"/>
          <c:order val="0"/>
          <c:tx>
            <c:strRef>
              <c:f>'設立以来売上 (2)'!$G$1</c:f>
              <c:strCache>
                <c:ptCount val="1"/>
                <c:pt idx="0">
                  <c:v>単体売上高</c:v>
                </c:pt>
              </c:strCache>
            </c:strRef>
          </c:tx>
          <c:spPr>
            <a:solidFill>
              <a:schemeClr val="accent5">
                <a:lumMod val="60000"/>
                <a:lumOff val="40000"/>
              </a:schemeClr>
            </a:solidFill>
          </c:spPr>
          <c:invertIfNegative val="0"/>
          <c:cat>
            <c:strRef>
              <c:f>'設立以来売上 (2)'!$F$2:$F$56</c:f>
              <c:strCache>
                <c:ptCount val="55"/>
                <c:pt idx="0">
                  <c:v>1963年</c:v>
                </c:pt>
                <c:pt idx="1">
                  <c:v>1964年</c:v>
                </c:pt>
                <c:pt idx="2">
                  <c:v>1965年</c:v>
                </c:pt>
                <c:pt idx="3">
                  <c:v>1966年</c:v>
                </c:pt>
                <c:pt idx="4">
                  <c:v>1967年</c:v>
                </c:pt>
                <c:pt idx="5">
                  <c:v>1968年</c:v>
                </c:pt>
                <c:pt idx="6">
                  <c:v>1969年</c:v>
                </c:pt>
                <c:pt idx="7">
                  <c:v>1970年</c:v>
                </c:pt>
                <c:pt idx="8">
                  <c:v>1971年</c:v>
                </c:pt>
                <c:pt idx="9">
                  <c:v>1972年</c:v>
                </c:pt>
                <c:pt idx="10">
                  <c:v>1973年</c:v>
                </c:pt>
                <c:pt idx="11">
                  <c:v>1974年</c:v>
                </c:pt>
                <c:pt idx="12">
                  <c:v>1975年</c:v>
                </c:pt>
                <c:pt idx="13">
                  <c:v>1976年</c:v>
                </c:pt>
                <c:pt idx="14">
                  <c:v>1977年</c:v>
                </c:pt>
                <c:pt idx="15">
                  <c:v>1978年</c:v>
                </c:pt>
                <c:pt idx="16">
                  <c:v>1979年</c:v>
                </c:pt>
                <c:pt idx="17">
                  <c:v>1980年</c:v>
                </c:pt>
                <c:pt idx="18">
                  <c:v>1981年</c:v>
                </c:pt>
                <c:pt idx="19">
                  <c:v>1982年</c:v>
                </c:pt>
                <c:pt idx="20">
                  <c:v>1983年</c:v>
                </c:pt>
                <c:pt idx="21">
                  <c:v>1984年</c:v>
                </c:pt>
                <c:pt idx="22">
                  <c:v>1985年</c:v>
                </c:pt>
                <c:pt idx="23">
                  <c:v>1986年</c:v>
                </c:pt>
                <c:pt idx="24">
                  <c:v>1987年</c:v>
                </c:pt>
                <c:pt idx="25">
                  <c:v>1988年</c:v>
                </c:pt>
                <c:pt idx="26">
                  <c:v>1989年</c:v>
                </c:pt>
                <c:pt idx="27">
                  <c:v>1990年</c:v>
                </c:pt>
                <c:pt idx="28">
                  <c:v>1991年</c:v>
                </c:pt>
                <c:pt idx="29">
                  <c:v>1992年</c:v>
                </c:pt>
                <c:pt idx="30">
                  <c:v>1993年</c:v>
                </c:pt>
                <c:pt idx="31">
                  <c:v>1994年</c:v>
                </c:pt>
                <c:pt idx="32">
                  <c:v>1995年</c:v>
                </c:pt>
                <c:pt idx="33">
                  <c:v>1996年</c:v>
                </c:pt>
                <c:pt idx="34">
                  <c:v>1997年</c:v>
                </c:pt>
                <c:pt idx="35">
                  <c:v>1998年</c:v>
                </c:pt>
                <c:pt idx="36">
                  <c:v>1999年</c:v>
                </c:pt>
                <c:pt idx="37">
                  <c:v>2000年</c:v>
                </c:pt>
                <c:pt idx="38">
                  <c:v>2001年</c:v>
                </c:pt>
                <c:pt idx="39">
                  <c:v>2002年</c:v>
                </c:pt>
                <c:pt idx="40">
                  <c:v>2003年</c:v>
                </c:pt>
                <c:pt idx="41">
                  <c:v>2004年</c:v>
                </c:pt>
                <c:pt idx="42">
                  <c:v>2005年</c:v>
                </c:pt>
                <c:pt idx="43">
                  <c:v>2006年</c:v>
                </c:pt>
                <c:pt idx="44">
                  <c:v>2007年</c:v>
                </c:pt>
                <c:pt idx="45">
                  <c:v>2008年</c:v>
                </c:pt>
                <c:pt idx="46">
                  <c:v>2009年</c:v>
                </c:pt>
                <c:pt idx="47">
                  <c:v>2010年</c:v>
                </c:pt>
                <c:pt idx="48">
                  <c:v>2011年</c:v>
                </c:pt>
                <c:pt idx="49">
                  <c:v>2012年</c:v>
                </c:pt>
                <c:pt idx="50">
                  <c:v>2013年</c:v>
                </c:pt>
                <c:pt idx="51">
                  <c:v>2014年</c:v>
                </c:pt>
                <c:pt idx="52">
                  <c:v>2015年</c:v>
                </c:pt>
                <c:pt idx="53">
                  <c:v>2016年</c:v>
                </c:pt>
                <c:pt idx="54">
                  <c:v>2017年</c:v>
                </c:pt>
              </c:strCache>
            </c:strRef>
          </c:cat>
          <c:val>
            <c:numRef>
              <c:f>'設立以来売上 (2)'!$G$2:$G$56</c:f>
              <c:numCache>
                <c:formatCode>#,##0_);[Red]\(#,##0\)</c:formatCode>
                <c:ptCount val="55"/>
                <c:pt idx="0">
                  <c:v>0.4</c:v>
                </c:pt>
                <c:pt idx="1">
                  <c:v>0.41000000000000031</c:v>
                </c:pt>
                <c:pt idx="2">
                  <c:v>0.49000000000000032</c:v>
                </c:pt>
                <c:pt idx="3">
                  <c:v>0.59000000000000052</c:v>
                </c:pt>
                <c:pt idx="4">
                  <c:v>0.66000000000000436</c:v>
                </c:pt>
                <c:pt idx="5">
                  <c:v>0.91</c:v>
                </c:pt>
                <c:pt idx="6">
                  <c:v>1.04</c:v>
                </c:pt>
                <c:pt idx="7">
                  <c:v>1.31</c:v>
                </c:pt>
                <c:pt idx="8">
                  <c:v>1.61</c:v>
                </c:pt>
                <c:pt idx="9">
                  <c:v>1.9100000000000001</c:v>
                </c:pt>
                <c:pt idx="10">
                  <c:v>3.03</c:v>
                </c:pt>
                <c:pt idx="11">
                  <c:v>2.5299999999999998</c:v>
                </c:pt>
                <c:pt idx="12">
                  <c:v>4.24</c:v>
                </c:pt>
                <c:pt idx="13">
                  <c:v>5.9300000000000024</c:v>
                </c:pt>
                <c:pt idx="14">
                  <c:v>7.71</c:v>
                </c:pt>
                <c:pt idx="15">
                  <c:v>10.97</c:v>
                </c:pt>
                <c:pt idx="16">
                  <c:v>13.77</c:v>
                </c:pt>
                <c:pt idx="17">
                  <c:v>19.7</c:v>
                </c:pt>
                <c:pt idx="18">
                  <c:v>20.59</c:v>
                </c:pt>
                <c:pt idx="19">
                  <c:v>27.07</c:v>
                </c:pt>
                <c:pt idx="20">
                  <c:v>28.06</c:v>
                </c:pt>
                <c:pt idx="21">
                  <c:v>43.28</c:v>
                </c:pt>
                <c:pt idx="22">
                  <c:v>46.97</c:v>
                </c:pt>
                <c:pt idx="23">
                  <c:v>59.06</c:v>
                </c:pt>
                <c:pt idx="24">
                  <c:v>67.25</c:v>
                </c:pt>
                <c:pt idx="25">
                  <c:v>94.09</c:v>
                </c:pt>
                <c:pt idx="26">
                  <c:v>106.43</c:v>
                </c:pt>
                <c:pt idx="27">
                  <c:v>132.06</c:v>
                </c:pt>
                <c:pt idx="28">
                  <c:v>147.41999999999999</c:v>
                </c:pt>
                <c:pt idx="29">
                  <c:v>32.15</c:v>
                </c:pt>
                <c:pt idx="30">
                  <c:v>147.33000000000001</c:v>
                </c:pt>
                <c:pt idx="31">
                  <c:v>150.55000000000001</c:v>
                </c:pt>
                <c:pt idx="32">
                  <c:v>168.81</c:v>
                </c:pt>
                <c:pt idx="33">
                  <c:v>190.06</c:v>
                </c:pt>
                <c:pt idx="34">
                  <c:v>219.46</c:v>
                </c:pt>
                <c:pt idx="35">
                  <c:v>241.49</c:v>
                </c:pt>
                <c:pt idx="36">
                  <c:v>242.35000000000088</c:v>
                </c:pt>
                <c:pt idx="37">
                  <c:v>255.79</c:v>
                </c:pt>
                <c:pt idx="38">
                  <c:v>302.8</c:v>
                </c:pt>
                <c:pt idx="39">
                  <c:v>289.92999999999893</c:v>
                </c:pt>
                <c:pt idx="40">
                  <c:v>311.39999999999969</c:v>
                </c:pt>
                <c:pt idx="41">
                  <c:v>341.68</c:v>
                </c:pt>
                <c:pt idx="42">
                  <c:v>364.47999999999894</c:v>
                </c:pt>
                <c:pt idx="43">
                  <c:v>395.26</c:v>
                </c:pt>
                <c:pt idx="44">
                  <c:v>433.46</c:v>
                </c:pt>
                <c:pt idx="45">
                  <c:v>454.86</c:v>
                </c:pt>
                <c:pt idx="46">
                  <c:v>443.28</c:v>
                </c:pt>
                <c:pt idx="47">
                  <c:v>431.22999999999894</c:v>
                </c:pt>
                <c:pt idx="48">
                  <c:v>447.62</c:v>
                </c:pt>
                <c:pt idx="49">
                  <c:v>460.8</c:v>
                </c:pt>
                <c:pt idx="50">
                  <c:v>468.96</c:v>
                </c:pt>
                <c:pt idx="51">
                  <c:v>495</c:v>
                </c:pt>
                <c:pt idx="52">
                  <c:v>519</c:v>
                </c:pt>
                <c:pt idx="53">
                  <c:v>518</c:v>
                </c:pt>
                <c:pt idx="54">
                  <c:v>542</c:v>
                </c:pt>
              </c:numCache>
            </c:numRef>
          </c:val>
        </c:ser>
        <c:ser>
          <c:idx val="1"/>
          <c:order val="1"/>
          <c:tx>
            <c:strRef>
              <c:f>'設立以来売上 (2)'!$H$1</c:f>
              <c:strCache>
                <c:ptCount val="1"/>
                <c:pt idx="0">
                  <c:v>連結売上高</c:v>
                </c:pt>
              </c:strCache>
            </c:strRef>
          </c:tx>
          <c:spPr>
            <a:solidFill>
              <a:srgbClr val="FF6600"/>
            </a:solidFill>
          </c:spPr>
          <c:invertIfNegative val="0"/>
          <c:dLbls>
            <c:dLbl>
              <c:idx val="53"/>
              <c:layout>
                <c:manualLayout>
                  <c:x val="-1.4575974570318639E-3"/>
                  <c:y val="-1.65982386076151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4"/>
              <c:layout>
                <c:manualLayout>
                  <c:x val="-1.4575974570319699E-3"/>
                  <c:y val="-1.422706166367006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lang="ja-JP" sz="800"/>
                </a:pPr>
                <a:endParaRPr lang="zh-CN"/>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'設立以来売上 (2)'!$F$2:$F$56</c:f>
              <c:strCache>
                <c:ptCount val="55"/>
                <c:pt idx="0">
                  <c:v>1963年</c:v>
                </c:pt>
                <c:pt idx="1">
                  <c:v>1964年</c:v>
                </c:pt>
                <c:pt idx="2">
                  <c:v>1965年</c:v>
                </c:pt>
                <c:pt idx="3">
                  <c:v>1966年</c:v>
                </c:pt>
                <c:pt idx="4">
                  <c:v>1967年</c:v>
                </c:pt>
                <c:pt idx="5">
                  <c:v>1968年</c:v>
                </c:pt>
                <c:pt idx="6">
                  <c:v>1969年</c:v>
                </c:pt>
                <c:pt idx="7">
                  <c:v>1970年</c:v>
                </c:pt>
                <c:pt idx="8">
                  <c:v>1971年</c:v>
                </c:pt>
                <c:pt idx="9">
                  <c:v>1972年</c:v>
                </c:pt>
                <c:pt idx="10">
                  <c:v>1973年</c:v>
                </c:pt>
                <c:pt idx="11">
                  <c:v>1974年</c:v>
                </c:pt>
                <c:pt idx="12">
                  <c:v>1975年</c:v>
                </c:pt>
                <c:pt idx="13">
                  <c:v>1976年</c:v>
                </c:pt>
                <c:pt idx="14">
                  <c:v>1977年</c:v>
                </c:pt>
                <c:pt idx="15">
                  <c:v>1978年</c:v>
                </c:pt>
                <c:pt idx="16">
                  <c:v>1979年</c:v>
                </c:pt>
                <c:pt idx="17">
                  <c:v>1980年</c:v>
                </c:pt>
                <c:pt idx="18">
                  <c:v>1981年</c:v>
                </c:pt>
                <c:pt idx="19">
                  <c:v>1982年</c:v>
                </c:pt>
                <c:pt idx="20">
                  <c:v>1983年</c:v>
                </c:pt>
                <c:pt idx="21">
                  <c:v>1984年</c:v>
                </c:pt>
                <c:pt idx="22">
                  <c:v>1985年</c:v>
                </c:pt>
                <c:pt idx="23">
                  <c:v>1986年</c:v>
                </c:pt>
                <c:pt idx="24">
                  <c:v>1987年</c:v>
                </c:pt>
                <c:pt idx="25">
                  <c:v>1988年</c:v>
                </c:pt>
                <c:pt idx="26">
                  <c:v>1989年</c:v>
                </c:pt>
                <c:pt idx="27">
                  <c:v>1990年</c:v>
                </c:pt>
                <c:pt idx="28">
                  <c:v>1991年</c:v>
                </c:pt>
                <c:pt idx="29">
                  <c:v>1992年</c:v>
                </c:pt>
                <c:pt idx="30">
                  <c:v>1993年</c:v>
                </c:pt>
                <c:pt idx="31">
                  <c:v>1994年</c:v>
                </c:pt>
                <c:pt idx="32">
                  <c:v>1995年</c:v>
                </c:pt>
                <c:pt idx="33">
                  <c:v>1996年</c:v>
                </c:pt>
                <c:pt idx="34">
                  <c:v>1997年</c:v>
                </c:pt>
                <c:pt idx="35">
                  <c:v>1998年</c:v>
                </c:pt>
                <c:pt idx="36">
                  <c:v>1999年</c:v>
                </c:pt>
                <c:pt idx="37">
                  <c:v>2000年</c:v>
                </c:pt>
                <c:pt idx="38">
                  <c:v>2001年</c:v>
                </c:pt>
                <c:pt idx="39">
                  <c:v>2002年</c:v>
                </c:pt>
                <c:pt idx="40">
                  <c:v>2003年</c:v>
                </c:pt>
                <c:pt idx="41">
                  <c:v>2004年</c:v>
                </c:pt>
                <c:pt idx="42">
                  <c:v>2005年</c:v>
                </c:pt>
                <c:pt idx="43">
                  <c:v>2006年</c:v>
                </c:pt>
                <c:pt idx="44">
                  <c:v>2007年</c:v>
                </c:pt>
                <c:pt idx="45">
                  <c:v>2008年</c:v>
                </c:pt>
                <c:pt idx="46">
                  <c:v>2009年</c:v>
                </c:pt>
                <c:pt idx="47">
                  <c:v>2010年</c:v>
                </c:pt>
                <c:pt idx="48">
                  <c:v>2011年</c:v>
                </c:pt>
                <c:pt idx="49">
                  <c:v>2012年</c:v>
                </c:pt>
                <c:pt idx="50">
                  <c:v>2013年</c:v>
                </c:pt>
                <c:pt idx="51">
                  <c:v>2014年</c:v>
                </c:pt>
                <c:pt idx="52">
                  <c:v>2015年</c:v>
                </c:pt>
                <c:pt idx="53">
                  <c:v>2016年</c:v>
                </c:pt>
                <c:pt idx="54">
                  <c:v>2017年</c:v>
                </c:pt>
              </c:strCache>
            </c:strRef>
          </c:cat>
          <c:val>
            <c:numRef>
              <c:f>'設立以来売上 (2)'!$H$2:$H$56</c:f>
              <c:numCache>
                <c:formatCode>General</c:formatCode>
                <c:ptCount val="55"/>
                <c:pt idx="38" formatCode="#,##0_);[Red]\(#,##0\)">
                  <c:v>306.17</c:v>
                </c:pt>
                <c:pt idx="39" formatCode="#,##0_);[Red]\(#,##0\)">
                  <c:v>293.31</c:v>
                </c:pt>
                <c:pt idx="40" formatCode="#,##0_);[Red]\(#,##0\)">
                  <c:v>314.17</c:v>
                </c:pt>
                <c:pt idx="41" formatCode="#,##0_);[Red]\(#,##0\)">
                  <c:v>344.61</c:v>
                </c:pt>
                <c:pt idx="42" formatCode="#,##0_);[Red]\(#,##0\)">
                  <c:v>367.46999999999969</c:v>
                </c:pt>
                <c:pt idx="43" formatCode="#,##0_);[Red]\(#,##0\)">
                  <c:v>405.05</c:v>
                </c:pt>
                <c:pt idx="44" formatCode="#,##0_);[Red]\(#,##0\)">
                  <c:v>442.41999999999899</c:v>
                </c:pt>
                <c:pt idx="45" formatCode="#,##0_);[Red]\(#,##0\)">
                  <c:v>460.87</c:v>
                </c:pt>
                <c:pt idx="46" formatCode="#,##0_);[Red]\(#,##0\)">
                  <c:v>447.62</c:v>
                </c:pt>
                <c:pt idx="47" formatCode="#,##0_);[Red]\(#,##0\)">
                  <c:v>438.07</c:v>
                </c:pt>
                <c:pt idx="48" formatCode="#,##0_);[Red]\(#,##0\)">
                  <c:v>455.31</c:v>
                </c:pt>
                <c:pt idx="49" formatCode="#,##0_);[Red]\(#,##0\)">
                  <c:v>472.04</c:v>
                </c:pt>
                <c:pt idx="50" formatCode="#,##0_);[Red]\(#,##0\)">
                  <c:v>481.28</c:v>
                </c:pt>
                <c:pt idx="51" formatCode="#,##0_);[Red]\(#,##0\)">
                  <c:v>511</c:v>
                </c:pt>
                <c:pt idx="52" formatCode="#,##0_);[Red]\(#,##0\)">
                  <c:v>529</c:v>
                </c:pt>
                <c:pt idx="53" formatCode="#,##0_);[Red]\(#,##0\)">
                  <c:v>535</c:v>
                </c:pt>
                <c:pt idx="54" formatCode="#,##0_);[Red]\(#,##0\)">
                  <c:v>559</c:v>
                </c:pt>
              </c:numCache>
            </c:numRef>
          </c:val>
        </c:ser>
        <c:dLbls>
          <c:showLegendKey val="0"/>
          <c:showVal val="0"/>
          <c:showCatName val="0"/>
          <c:showSerName val="0"/>
          <c:showPercent val="0"/>
          <c:showBubbleSize val="0"/>
        </c:dLbls>
        <c:gapWidth val="150"/>
        <c:axId val="90771840"/>
        <c:axId val="90773376"/>
      </c:barChart>
      <c:catAx>
        <c:axId val="90771840"/>
        <c:scaling>
          <c:orientation val="minMax"/>
        </c:scaling>
        <c:delete val="0"/>
        <c:axPos val="b"/>
        <c:numFmt formatCode="General" sourceLinked="0"/>
        <c:majorTickMark val="out"/>
        <c:minorTickMark val="none"/>
        <c:tickLblPos val="nextTo"/>
        <c:txPr>
          <a:bodyPr/>
          <a:lstStyle/>
          <a:p>
            <a:pPr>
              <a:defRPr lang="ja-JP" sz="1100"/>
            </a:pPr>
            <a:endParaRPr lang="zh-CN"/>
          </a:p>
        </c:txPr>
        <c:crossAx val="90773376"/>
        <c:crosses val="autoZero"/>
        <c:auto val="1"/>
        <c:lblAlgn val="ctr"/>
        <c:lblOffset val="100"/>
        <c:noMultiLvlLbl val="0"/>
      </c:catAx>
      <c:valAx>
        <c:axId val="90773376"/>
        <c:scaling>
          <c:orientation val="minMax"/>
        </c:scaling>
        <c:delete val="0"/>
        <c:axPos val="l"/>
        <c:majorGridlines/>
        <c:numFmt formatCode="#,##0_);[Red]\(#,##0\)" sourceLinked="1"/>
        <c:majorTickMark val="out"/>
        <c:minorTickMark val="none"/>
        <c:tickLblPos val="nextTo"/>
        <c:spPr>
          <a:ln>
            <a:solidFill>
              <a:schemeClr val="bg1">
                <a:lumMod val="65000"/>
              </a:schemeClr>
            </a:solidFill>
          </a:ln>
        </c:spPr>
        <c:txPr>
          <a:bodyPr/>
          <a:lstStyle/>
          <a:p>
            <a:pPr>
              <a:defRPr lang="ja-JP" sz="1400" b="1"/>
            </a:pPr>
            <a:endParaRPr lang="zh-CN"/>
          </a:p>
        </c:txPr>
        <c:crossAx val="90771840"/>
        <c:crosses val="autoZero"/>
        <c:crossBetween val="between"/>
      </c:valAx>
    </c:plotArea>
    <c:legend>
      <c:legendPos val="r"/>
      <c:layout>
        <c:manualLayout>
          <c:xMode val="edge"/>
          <c:yMode val="edge"/>
          <c:x val="0.73601765179545153"/>
          <c:y val="6.4500700463040114E-2"/>
          <c:w val="0.23865911278264021"/>
          <c:h val="5.5673470526571824E-2"/>
        </c:manualLayout>
      </c:layout>
      <c:overlay val="0"/>
      <c:txPr>
        <a:bodyPr/>
        <a:lstStyle/>
        <a:p>
          <a:pPr>
            <a:defRPr lang="ja-JP"/>
          </a:pPr>
          <a:endParaRPr lang="zh-CN"/>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sz="1400"/>
            </a:pPr>
            <a:r>
              <a:rPr lang="zh-CN" altLang="en-US" sz="1400" dirty="0" smtClean="0">
                <a:solidFill>
                  <a:schemeClr val="tx1"/>
                </a:solidFill>
                <a:latin typeface="微软雅黑" pitchFamily="34" charset="-122"/>
                <a:ea typeface="微软雅黑" pitchFamily="34" charset="-122"/>
              </a:rPr>
              <a:t>销售额和商品目录商品销售额比例推移</a:t>
            </a:r>
            <a:endParaRPr lang="ja-JP" altLang="en-US" sz="1400" dirty="0">
              <a:solidFill>
                <a:schemeClr val="tx1"/>
              </a:solidFill>
              <a:latin typeface="微软雅黑" pitchFamily="34" charset="-122"/>
              <a:ea typeface="微软雅黑" pitchFamily="34" charset="-122"/>
            </a:endParaRPr>
          </a:p>
        </c:rich>
      </c:tx>
      <c:layout/>
      <c:overlay val="0"/>
    </c:title>
    <c:autoTitleDeleted val="0"/>
    <c:plotArea>
      <c:layout>
        <c:manualLayout>
          <c:layoutTarget val="inner"/>
          <c:xMode val="edge"/>
          <c:yMode val="edge"/>
          <c:x val="9.4170707502255924E-2"/>
          <c:y val="7.9835585491515593E-2"/>
          <c:w val="0.84388979678636222"/>
          <c:h val="0.84953496220077862"/>
        </c:manualLayout>
      </c:layout>
      <c:lineChart>
        <c:grouping val="standard"/>
        <c:varyColors val="0"/>
        <c:ser>
          <c:idx val="0"/>
          <c:order val="0"/>
          <c:tx>
            <c:strRef>
              <c:f>'[666-MD会議資料ドラフト181004-2 (2).xlsx]2.推移グラフ (3)'!$B$8</c:f>
              <c:strCache>
                <c:ptCount val="1"/>
                <c:pt idx="0">
                  <c:v>日系売上高（月販）</c:v>
                </c:pt>
              </c:strCache>
            </c:strRef>
          </c:tx>
          <c:spPr>
            <a:ln w="28575">
              <a:solidFill>
                <a:srgbClr val="0000FF"/>
              </a:solidFill>
            </a:ln>
          </c:spPr>
          <c:marker>
            <c:symbol val="circle"/>
            <c:size val="7"/>
            <c:spPr>
              <a:solidFill>
                <a:schemeClr val="bg1"/>
              </a:solidFill>
              <a:ln>
                <a:solidFill>
                  <a:srgbClr val="0000CC"/>
                </a:solidFill>
              </a:ln>
            </c:spPr>
          </c:marker>
          <c:cat>
            <c:strRef>
              <c:f>'[666-MD会議資料ドラフト181004-2 (2).xlsx]2.推移グラフ (3)'!$C$7:$I$7</c:f>
              <c:strCache>
                <c:ptCount val="7"/>
                <c:pt idx="0">
                  <c:v>2012年</c:v>
                </c:pt>
                <c:pt idx="1">
                  <c:v>2013年</c:v>
                </c:pt>
                <c:pt idx="2">
                  <c:v>2014年</c:v>
                </c:pt>
                <c:pt idx="3">
                  <c:v>2015年</c:v>
                </c:pt>
                <c:pt idx="4">
                  <c:v>2016年</c:v>
                </c:pt>
                <c:pt idx="5">
                  <c:v>2017年</c:v>
                </c:pt>
                <c:pt idx="6">
                  <c:v>2018年</c:v>
                </c:pt>
              </c:strCache>
            </c:strRef>
          </c:cat>
          <c:val>
            <c:numRef>
              <c:f>'[666-MD会議資料ドラフト181004-2 (2).xlsx]2.推移グラフ (3)'!$C$8:$I$8</c:f>
              <c:numCache>
                <c:formatCode>#,##0_);[Red]\(#,##0\)</c:formatCode>
                <c:ptCount val="7"/>
                <c:pt idx="0">
                  <c:v>3977270.1566666267</c:v>
                </c:pt>
                <c:pt idx="1">
                  <c:v>4637786.388333316</c:v>
                </c:pt>
                <c:pt idx="2">
                  <c:v>5175329.2361253602</c:v>
                </c:pt>
                <c:pt idx="3">
                  <c:v>4639622.7491666591</c:v>
                </c:pt>
                <c:pt idx="4">
                  <c:v>4661213.7733333604</c:v>
                </c:pt>
                <c:pt idx="5">
                  <c:v>4903437.3116666675</c:v>
                </c:pt>
                <c:pt idx="6">
                  <c:v>4924809.7322222227</c:v>
                </c:pt>
              </c:numCache>
            </c:numRef>
          </c:val>
          <c:smooth val="0"/>
          <c:extLst xmlns:c16r2="http://schemas.microsoft.com/office/drawing/2015/06/chart">
            <c:ext xmlns:c16="http://schemas.microsoft.com/office/drawing/2014/chart" uri="{C3380CC4-5D6E-409C-BE32-E72D297353CC}">
              <c16:uniqueId val="{00000007-F85E-497D-B9FE-98D19D3A3AA5}"/>
            </c:ext>
          </c:extLst>
        </c:ser>
        <c:ser>
          <c:idx val="1"/>
          <c:order val="1"/>
          <c:tx>
            <c:strRef>
              <c:f>'[666-MD会議資料ドラフト181004-2 (2).xlsx]2.推移グラフ (3)'!$B$9</c:f>
              <c:strCache>
                <c:ptCount val="1"/>
                <c:pt idx="0">
                  <c:v>内資売上高（月販）</c:v>
                </c:pt>
              </c:strCache>
            </c:strRef>
          </c:tx>
          <c:spPr>
            <a:ln w="38100" cmpd="sng">
              <a:solidFill>
                <a:srgbClr val="FF0000"/>
              </a:solidFill>
            </a:ln>
          </c:spPr>
          <c:marker>
            <c:symbol val="square"/>
            <c:size val="7"/>
            <c:spPr>
              <a:solidFill>
                <a:schemeClr val="bg1"/>
              </a:solidFill>
              <a:ln>
                <a:solidFill>
                  <a:srgbClr val="FF0000"/>
                </a:solidFill>
              </a:ln>
            </c:spPr>
          </c:marker>
          <c:cat>
            <c:strRef>
              <c:f>'[666-MD会議資料ドラフト181004-2 (2).xlsx]2.推移グラフ (3)'!$C$7:$I$7</c:f>
              <c:strCache>
                <c:ptCount val="7"/>
                <c:pt idx="0">
                  <c:v>2012年</c:v>
                </c:pt>
                <c:pt idx="1">
                  <c:v>2013年</c:v>
                </c:pt>
                <c:pt idx="2">
                  <c:v>2014年</c:v>
                </c:pt>
                <c:pt idx="3">
                  <c:v>2015年</c:v>
                </c:pt>
                <c:pt idx="4">
                  <c:v>2016年</c:v>
                </c:pt>
                <c:pt idx="5">
                  <c:v>2017年</c:v>
                </c:pt>
                <c:pt idx="6">
                  <c:v>2018年</c:v>
                </c:pt>
              </c:strCache>
            </c:strRef>
          </c:cat>
          <c:val>
            <c:numRef>
              <c:f>'[666-MD会議資料ドラフト181004-2 (2).xlsx]2.推移グラフ (3)'!$C$9:$I$9</c:f>
              <c:numCache>
                <c:formatCode>#,##0_);[Red]\(#,##0\)</c:formatCode>
                <c:ptCount val="7"/>
                <c:pt idx="0">
                  <c:v>883586.01500000292</c:v>
                </c:pt>
                <c:pt idx="1">
                  <c:v>1110814.7</c:v>
                </c:pt>
                <c:pt idx="2">
                  <c:v>1504451.7705911642</c:v>
                </c:pt>
                <c:pt idx="3">
                  <c:v>2220770.7549999799</c:v>
                </c:pt>
                <c:pt idx="4">
                  <c:v>3304474.2974999612</c:v>
                </c:pt>
                <c:pt idx="5">
                  <c:v>4475016.2274999544</c:v>
                </c:pt>
                <c:pt idx="6">
                  <c:v>5535675.3977777772</c:v>
                </c:pt>
              </c:numCache>
            </c:numRef>
          </c:val>
          <c:smooth val="0"/>
          <c:extLst xmlns:c16r2="http://schemas.microsoft.com/office/drawing/2015/06/chart">
            <c:ext xmlns:c16="http://schemas.microsoft.com/office/drawing/2014/chart" uri="{C3380CC4-5D6E-409C-BE32-E72D297353CC}">
              <c16:uniqueId val="{0000000F-F85E-497D-B9FE-98D19D3A3AA5}"/>
            </c:ext>
          </c:extLst>
        </c:ser>
        <c:dLbls>
          <c:showLegendKey val="0"/>
          <c:showVal val="0"/>
          <c:showCatName val="0"/>
          <c:showSerName val="0"/>
          <c:showPercent val="0"/>
          <c:showBubbleSize val="0"/>
        </c:dLbls>
        <c:marker val="1"/>
        <c:smooth val="0"/>
        <c:axId val="89907968"/>
        <c:axId val="89909504"/>
      </c:lineChart>
      <c:lineChart>
        <c:grouping val="standard"/>
        <c:varyColors val="0"/>
        <c:ser>
          <c:idx val="2"/>
          <c:order val="2"/>
          <c:tx>
            <c:strRef>
              <c:f>'[666-MD会議資料ドラフト181004-2 (2).xlsx]2.推移グラフ (3)'!$B$10</c:f>
              <c:strCache>
                <c:ptCount val="1"/>
                <c:pt idx="0">
                  <c:v>カタログ売上比率（内資）</c:v>
                </c:pt>
              </c:strCache>
            </c:strRef>
          </c:tx>
          <c:spPr>
            <a:ln w="28575">
              <a:solidFill>
                <a:srgbClr val="FF0000"/>
              </a:solidFill>
              <a:prstDash val="dash"/>
            </a:ln>
          </c:spPr>
          <c:marker>
            <c:symbol val="square"/>
            <c:size val="7"/>
            <c:spPr>
              <a:solidFill>
                <a:srgbClr val="FF0000"/>
              </a:solidFill>
              <a:ln>
                <a:solidFill>
                  <a:srgbClr val="FF0000"/>
                </a:solidFill>
              </a:ln>
            </c:spPr>
          </c:marker>
          <c:dLbls>
            <c:dLbl>
              <c:idx val="0"/>
              <c:layout>
                <c:manualLayout>
                  <c:x val="0"/>
                  <c:y val="2.489219913759311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F85E-497D-B9FE-98D19D3A3AA5}"/>
                </c:ext>
              </c:extLst>
            </c:dLbl>
            <c:dLbl>
              <c:idx val="1"/>
              <c:layout>
                <c:manualLayout>
                  <c:x val="-4.562104976789487E-3"/>
                  <c:y val="3.318959885012415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F85E-497D-B9FE-98D19D3A3AA5}"/>
                </c:ext>
              </c:extLst>
            </c:dLbl>
            <c:dLbl>
              <c:idx val="2"/>
              <c:layout>
                <c:manualLayout>
                  <c:x val="-1.5207016589299032E-3"/>
                  <c:y val="-2.489219913759311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F85E-497D-B9FE-98D19D3A3AA5}"/>
                </c:ext>
              </c:extLst>
            </c:dLbl>
            <c:dLbl>
              <c:idx val="3"/>
              <c:layout>
                <c:manualLayout>
                  <c:x val="1.5207016589298475E-3"/>
                  <c:y val="-1.382899952088504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F85E-497D-B9FE-98D19D3A3AA5}"/>
                </c:ext>
              </c:extLst>
            </c:dLbl>
            <c:dLbl>
              <c:idx val="4"/>
              <c:layout>
                <c:manualLayout>
                  <c:x val="-3.041403317859711E-3"/>
                  <c:y val="-2.489219913759311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F85E-497D-B9FE-98D19D3A3AA5}"/>
                </c:ext>
              </c:extLst>
            </c:dLbl>
            <c:dLbl>
              <c:idx val="5"/>
              <c:layout>
                <c:manualLayout>
                  <c:x val="0"/>
                  <c:y val="-2.212639923341608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F85E-497D-B9FE-98D19D3A3AA5}"/>
                </c:ext>
              </c:extLst>
            </c:dLbl>
            <c:dLbl>
              <c:idx val="6"/>
              <c:layout>
                <c:manualLayout>
                  <c:x val="-3.041403317859711E-3"/>
                  <c:y val="-1.659479942506223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F85E-497D-B9FE-98D19D3A3AA5}"/>
                </c:ext>
              </c:extLst>
            </c:dLbl>
            <c:spPr>
              <a:noFill/>
              <a:ln>
                <a:noFill/>
              </a:ln>
              <a:effectLst/>
            </c:spPr>
            <c:txPr>
              <a:bodyPr/>
              <a:lstStyle/>
              <a:p>
                <a:pPr>
                  <a:defRPr lang="ja-JP"/>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'[666-MD会議資料ドラフト181004-2 (2).xlsx]2.推移グラフ (3)'!$C$7:$I$7</c:f>
              <c:strCache>
                <c:ptCount val="7"/>
                <c:pt idx="0">
                  <c:v>2012年</c:v>
                </c:pt>
                <c:pt idx="1">
                  <c:v>2013年</c:v>
                </c:pt>
                <c:pt idx="2">
                  <c:v>2014年</c:v>
                </c:pt>
                <c:pt idx="3">
                  <c:v>2015年</c:v>
                </c:pt>
                <c:pt idx="4">
                  <c:v>2016年</c:v>
                </c:pt>
                <c:pt idx="5">
                  <c:v>2017年</c:v>
                </c:pt>
                <c:pt idx="6">
                  <c:v>2018年</c:v>
                </c:pt>
              </c:strCache>
            </c:strRef>
          </c:cat>
          <c:val>
            <c:numRef>
              <c:f>'[666-MD会議資料ドラフト181004-2 (2).xlsx]2.推移グラフ (3)'!$C$10:$I$10</c:f>
              <c:numCache>
                <c:formatCode>0%</c:formatCode>
                <c:ptCount val="7"/>
                <c:pt idx="0">
                  <c:v>0.63515494112175852</c:v>
                </c:pt>
                <c:pt idx="1">
                  <c:v>0.74211006720262818</c:v>
                </c:pt>
                <c:pt idx="2">
                  <c:v>0.73869879439869823</c:v>
                </c:pt>
                <c:pt idx="3">
                  <c:v>0.8224714010009001</c:v>
                </c:pt>
                <c:pt idx="4">
                  <c:v>0.81002489120838739</c:v>
                </c:pt>
                <c:pt idx="5">
                  <c:v>0.81302435362695669</c:v>
                </c:pt>
                <c:pt idx="6">
                  <c:v>0.81875578982856945</c:v>
                </c:pt>
              </c:numCache>
            </c:numRef>
          </c:val>
          <c:smooth val="0"/>
          <c:extLst xmlns:c16r2="http://schemas.microsoft.com/office/drawing/2015/06/chart">
            <c:ext xmlns:c16="http://schemas.microsoft.com/office/drawing/2014/chart" uri="{C3380CC4-5D6E-409C-BE32-E72D297353CC}">
              <c16:uniqueId val="{00000018-F85E-497D-B9FE-98D19D3A3AA5}"/>
            </c:ext>
          </c:extLst>
        </c:ser>
        <c:ser>
          <c:idx val="3"/>
          <c:order val="3"/>
          <c:tx>
            <c:strRef>
              <c:f>'[666-MD会議資料ドラフト181004-2 (2).xlsx]2.推移グラフ (3)'!$B$11</c:f>
              <c:strCache>
                <c:ptCount val="1"/>
                <c:pt idx="0">
                  <c:v>カタログ売上比率（日系）</c:v>
                </c:pt>
              </c:strCache>
            </c:strRef>
          </c:tx>
          <c:spPr>
            <a:ln w="28575">
              <a:solidFill>
                <a:srgbClr val="0000CC"/>
              </a:solidFill>
              <a:prstDash val="dash"/>
            </a:ln>
          </c:spPr>
          <c:marker>
            <c:symbol val="circle"/>
            <c:size val="7"/>
            <c:spPr>
              <a:solidFill>
                <a:srgbClr val="0000FF"/>
              </a:solidFill>
              <a:ln>
                <a:solidFill>
                  <a:srgbClr val="0000CC"/>
                </a:solidFill>
              </a:ln>
            </c:spPr>
          </c:marker>
          <c:dLbls>
            <c:dLbl>
              <c:idx val="0"/>
              <c:layout>
                <c:manualLayout>
                  <c:x val="-2.4331226542877612E-2"/>
                  <c:y val="4.425279846683218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F85E-497D-B9FE-98D19D3A3AA5}"/>
                </c:ext>
              </c:extLst>
            </c:dLbl>
            <c:dLbl>
              <c:idx val="1"/>
              <c:layout>
                <c:manualLayout>
                  <c:x val="-2.2810524883947709E-2"/>
                  <c:y val="-2.765799904177045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F85E-497D-B9FE-98D19D3A3AA5}"/>
                </c:ext>
              </c:extLst>
            </c:dLbl>
            <c:dLbl>
              <c:idx val="2"/>
              <c:layout>
                <c:manualLayout>
                  <c:x val="-2.2810524883947782E-2"/>
                  <c:y val="-3.042379894594714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F85E-497D-B9FE-98D19D3A3AA5}"/>
                </c:ext>
              </c:extLst>
            </c:dLbl>
            <c:dLbl>
              <c:idx val="3"/>
              <c:layout>
                <c:manualLayout>
                  <c:x val="-2.2810524883947709E-2"/>
                  <c:y val="-3.042379894594714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C-F85E-497D-B9FE-98D19D3A3AA5}"/>
                </c:ext>
              </c:extLst>
            </c:dLbl>
            <c:dLbl>
              <c:idx val="4"/>
              <c:layout>
                <c:manualLayout>
                  <c:x val="-2.5851928201807452E-2"/>
                  <c:y val="4.148699856265515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F85E-497D-B9FE-98D19D3A3AA5}"/>
                </c:ext>
              </c:extLst>
            </c:dLbl>
            <c:dLbl>
              <c:idx val="5"/>
              <c:layout>
                <c:manualLayout>
                  <c:x val="-2.1289823225018011E-2"/>
                  <c:y val="3.318959885012415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E-F85E-497D-B9FE-98D19D3A3AA5}"/>
                </c:ext>
              </c:extLst>
            </c:dLbl>
            <c:dLbl>
              <c:idx val="6"/>
              <c:layout>
                <c:manualLayout>
                  <c:x val="-2.7372629860737248E-2"/>
                  <c:y val="3.872119865847824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F85E-497D-B9FE-98D19D3A3AA5}"/>
                </c:ext>
              </c:extLst>
            </c:dLbl>
            <c:spPr>
              <a:noFill/>
              <a:ln>
                <a:noFill/>
              </a:ln>
              <a:effectLst/>
            </c:spPr>
            <c:txPr>
              <a:bodyPr/>
              <a:lstStyle/>
              <a:p>
                <a:pPr>
                  <a:defRPr lang="ja-JP"/>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'[666-MD会議資料ドラフト181004-2 (2).xlsx]2.推移グラフ (3)'!$C$7:$I$7</c:f>
              <c:strCache>
                <c:ptCount val="7"/>
                <c:pt idx="0">
                  <c:v>2012年</c:v>
                </c:pt>
                <c:pt idx="1">
                  <c:v>2013年</c:v>
                </c:pt>
                <c:pt idx="2">
                  <c:v>2014年</c:v>
                </c:pt>
                <c:pt idx="3">
                  <c:v>2015年</c:v>
                </c:pt>
                <c:pt idx="4">
                  <c:v>2016年</c:v>
                </c:pt>
                <c:pt idx="5">
                  <c:v>2017年</c:v>
                </c:pt>
                <c:pt idx="6">
                  <c:v>2018年</c:v>
                </c:pt>
              </c:strCache>
            </c:strRef>
          </c:cat>
          <c:val>
            <c:numRef>
              <c:f>'[666-MD会議資料ドラフト181004-2 (2).xlsx]2.推移グラフ (3)'!$C$11:$I$11</c:f>
              <c:numCache>
                <c:formatCode>0%</c:formatCode>
                <c:ptCount val="7"/>
                <c:pt idx="0">
                  <c:v>0.32805300082846728</c:v>
                </c:pt>
                <c:pt idx="1">
                  <c:v>0.30726292402155631</c:v>
                </c:pt>
                <c:pt idx="2">
                  <c:v>0.28051832044566338</c:v>
                </c:pt>
                <c:pt idx="3">
                  <c:v>0.30344966648122507</c:v>
                </c:pt>
                <c:pt idx="4">
                  <c:v>0.29970124816530824</c:v>
                </c:pt>
                <c:pt idx="5">
                  <c:v>0.31264122935133321</c:v>
                </c:pt>
                <c:pt idx="6">
                  <c:v>0.34226303097770833</c:v>
                </c:pt>
              </c:numCache>
            </c:numRef>
          </c:val>
          <c:smooth val="0"/>
          <c:extLst xmlns:c16r2="http://schemas.microsoft.com/office/drawing/2015/06/chart">
            <c:ext xmlns:c16="http://schemas.microsoft.com/office/drawing/2014/chart" uri="{C3380CC4-5D6E-409C-BE32-E72D297353CC}">
              <c16:uniqueId val="{00000020-F85E-497D-B9FE-98D19D3A3AA5}"/>
            </c:ext>
          </c:extLst>
        </c:ser>
        <c:dLbls>
          <c:showLegendKey val="0"/>
          <c:showVal val="0"/>
          <c:showCatName val="0"/>
          <c:showSerName val="0"/>
          <c:showPercent val="0"/>
          <c:showBubbleSize val="0"/>
        </c:dLbls>
        <c:marker val="1"/>
        <c:smooth val="0"/>
        <c:axId val="90756608"/>
        <c:axId val="90755072"/>
      </c:lineChart>
      <c:catAx>
        <c:axId val="89907968"/>
        <c:scaling>
          <c:orientation val="minMax"/>
        </c:scaling>
        <c:delete val="0"/>
        <c:axPos val="b"/>
        <c:numFmt formatCode="General" sourceLinked="0"/>
        <c:majorTickMark val="none"/>
        <c:minorTickMark val="none"/>
        <c:tickLblPos val="nextTo"/>
        <c:txPr>
          <a:bodyPr/>
          <a:lstStyle/>
          <a:p>
            <a:pPr>
              <a:defRPr lang="ja-JP"/>
            </a:pPr>
            <a:endParaRPr lang="zh-CN"/>
          </a:p>
        </c:txPr>
        <c:crossAx val="89909504"/>
        <c:crosses val="autoZero"/>
        <c:auto val="1"/>
        <c:lblAlgn val="ctr"/>
        <c:lblOffset val="100"/>
        <c:noMultiLvlLbl val="0"/>
      </c:catAx>
      <c:valAx>
        <c:axId val="89909504"/>
        <c:scaling>
          <c:orientation val="minMax"/>
          <c:max val="8000000"/>
        </c:scaling>
        <c:delete val="0"/>
        <c:axPos val="l"/>
        <c:majorGridlines/>
        <c:numFmt formatCode="#,##0_);[Red]\(#,##0\)" sourceLinked="1"/>
        <c:majorTickMark val="none"/>
        <c:minorTickMark val="none"/>
        <c:tickLblPos val="nextTo"/>
        <c:txPr>
          <a:bodyPr/>
          <a:lstStyle/>
          <a:p>
            <a:pPr>
              <a:defRPr lang="ja-JP">
                <a:solidFill>
                  <a:schemeClr val="tx1"/>
                </a:solidFill>
              </a:defRPr>
            </a:pPr>
            <a:endParaRPr lang="zh-CN"/>
          </a:p>
        </c:txPr>
        <c:crossAx val="89907968"/>
        <c:crosses val="autoZero"/>
        <c:crossBetween val="between"/>
      </c:valAx>
      <c:valAx>
        <c:axId val="90755072"/>
        <c:scaling>
          <c:orientation val="minMax"/>
          <c:max val="1"/>
        </c:scaling>
        <c:delete val="0"/>
        <c:axPos val="r"/>
        <c:numFmt formatCode="0%" sourceLinked="1"/>
        <c:majorTickMark val="out"/>
        <c:minorTickMark val="none"/>
        <c:tickLblPos val="nextTo"/>
        <c:txPr>
          <a:bodyPr/>
          <a:lstStyle/>
          <a:p>
            <a:pPr>
              <a:defRPr lang="ja-JP"/>
            </a:pPr>
            <a:endParaRPr lang="zh-CN"/>
          </a:p>
        </c:txPr>
        <c:crossAx val="90756608"/>
        <c:crosses val="max"/>
        <c:crossBetween val="between"/>
      </c:valAx>
      <c:catAx>
        <c:axId val="90756608"/>
        <c:scaling>
          <c:orientation val="minMax"/>
        </c:scaling>
        <c:delete val="1"/>
        <c:axPos val="b"/>
        <c:numFmt formatCode="General" sourceLinked="1"/>
        <c:majorTickMark val="out"/>
        <c:minorTickMark val="none"/>
        <c:tickLblPos val="none"/>
        <c:crossAx val="90755072"/>
        <c:crosses val="autoZero"/>
        <c:auto val="1"/>
        <c:lblAlgn val="ctr"/>
        <c:lblOffset val="100"/>
        <c:noMultiLvlLbl val="0"/>
      </c:catAx>
      <c:spPr>
        <a:noFill/>
        <a:ln>
          <a:noFill/>
        </a:ln>
      </c:spPr>
    </c:plotArea>
    <c:legend>
      <c:legendPos val="r"/>
      <c:layout>
        <c:manualLayout>
          <c:xMode val="edge"/>
          <c:yMode val="edge"/>
          <c:x val="0.10169914698162864"/>
          <c:y val="2.7039758948415711E-2"/>
          <c:w val="0.19929561578119698"/>
          <c:h val="0.22056600897251619"/>
        </c:manualLayout>
      </c:layout>
      <c:overlay val="0"/>
      <c:spPr>
        <a:solidFill>
          <a:schemeClr val="bg1"/>
        </a:solidFill>
      </c:spPr>
      <c:txPr>
        <a:bodyPr/>
        <a:lstStyle/>
        <a:p>
          <a:pPr>
            <a:defRPr lang="ja-JP" sz="900"/>
          </a:pPr>
          <a:endParaRPr lang="zh-CN"/>
        </a:p>
      </c:tx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zh-CN"/>
            </a:pPr>
            <a:r>
              <a:rPr lang="zh-CN" altLang="en-US" dirty="0">
                <a:latin typeface="微软雅黑" pitchFamily="34" charset="-122"/>
                <a:ea typeface="微软雅黑" pitchFamily="34" charset="-122"/>
              </a:rPr>
              <a:t>通用</a:t>
            </a:r>
            <a:r>
              <a:rPr lang="zh-CN" altLang="en-US" dirty="0" smtClean="0">
                <a:latin typeface="微软雅黑" pitchFamily="34" charset="-122"/>
                <a:ea typeface="微软雅黑" pitchFamily="34" charset="-122"/>
              </a:rPr>
              <a:t>仪器 销售额</a:t>
            </a:r>
            <a:endParaRPr lang="zh-CN" altLang="en-US" dirty="0">
              <a:latin typeface="微软雅黑" pitchFamily="34" charset="-122"/>
              <a:ea typeface="微软雅黑" pitchFamily="34" charset="-122"/>
            </a:endParaRP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Sheet7!$C$10</c:f>
              <c:strCache>
                <c:ptCount val="1"/>
                <c:pt idx="0">
                  <c:v>04-通用仪器・试验仪器・分析仪器 集計</c:v>
                </c:pt>
              </c:strCache>
            </c:strRef>
          </c:tx>
          <c:invertIfNegative val="0"/>
          <c:dPt>
            <c:idx val="2"/>
            <c:invertIfNegative val="0"/>
            <c:bubble3D val="0"/>
            <c:spPr>
              <a:solidFill>
                <a:srgbClr val="C0504D"/>
              </a:solidFill>
            </c:spPr>
          </c:dPt>
          <c:cat>
            <c:strRef>
              <c:f>Sheet7!$D$6:$F$6</c:f>
              <c:strCache>
                <c:ptCount val="3"/>
                <c:pt idx="0">
                  <c:v>2016年</c:v>
                </c:pt>
                <c:pt idx="1">
                  <c:v>2017年</c:v>
                </c:pt>
                <c:pt idx="2">
                  <c:v>2018年</c:v>
                </c:pt>
              </c:strCache>
            </c:strRef>
          </c:cat>
          <c:val>
            <c:numRef>
              <c:f>Sheet7!$D$10:$F$10</c:f>
              <c:numCache>
                <c:formatCode>_ * #,##0_ ;_ * \-#,##0_ ;_ * "-"??_ ;_ @_ </c:formatCode>
                <c:ptCount val="3"/>
                <c:pt idx="0">
                  <c:v>7280078.7800000003</c:v>
                </c:pt>
                <c:pt idx="1">
                  <c:v>10170285.830000002</c:v>
                </c:pt>
                <c:pt idx="2">
                  <c:v>11067234.42</c:v>
                </c:pt>
              </c:numCache>
            </c:numRef>
          </c:val>
        </c:ser>
        <c:dLbls>
          <c:showLegendKey val="0"/>
          <c:showVal val="0"/>
          <c:showCatName val="0"/>
          <c:showSerName val="0"/>
          <c:showPercent val="0"/>
          <c:showBubbleSize val="0"/>
        </c:dLbls>
        <c:gapWidth val="150"/>
        <c:shape val="box"/>
        <c:axId val="100866688"/>
        <c:axId val="100872576"/>
        <c:axId val="0"/>
      </c:bar3DChart>
      <c:catAx>
        <c:axId val="100866688"/>
        <c:scaling>
          <c:orientation val="minMax"/>
        </c:scaling>
        <c:delete val="0"/>
        <c:axPos val="b"/>
        <c:majorTickMark val="out"/>
        <c:minorTickMark val="none"/>
        <c:tickLblPos val="nextTo"/>
        <c:txPr>
          <a:bodyPr/>
          <a:lstStyle/>
          <a:p>
            <a:pPr>
              <a:defRPr lang="zh-CN">
                <a:latin typeface="微软雅黑" pitchFamily="34" charset="-122"/>
                <a:ea typeface="微软雅黑" pitchFamily="34" charset="-122"/>
              </a:defRPr>
            </a:pPr>
            <a:endParaRPr lang="zh-CN"/>
          </a:p>
        </c:txPr>
        <c:crossAx val="100872576"/>
        <c:crosses val="autoZero"/>
        <c:auto val="1"/>
        <c:lblAlgn val="ctr"/>
        <c:lblOffset val="100"/>
        <c:noMultiLvlLbl val="0"/>
      </c:catAx>
      <c:valAx>
        <c:axId val="100872576"/>
        <c:scaling>
          <c:orientation val="minMax"/>
        </c:scaling>
        <c:delete val="1"/>
        <c:axPos val="l"/>
        <c:majorGridlines/>
        <c:numFmt formatCode="_ * #,##0_ ;_ * \-#,##0_ ;_ * &quot;-&quot;??_ ;_ @_ " sourceLinked="1"/>
        <c:majorTickMark val="out"/>
        <c:minorTickMark val="none"/>
        <c:tickLblPos val="none"/>
        <c:crossAx val="100866688"/>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zh-CN"/>
            </a:pPr>
            <a:r>
              <a:rPr lang="zh-CN" altLang="en-US">
                <a:latin typeface="微软雅黑" pitchFamily="34" charset="-122"/>
                <a:ea typeface="微软雅黑" pitchFamily="34" charset="-122"/>
              </a:rPr>
              <a:t>生命科学</a:t>
            </a:r>
            <a:r>
              <a:rPr lang="en-US" altLang="zh-CN">
                <a:latin typeface="微软雅黑" pitchFamily="34" charset="-122"/>
                <a:ea typeface="微软雅黑" pitchFamily="34" charset="-122"/>
              </a:rPr>
              <a:t>·</a:t>
            </a:r>
            <a:r>
              <a:rPr lang="zh-CN" altLang="en-US">
                <a:latin typeface="微软雅黑" pitchFamily="34" charset="-122"/>
                <a:ea typeface="微软雅黑" pitchFamily="34" charset="-122"/>
              </a:rPr>
              <a:t>食品检查</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Sheet8!$A$8</c:f>
              <c:strCache>
                <c:ptCount val="1"/>
                <c:pt idx="0">
                  <c:v>生命科学·分析・食品检查</c:v>
                </c:pt>
              </c:strCache>
            </c:strRef>
          </c:tx>
          <c:invertIfNegative val="0"/>
          <c:dPt>
            <c:idx val="2"/>
            <c:invertIfNegative val="0"/>
            <c:bubble3D val="0"/>
            <c:spPr>
              <a:solidFill>
                <a:srgbClr val="C0504D"/>
              </a:solidFill>
            </c:spPr>
          </c:dPt>
          <c:cat>
            <c:strRef>
              <c:f>Sheet8!$B$4:$D$4</c:f>
              <c:strCache>
                <c:ptCount val="3"/>
                <c:pt idx="0">
                  <c:v>2016年</c:v>
                </c:pt>
                <c:pt idx="1">
                  <c:v>2017年</c:v>
                </c:pt>
                <c:pt idx="2">
                  <c:v>2018年</c:v>
                </c:pt>
              </c:strCache>
            </c:strRef>
          </c:cat>
          <c:val>
            <c:numRef>
              <c:f>Sheet8!$B$8:$D$8</c:f>
              <c:numCache>
                <c:formatCode>_ * #,##0_ ;_ * \-#,##0_ ;_ * "-"??_ ;_ @_ </c:formatCode>
                <c:ptCount val="3"/>
                <c:pt idx="0">
                  <c:v>3977575.6999999918</c:v>
                </c:pt>
                <c:pt idx="1">
                  <c:v>6227003.040000014</c:v>
                </c:pt>
                <c:pt idx="2">
                  <c:v>9162731.6299999934</c:v>
                </c:pt>
              </c:numCache>
            </c:numRef>
          </c:val>
        </c:ser>
        <c:dLbls>
          <c:showLegendKey val="0"/>
          <c:showVal val="0"/>
          <c:showCatName val="0"/>
          <c:showSerName val="0"/>
          <c:showPercent val="0"/>
          <c:showBubbleSize val="0"/>
        </c:dLbls>
        <c:gapWidth val="150"/>
        <c:shape val="box"/>
        <c:axId val="99314304"/>
        <c:axId val="99320192"/>
        <c:axId val="0"/>
      </c:bar3DChart>
      <c:catAx>
        <c:axId val="99314304"/>
        <c:scaling>
          <c:orientation val="minMax"/>
        </c:scaling>
        <c:delete val="0"/>
        <c:axPos val="b"/>
        <c:majorTickMark val="out"/>
        <c:minorTickMark val="none"/>
        <c:tickLblPos val="nextTo"/>
        <c:txPr>
          <a:bodyPr/>
          <a:lstStyle/>
          <a:p>
            <a:pPr>
              <a:defRPr lang="zh-CN">
                <a:latin typeface="微软雅黑" pitchFamily="34" charset="-122"/>
                <a:ea typeface="微软雅黑" pitchFamily="34" charset="-122"/>
              </a:defRPr>
            </a:pPr>
            <a:endParaRPr lang="zh-CN"/>
          </a:p>
        </c:txPr>
        <c:crossAx val="99320192"/>
        <c:crosses val="autoZero"/>
        <c:auto val="1"/>
        <c:lblAlgn val="ctr"/>
        <c:lblOffset val="100"/>
        <c:noMultiLvlLbl val="0"/>
      </c:catAx>
      <c:valAx>
        <c:axId val="99320192"/>
        <c:scaling>
          <c:orientation val="minMax"/>
        </c:scaling>
        <c:delete val="1"/>
        <c:axPos val="l"/>
        <c:majorGridlines/>
        <c:numFmt formatCode="_ * #,##0_ ;_ * \-#,##0_ ;_ * &quot;-&quot;??_ ;_ @_ " sourceLinked="1"/>
        <c:majorTickMark val="out"/>
        <c:minorTickMark val="none"/>
        <c:tickLblPos val="none"/>
        <c:crossAx val="99314304"/>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zh-CN"/>
            </a:pPr>
            <a:r>
              <a:rPr lang="zh-CN" altLang="en-US" dirty="0">
                <a:latin typeface="微软雅黑" pitchFamily="34" charset="-122"/>
                <a:ea typeface="微软雅黑" pitchFamily="34" charset="-122"/>
              </a:rPr>
              <a:t>安全保护用品 销售额</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Sheet7!$C$13</c:f>
              <c:strCache>
                <c:ptCount val="1"/>
                <c:pt idx="0">
                  <c:v>07-安全保护用品 集計</c:v>
                </c:pt>
              </c:strCache>
            </c:strRef>
          </c:tx>
          <c:invertIfNegative val="0"/>
          <c:dPt>
            <c:idx val="2"/>
            <c:invertIfNegative val="0"/>
            <c:bubble3D val="0"/>
            <c:spPr>
              <a:solidFill>
                <a:schemeClr val="accent2"/>
              </a:solidFill>
            </c:spPr>
          </c:dPt>
          <c:cat>
            <c:strRef>
              <c:f>Sheet7!$D$6:$F$6</c:f>
              <c:strCache>
                <c:ptCount val="3"/>
                <c:pt idx="0">
                  <c:v>2016年</c:v>
                </c:pt>
                <c:pt idx="1">
                  <c:v>2017年</c:v>
                </c:pt>
                <c:pt idx="2">
                  <c:v>2018年</c:v>
                </c:pt>
              </c:strCache>
            </c:strRef>
          </c:cat>
          <c:val>
            <c:numRef>
              <c:f>Sheet7!$D$13:$F$13</c:f>
              <c:numCache>
                <c:formatCode>_ * #,##0_ ;_ * \-#,##0_ ;_ * "-"??_ ;_ @_ </c:formatCode>
                <c:ptCount val="3"/>
                <c:pt idx="0">
                  <c:v>5018042.3300000019</c:v>
                </c:pt>
                <c:pt idx="1">
                  <c:v>7383258.9300000034</c:v>
                </c:pt>
                <c:pt idx="2">
                  <c:v>8970127.5200000014</c:v>
                </c:pt>
              </c:numCache>
            </c:numRef>
          </c:val>
        </c:ser>
        <c:dLbls>
          <c:showLegendKey val="0"/>
          <c:showVal val="0"/>
          <c:showCatName val="0"/>
          <c:showSerName val="0"/>
          <c:showPercent val="0"/>
          <c:showBubbleSize val="0"/>
        </c:dLbls>
        <c:gapWidth val="150"/>
        <c:shape val="box"/>
        <c:axId val="99431936"/>
        <c:axId val="99433472"/>
        <c:axId val="0"/>
      </c:bar3DChart>
      <c:catAx>
        <c:axId val="99431936"/>
        <c:scaling>
          <c:orientation val="minMax"/>
        </c:scaling>
        <c:delete val="0"/>
        <c:axPos val="b"/>
        <c:majorTickMark val="out"/>
        <c:minorTickMark val="none"/>
        <c:tickLblPos val="nextTo"/>
        <c:txPr>
          <a:bodyPr/>
          <a:lstStyle/>
          <a:p>
            <a:pPr>
              <a:defRPr lang="zh-CN">
                <a:latin typeface="微软雅黑" pitchFamily="34" charset="-122"/>
                <a:ea typeface="微软雅黑" pitchFamily="34" charset="-122"/>
              </a:defRPr>
            </a:pPr>
            <a:endParaRPr lang="zh-CN"/>
          </a:p>
        </c:txPr>
        <c:crossAx val="99433472"/>
        <c:crosses val="autoZero"/>
        <c:auto val="1"/>
        <c:lblAlgn val="ctr"/>
        <c:lblOffset val="100"/>
        <c:noMultiLvlLbl val="0"/>
      </c:catAx>
      <c:valAx>
        <c:axId val="99433472"/>
        <c:scaling>
          <c:orientation val="minMax"/>
        </c:scaling>
        <c:delete val="1"/>
        <c:axPos val="l"/>
        <c:majorGridlines/>
        <c:numFmt formatCode="_ * #,##0_ ;_ * \-#,##0_ ;_ * &quot;-&quot;??_ ;_ @_ " sourceLinked="1"/>
        <c:majorTickMark val="out"/>
        <c:minorTickMark val="none"/>
        <c:tickLblPos val="none"/>
        <c:crossAx val="99431936"/>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zh-CN"/>
            </a:pPr>
            <a:r>
              <a:rPr lang="zh-CN" altLang="en-US">
                <a:latin typeface="微软雅黑" pitchFamily="34" charset="-122"/>
                <a:ea typeface="微软雅黑" pitchFamily="34" charset="-122"/>
              </a:rPr>
              <a:t>无尘用品</a:t>
            </a: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Sheet7!$C$16</c:f>
              <c:strCache>
                <c:ptCount val="1"/>
                <c:pt idx="0">
                  <c:v>10-无尘环境・防静电相关用品 集計</c:v>
                </c:pt>
              </c:strCache>
            </c:strRef>
          </c:tx>
          <c:invertIfNegative val="0"/>
          <c:dPt>
            <c:idx val="2"/>
            <c:invertIfNegative val="0"/>
            <c:bubble3D val="0"/>
            <c:spPr>
              <a:solidFill>
                <a:srgbClr val="C0504D"/>
              </a:solidFill>
            </c:spPr>
          </c:dPt>
          <c:cat>
            <c:strRef>
              <c:f>Sheet7!$D$6:$F$6</c:f>
              <c:strCache>
                <c:ptCount val="3"/>
                <c:pt idx="0">
                  <c:v>2016年</c:v>
                </c:pt>
                <c:pt idx="1">
                  <c:v>2017年</c:v>
                </c:pt>
                <c:pt idx="2">
                  <c:v>2018年</c:v>
                </c:pt>
              </c:strCache>
            </c:strRef>
          </c:cat>
          <c:val>
            <c:numRef>
              <c:f>Sheet7!$D$16:$F$16</c:f>
              <c:numCache>
                <c:formatCode>_ * #,##0_ ;_ * \-#,##0_ ;_ * "-"??_ ;_ @_ </c:formatCode>
                <c:ptCount val="3"/>
                <c:pt idx="0">
                  <c:v>3661621.9799999977</c:v>
                </c:pt>
                <c:pt idx="1">
                  <c:v>4552925.5200000005</c:v>
                </c:pt>
                <c:pt idx="2">
                  <c:v>6041451.4900000002</c:v>
                </c:pt>
              </c:numCache>
            </c:numRef>
          </c:val>
        </c:ser>
        <c:dLbls>
          <c:showLegendKey val="0"/>
          <c:showVal val="0"/>
          <c:showCatName val="0"/>
          <c:showSerName val="0"/>
          <c:showPercent val="0"/>
          <c:showBubbleSize val="0"/>
        </c:dLbls>
        <c:gapWidth val="150"/>
        <c:shape val="box"/>
        <c:axId val="99310208"/>
        <c:axId val="100561280"/>
        <c:axId val="0"/>
      </c:bar3DChart>
      <c:catAx>
        <c:axId val="99310208"/>
        <c:scaling>
          <c:orientation val="minMax"/>
        </c:scaling>
        <c:delete val="0"/>
        <c:axPos val="b"/>
        <c:majorTickMark val="out"/>
        <c:minorTickMark val="none"/>
        <c:tickLblPos val="nextTo"/>
        <c:txPr>
          <a:bodyPr/>
          <a:lstStyle/>
          <a:p>
            <a:pPr>
              <a:defRPr lang="zh-CN">
                <a:latin typeface="微软雅黑" pitchFamily="34" charset="-122"/>
                <a:ea typeface="微软雅黑" pitchFamily="34" charset="-122"/>
              </a:defRPr>
            </a:pPr>
            <a:endParaRPr lang="zh-CN"/>
          </a:p>
        </c:txPr>
        <c:crossAx val="100561280"/>
        <c:crosses val="autoZero"/>
        <c:auto val="1"/>
        <c:lblAlgn val="ctr"/>
        <c:lblOffset val="100"/>
        <c:noMultiLvlLbl val="0"/>
      </c:catAx>
      <c:valAx>
        <c:axId val="100561280"/>
        <c:scaling>
          <c:orientation val="minMax"/>
        </c:scaling>
        <c:delete val="1"/>
        <c:axPos val="l"/>
        <c:majorGridlines/>
        <c:numFmt formatCode="_ * #,##0_ ;_ * \-#,##0_ ;_ * &quot;-&quot;??_ ;_ @_ " sourceLinked="1"/>
        <c:majorTickMark val="out"/>
        <c:minorTickMark val="none"/>
        <c:tickLblPos val="none"/>
        <c:crossAx val="99310208"/>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zh-CN"/>
            </a:pPr>
            <a:r>
              <a:rPr lang="zh-CN" altLang="en-US" dirty="0" smtClean="0">
                <a:latin typeface="微软雅黑" pitchFamily="34" charset="-122"/>
                <a:ea typeface="微软雅黑" pitchFamily="34" charset="-122"/>
              </a:rPr>
              <a:t>容器类 销售额</a:t>
            </a:r>
            <a:endParaRPr lang="zh-CN" altLang="en-US" dirty="0">
              <a:latin typeface="微软雅黑" pitchFamily="34" charset="-122"/>
              <a:ea typeface="微软雅黑" pitchFamily="34" charset="-122"/>
            </a:endParaRPr>
          </a:p>
        </c:rich>
      </c:tx>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4.2024832855778488E-2"/>
          <c:y val="7.3554790136169293E-2"/>
          <c:w val="0.91595033428844363"/>
          <c:h val="0.82749728176596027"/>
        </c:manualLayout>
      </c:layout>
      <c:bar3DChart>
        <c:barDir val="col"/>
        <c:grouping val="clustered"/>
        <c:varyColors val="0"/>
        <c:ser>
          <c:idx val="0"/>
          <c:order val="0"/>
          <c:tx>
            <c:strRef>
              <c:f>Sheet7!$C$7</c:f>
              <c:strCache>
                <c:ptCount val="1"/>
                <c:pt idx="0">
                  <c:v>01-容器 集計</c:v>
                </c:pt>
              </c:strCache>
            </c:strRef>
          </c:tx>
          <c:invertIfNegative val="0"/>
          <c:dPt>
            <c:idx val="2"/>
            <c:invertIfNegative val="0"/>
            <c:bubble3D val="0"/>
            <c:spPr>
              <a:solidFill>
                <a:schemeClr val="accent2"/>
              </a:solidFill>
            </c:spPr>
          </c:dPt>
          <c:cat>
            <c:strRef>
              <c:f>Sheet7!$D$6:$F$6</c:f>
              <c:strCache>
                <c:ptCount val="3"/>
                <c:pt idx="0">
                  <c:v>2016年</c:v>
                </c:pt>
                <c:pt idx="1">
                  <c:v>2017年</c:v>
                </c:pt>
                <c:pt idx="2">
                  <c:v>2018年</c:v>
                </c:pt>
              </c:strCache>
            </c:strRef>
          </c:cat>
          <c:val>
            <c:numRef>
              <c:f>Sheet7!$D$7:$F$7</c:f>
              <c:numCache>
                <c:formatCode>_ * #,##0_ ;_ * \-#,##0_ ;_ * "-"??_ ;_ @_ </c:formatCode>
                <c:ptCount val="3"/>
                <c:pt idx="0">
                  <c:v>9804042.659999989</c:v>
                </c:pt>
                <c:pt idx="1">
                  <c:v>13921639.309999997</c:v>
                </c:pt>
                <c:pt idx="2">
                  <c:v>18386483.120000001</c:v>
                </c:pt>
              </c:numCache>
            </c:numRef>
          </c:val>
        </c:ser>
        <c:dLbls>
          <c:showLegendKey val="0"/>
          <c:showVal val="0"/>
          <c:showCatName val="0"/>
          <c:showSerName val="0"/>
          <c:showPercent val="0"/>
          <c:showBubbleSize val="0"/>
        </c:dLbls>
        <c:gapWidth val="150"/>
        <c:shape val="box"/>
        <c:axId val="100617600"/>
        <c:axId val="100643968"/>
        <c:axId val="0"/>
      </c:bar3DChart>
      <c:catAx>
        <c:axId val="100617600"/>
        <c:scaling>
          <c:orientation val="minMax"/>
        </c:scaling>
        <c:delete val="0"/>
        <c:axPos val="b"/>
        <c:majorTickMark val="out"/>
        <c:minorTickMark val="none"/>
        <c:tickLblPos val="nextTo"/>
        <c:txPr>
          <a:bodyPr/>
          <a:lstStyle/>
          <a:p>
            <a:pPr>
              <a:defRPr lang="zh-CN">
                <a:latin typeface="微软雅黑" pitchFamily="34" charset="-122"/>
                <a:ea typeface="微软雅黑" pitchFamily="34" charset="-122"/>
              </a:defRPr>
            </a:pPr>
            <a:endParaRPr lang="zh-CN"/>
          </a:p>
        </c:txPr>
        <c:crossAx val="100643968"/>
        <c:crosses val="autoZero"/>
        <c:auto val="1"/>
        <c:lblAlgn val="ctr"/>
        <c:lblOffset val="100"/>
        <c:noMultiLvlLbl val="0"/>
      </c:catAx>
      <c:valAx>
        <c:axId val="100643968"/>
        <c:scaling>
          <c:orientation val="minMax"/>
        </c:scaling>
        <c:delete val="1"/>
        <c:axPos val="l"/>
        <c:majorGridlines/>
        <c:numFmt formatCode="_ * #,##0_ ;_ * \-#,##0_ ;_ * &quot;-&quot;??_ ;_ @_ " sourceLinked="1"/>
        <c:majorTickMark val="out"/>
        <c:minorTickMark val="none"/>
        <c:tickLblPos val="none"/>
        <c:crossAx val="100617600"/>
        <c:crosses val="autoZero"/>
        <c:crossBetween val="between"/>
      </c:valAx>
    </c:plotArea>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cdr:x>
      <cdr:y>0.0132</cdr:y>
    </cdr:from>
    <cdr:to>
      <cdr:x>0.0819</cdr:x>
      <cdr:y>0.06155</cdr:y>
    </cdr:to>
    <cdr:sp macro="" textlink="">
      <cdr:nvSpPr>
        <cdr:cNvPr id="2" name="テキスト ボックス 15">
          <a:extLst xmlns:a="http://schemas.openxmlformats.org/drawingml/2006/main">
            <a:ext uri="{FF2B5EF4-FFF2-40B4-BE49-F238E27FC236}">
              <a16:creationId xmlns:r="http://schemas.openxmlformats.org/officeDocument/2006/relationships" xmlns:p="http://schemas.openxmlformats.org/presentationml/2006/main" xmlns="" xmlns:a16="http://schemas.microsoft.com/office/drawing/2014/main" xmlns:lc="http://schemas.openxmlformats.org/drawingml/2006/lockedCanvas" id="{48CDF70B-6300-4A03-B23E-F4A6A10A427D}"/>
            </a:ext>
          </a:extLst>
        </cdr:cNvPr>
        <cdr:cNvSpPr txBox="1"/>
      </cdr:nvSpPr>
      <cdr:spPr>
        <a:xfrm xmlns:a="http://schemas.openxmlformats.org/drawingml/2006/main">
          <a:off x="0" y="71438"/>
          <a:ext cx="748923"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zh-CN"/>
          </a:defPPr>
          <a:lvl1pPr marL="0" algn="l" defTabSz="914400" rtl="0" eaLnBrk="1" latinLnBrk="0" hangingPunct="1">
            <a:defRPr sz="1800" kern="1200">
              <a:solidFill>
                <a:sysClr val="windowText" lastClr="000000"/>
              </a:solidFill>
              <a:latin typeface="Franklin Gothic Book"/>
            </a:defRPr>
          </a:lvl1pPr>
          <a:lvl2pPr marL="457200" algn="l" defTabSz="914400" rtl="0" eaLnBrk="1" latinLnBrk="0" hangingPunct="1">
            <a:defRPr sz="1800" kern="1200">
              <a:solidFill>
                <a:sysClr val="windowText" lastClr="000000"/>
              </a:solidFill>
              <a:latin typeface="Franklin Gothic Book"/>
            </a:defRPr>
          </a:lvl2pPr>
          <a:lvl3pPr marL="914400" algn="l" defTabSz="914400" rtl="0" eaLnBrk="1" latinLnBrk="0" hangingPunct="1">
            <a:defRPr sz="1800" kern="1200">
              <a:solidFill>
                <a:sysClr val="windowText" lastClr="000000"/>
              </a:solidFill>
              <a:latin typeface="Franklin Gothic Book"/>
            </a:defRPr>
          </a:lvl3pPr>
          <a:lvl4pPr marL="1371600" algn="l" defTabSz="914400" rtl="0" eaLnBrk="1" latinLnBrk="0" hangingPunct="1">
            <a:defRPr sz="1800" kern="1200">
              <a:solidFill>
                <a:sysClr val="windowText" lastClr="000000"/>
              </a:solidFill>
              <a:latin typeface="Franklin Gothic Book"/>
            </a:defRPr>
          </a:lvl4pPr>
          <a:lvl5pPr marL="1828800" algn="l" defTabSz="914400" rtl="0" eaLnBrk="1" latinLnBrk="0" hangingPunct="1">
            <a:defRPr sz="1800" kern="1200">
              <a:solidFill>
                <a:sysClr val="windowText" lastClr="000000"/>
              </a:solidFill>
              <a:latin typeface="Franklin Gothic Book"/>
            </a:defRPr>
          </a:lvl5pPr>
          <a:lvl6pPr marL="2286000" algn="l" defTabSz="914400" rtl="0" eaLnBrk="1" latinLnBrk="0" hangingPunct="1">
            <a:defRPr sz="1800" kern="1200">
              <a:solidFill>
                <a:sysClr val="windowText" lastClr="000000"/>
              </a:solidFill>
              <a:latin typeface="Franklin Gothic Book"/>
            </a:defRPr>
          </a:lvl6pPr>
          <a:lvl7pPr marL="2743200" algn="l" defTabSz="914400" rtl="0" eaLnBrk="1" latinLnBrk="0" hangingPunct="1">
            <a:defRPr sz="1800" kern="1200">
              <a:solidFill>
                <a:sysClr val="windowText" lastClr="000000"/>
              </a:solidFill>
              <a:latin typeface="Franklin Gothic Book"/>
            </a:defRPr>
          </a:lvl7pPr>
          <a:lvl8pPr marL="3200400" algn="l" defTabSz="914400" rtl="0" eaLnBrk="1" latinLnBrk="0" hangingPunct="1">
            <a:defRPr sz="1800" kern="1200">
              <a:solidFill>
                <a:sysClr val="windowText" lastClr="000000"/>
              </a:solidFill>
              <a:latin typeface="Franklin Gothic Book"/>
            </a:defRPr>
          </a:lvl8pPr>
          <a:lvl9pPr marL="3657600" algn="l" defTabSz="914400" rtl="0" eaLnBrk="1" latinLnBrk="0" hangingPunct="1">
            <a:defRPr sz="1800" kern="1200">
              <a:solidFill>
                <a:sysClr val="windowText" lastClr="000000"/>
              </a:solidFill>
              <a:latin typeface="Franklin Gothic Book"/>
            </a:defRPr>
          </a:lvl9pPr>
        </a:lstStyle>
        <a:p xmlns:a="http://schemas.openxmlformats.org/drawingml/2006/main">
          <a:r>
            <a:rPr kumimoji="1" lang="zh-CN" altLang="en-US" sz="1050" dirty="0" smtClean="0">
              <a:solidFill>
                <a:schemeClr val="tx1"/>
              </a:solidFill>
              <a:latin typeface="微软雅黑" pitchFamily="34" charset="-122"/>
              <a:ea typeface="微软雅黑" pitchFamily="34" charset="-122"/>
            </a:rPr>
            <a:t>单位：元</a:t>
          </a:r>
          <a:endParaRPr kumimoji="1" lang="ja-JP" altLang="en-US" dirty="0">
            <a:solidFill>
              <a:schemeClr val="tx1"/>
            </a:solidFill>
            <a:latin typeface="微软雅黑" pitchFamily="34" charset="-122"/>
            <a:ea typeface="微软雅黑" pitchFamily="34" charset="-122"/>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3076363" cy="511731"/>
          </a:xfrm>
          <a:prstGeom prst="rect">
            <a:avLst/>
          </a:prstGeom>
        </p:spPr>
        <p:txBody>
          <a:bodyPr vert="horz" lIns="99042" tIns="49521" rIns="99042" bIns="49521" rtlCol="0"/>
          <a:lstStyle>
            <a:lvl1pPr algn="l">
              <a:defRPr sz="1300"/>
            </a:lvl1pPr>
          </a:lstStyle>
          <a:p>
            <a:endParaRPr lang="zh-CN" altLang="en-US"/>
          </a:p>
        </p:txBody>
      </p:sp>
      <p:sp>
        <p:nvSpPr>
          <p:cNvPr id="3" name="日付プレースホルダ 2"/>
          <p:cNvSpPr>
            <a:spLocks noGrp="1"/>
          </p:cNvSpPr>
          <p:nvPr>
            <p:ph type="dt" idx="1"/>
          </p:nvPr>
        </p:nvSpPr>
        <p:spPr>
          <a:xfrm>
            <a:off x="4021295" y="1"/>
            <a:ext cx="3076363" cy="511731"/>
          </a:xfrm>
          <a:prstGeom prst="rect">
            <a:avLst/>
          </a:prstGeom>
        </p:spPr>
        <p:txBody>
          <a:bodyPr vert="horz" lIns="99042" tIns="49521" rIns="99042" bIns="49521" rtlCol="0"/>
          <a:lstStyle>
            <a:lvl1pPr algn="r">
              <a:defRPr sz="1300"/>
            </a:lvl1pPr>
          </a:lstStyle>
          <a:p>
            <a:fld id="{B08B2C06-6DE1-4B64-8176-750F6910F1D1}" type="datetimeFigureOut">
              <a:rPr lang="zh-CN" altLang="en-US" smtClean="0"/>
              <a:pPr/>
              <a:t>2019-06-19</a:t>
            </a:fld>
            <a:endParaRPr lang="zh-CN" altLang="en-US"/>
          </a:p>
        </p:txBody>
      </p:sp>
      <p:sp>
        <p:nvSpPr>
          <p:cNvPr id="4" name="スライド イメージ プレースホルダ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2" tIns="49521" rIns="99042" bIns="49521" rtlCol="0" anchor="ctr"/>
          <a:lstStyle/>
          <a:p>
            <a:endParaRPr lang="zh-CN" altLang="en-US"/>
          </a:p>
        </p:txBody>
      </p:sp>
      <p:sp>
        <p:nvSpPr>
          <p:cNvPr id="5" name="ノート プレースホルダ 4"/>
          <p:cNvSpPr>
            <a:spLocks noGrp="1"/>
          </p:cNvSpPr>
          <p:nvPr>
            <p:ph type="body" sz="quarter" idx="3"/>
          </p:nvPr>
        </p:nvSpPr>
        <p:spPr>
          <a:xfrm>
            <a:off x="709931" y="4861441"/>
            <a:ext cx="5679440" cy="4605576"/>
          </a:xfrm>
          <a:prstGeom prst="rect">
            <a:avLst/>
          </a:prstGeom>
        </p:spPr>
        <p:txBody>
          <a:bodyPr vert="horz" lIns="99042" tIns="49521" rIns="99042" bIns="49521"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zh-CN" altLang="en-US"/>
          </a:p>
        </p:txBody>
      </p:sp>
      <p:sp>
        <p:nvSpPr>
          <p:cNvPr id="6" name="フッター プレースホルダ 5"/>
          <p:cNvSpPr>
            <a:spLocks noGrp="1"/>
          </p:cNvSpPr>
          <p:nvPr>
            <p:ph type="ftr" sz="quarter" idx="4"/>
          </p:nvPr>
        </p:nvSpPr>
        <p:spPr>
          <a:xfrm>
            <a:off x="1" y="9721107"/>
            <a:ext cx="3076363" cy="511731"/>
          </a:xfrm>
          <a:prstGeom prst="rect">
            <a:avLst/>
          </a:prstGeom>
        </p:spPr>
        <p:txBody>
          <a:bodyPr vert="horz" lIns="99042" tIns="49521" rIns="99042" bIns="49521" rtlCol="0" anchor="b"/>
          <a:lstStyle>
            <a:lvl1pPr algn="l">
              <a:defRPr sz="1300"/>
            </a:lvl1pPr>
          </a:lstStyle>
          <a:p>
            <a:endParaRPr lang="zh-CN" altLang="en-US"/>
          </a:p>
        </p:txBody>
      </p:sp>
      <p:sp>
        <p:nvSpPr>
          <p:cNvPr id="7" name="スライド番号プレースホルダ 6"/>
          <p:cNvSpPr>
            <a:spLocks noGrp="1"/>
          </p:cNvSpPr>
          <p:nvPr>
            <p:ph type="sldNum" sz="quarter" idx="5"/>
          </p:nvPr>
        </p:nvSpPr>
        <p:spPr>
          <a:xfrm>
            <a:off x="4021295" y="9721107"/>
            <a:ext cx="3076363" cy="511731"/>
          </a:xfrm>
          <a:prstGeom prst="rect">
            <a:avLst/>
          </a:prstGeom>
        </p:spPr>
        <p:txBody>
          <a:bodyPr vert="horz" lIns="99042" tIns="49521" rIns="99042" bIns="49521" rtlCol="0" anchor="b"/>
          <a:lstStyle>
            <a:lvl1pPr algn="r">
              <a:defRPr sz="1300"/>
            </a:lvl1pPr>
          </a:lstStyle>
          <a:p>
            <a:fld id="{5CACB4B1-E2F3-4B91-B76A-F24702CED56F}" type="slidenum">
              <a:rPr lang="zh-CN" altLang="en-US" smtClean="0"/>
              <a:pPr/>
              <a:t>‹#›</a:t>
            </a:fld>
            <a:endParaRPr lang="zh-CN" altLang="en-US"/>
          </a:p>
        </p:txBody>
      </p:sp>
    </p:spTree>
    <p:extLst>
      <p:ext uri="{BB962C8B-B14F-4D97-AF65-F5344CB8AC3E}">
        <p14:creationId xmlns:p14="http://schemas.microsoft.com/office/powerpoint/2010/main" val="1313775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CACB4B1-E2F3-4B91-B76A-F24702CED56F}"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ラインナップ強化として各種</a:t>
            </a:r>
            <a:r>
              <a:rPr kumimoji="1" lang="zh-CN" altLang="en-US" sz="1200" dirty="0" smtClean="0">
                <a:solidFill>
                  <a:schemeClr val="accent1">
                    <a:lumMod val="75000"/>
                  </a:schemeClr>
                </a:solidFill>
                <a:latin typeface="微软雅黑" pitchFamily="34" charset="-122"/>
                <a:ea typeface="微软雅黑" pitchFamily="34" charset="-122"/>
              </a:rPr>
              <a:t>密封膜</a:t>
            </a:r>
            <a:r>
              <a:rPr kumimoji="0" lang="ja-JP" altLang="en-US" sz="1200" dirty="0" err="1" smtClean="0">
                <a:solidFill>
                  <a:schemeClr val="tx1"/>
                </a:solidFill>
                <a:latin typeface="+mn-lt"/>
                <a:ea typeface="+mn-ea"/>
              </a:rPr>
              <a:t>、</a:t>
            </a:r>
            <a:r>
              <a:rPr kumimoji="1" lang="en-US" altLang="ja-JP" sz="1200" dirty="0" smtClean="0">
                <a:solidFill>
                  <a:schemeClr val="accent1">
                    <a:lumMod val="75000"/>
                  </a:schemeClr>
                </a:solidFill>
                <a:latin typeface="微软雅黑" pitchFamily="34" charset="-122"/>
                <a:ea typeface="微软雅黑" pitchFamily="34" charset="-122"/>
              </a:rPr>
              <a:t>96</a:t>
            </a:r>
            <a:r>
              <a:rPr kumimoji="1" lang="zh-CN" altLang="en-US" sz="1200" dirty="0" smtClean="0">
                <a:solidFill>
                  <a:schemeClr val="accent1">
                    <a:lumMod val="75000"/>
                  </a:schemeClr>
                </a:solidFill>
                <a:latin typeface="微软雅黑" pitchFamily="34" charset="-122"/>
                <a:ea typeface="微软雅黑" pitchFamily="34" charset="-122"/>
              </a:rPr>
              <a:t>孔板</a:t>
            </a:r>
            <a:r>
              <a:rPr kumimoji="1" lang="ja-JP" altLang="en-US" sz="1200" dirty="0" err="1" smtClean="0">
                <a:solidFill>
                  <a:schemeClr val="accent1">
                    <a:lumMod val="75000"/>
                  </a:schemeClr>
                </a:solidFill>
                <a:latin typeface="微软雅黑" pitchFamily="34" charset="-122"/>
                <a:ea typeface="微软雅黑" pitchFamily="34" charset="-122"/>
              </a:rPr>
              <a:t>、</a:t>
            </a:r>
            <a:r>
              <a:rPr kumimoji="1" lang="zh-CN" altLang="en-US" sz="1200" dirty="0" smtClean="0">
                <a:solidFill>
                  <a:schemeClr val="accent1">
                    <a:lumMod val="75000"/>
                  </a:schemeClr>
                </a:solidFill>
                <a:latin typeface="微软雅黑" pitchFamily="34" charset="-122"/>
                <a:ea typeface="微软雅黑" pitchFamily="34" charset="-122"/>
              </a:rPr>
              <a:t>冷冻胶带</a:t>
            </a:r>
            <a:r>
              <a:rPr kumimoji="1" lang="ja-JP" altLang="en-US" sz="1200" dirty="0" err="1" smtClean="0">
                <a:solidFill>
                  <a:schemeClr val="accent1">
                    <a:lumMod val="75000"/>
                  </a:schemeClr>
                </a:solidFill>
                <a:latin typeface="微软雅黑" pitchFamily="34" charset="-122"/>
                <a:ea typeface="微软雅黑" pitchFamily="34" charset="-122"/>
              </a:rPr>
              <a:t>、</a:t>
            </a:r>
            <a:r>
              <a:rPr kumimoji="1" lang="ja-JP" altLang="en-US" sz="1200" dirty="0" smtClean="0">
                <a:solidFill>
                  <a:schemeClr val="accent1">
                    <a:lumMod val="75000"/>
                  </a:schemeClr>
                </a:solidFill>
                <a:latin typeface="微软雅黑" pitchFamily="34" charset="-122"/>
                <a:ea typeface="微软雅黑" pitchFamily="34" charset="-122"/>
              </a:rPr>
              <a:t>进样瓶のラインナップを強化。</a:t>
            </a:r>
            <a:endParaRPr kumimoji="1" lang="en-US" altLang="ja-JP" sz="1200" dirty="0" smtClean="0">
              <a:solidFill>
                <a:schemeClr val="accent1">
                  <a:lumMod val="75000"/>
                </a:schemeClr>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accent1">
                    <a:lumMod val="75000"/>
                  </a:schemeClr>
                </a:solidFill>
                <a:latin typeface="微软雅黑" pitchFamily="34" charset="-122"/>
                <a:ea typeface="微软雅黑" pitchFamily="34" charset="-122"/>
              </a:rPr>
              <a:t>これらは種類が多く存在しており顧客にとってどれを選べば良いのか判断できない可能性があるため、</a:t>
            </a:r>
            <a:endParaRPr kumimoji="1" lang="en-US" altLang="ja-JP" sz="1200" dirty="0" smtClean="0">
              <a:solidFill>
                <a:schemeClr val="accent1">
                  <a:lumMod val="75000"/>
                </a:schemeClr>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accent1">
                    <a:lumMod val="75000"/>
                  </a:schemeClr>
                </a:solidFill>
                <a:latin typeface="微软雅黑" pitchFamily="34" charset="-122"/>
                <a:ea typeface="微软雅黑" pitchFamily="34" charset="-122"/>
              </a:rPr>
              <a:t>今回のカタログでは、用途別に選定できるように選定表を作成し掲載。</a:t>
            </a:r>
            <a:endParaRPr kumimoji="1" lang="en-US" altLang="ja-JP" sz="1200" dirty="0" smtClean="0">
              <a:solidFill>
                <a:schemeClr val="accent1">
                  <a:lumMod val="75000"/>
                </a:schemeClr>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accent1">
                    <a:lumMod val="75000"/>
                  </a:schemeClr>
                </a:solidFill>
                <a:latin typeface="微软雅黑" pitchFamily="34" charset="-122"/>
                <a:ea typeface="微软雅黑" pitchFamily="34" charset="-122"/>
              </a:rPr>
              <a:t>利用者の用途に合った商品を見て選べるように、ユーザー目線にたったカタログとしている。</a:t>
            </a:r>
            <a:endParaRPr kumimoji="1" lang="en-US" altLang="ja-JP" sz="1200" dirty="0" smtClean="0">
              <a:solidFill>
                <a:schemeClr val="accent1">
                  <a:lumMod val="75000"/>
                </a:schemeClr>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accent1">
                    <a:lumMod val="75000"/>
                  </a:schemeClr>
                </a:solidFill>
                <a:latin typeface="微软雅黑" pitchFamily="34" charset="-122"/>
                <a:ea typeface="微软雅黑" pitchFamily="34" charset="-122"/>
              </a:rPr>
              <a:t>ほかにも今まで取り扱いのなかった標準溶液も取り扱いを開始した。</a:t>
            </a:r>
            <a:endParaRPr kumimoji="1" lang="en-US" altLang="ja-JP" sz="1200" dirty="0" smtClean="0">
              <a:solidFill>
                <a:schemeClr val="accent1">
                  <a:lumMod val="75000"/>
                </a:schemeClr>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accent1">
                    <a:lumMod val="75000"/>
                  </a:schemeClr>
                </a:solidFill>
                <a:latin typeface="微软雅黑" pitchFamily="34" charset="-122"/>
                <a:ea typeface="微软雅黑" pitchFamily="34" charset="-122"/>
              </a:rPr>
              <a:t>■有名メーカー品だが、ここにあるブランドを取り扱い。</a:t>
            </a:r>
            <a:r>
              <a:rPr kumimoji="1" lang="en-US" altLang="ja-JP" sz="1200" dirty="0" smtClean="0">
                <a:solidFill>
                  <a:schemeClr val="accent1">
                    <a:lumMod val="75000"/>
                  </a:schemeClr>
                </a:solidFill>
                <a:latin typeface="微软雅黑" pitchFamily="34" charset="-122"/>
                <a:ea typeface="微软雅黑" pitchFamily="34" charset="-122"/>
              </a:rPr>
              <a:t>NUNC</a:t>
            </a:r>
            <a:r>
              <a:rPr kumimoji="1" lang="ja-JP" altLang="en-US" sz="1200" dirty="0" err="1" smtClean="0">
                <a:solidFill>
                  <a:schemeClr val="accent1">
                    <a:lumMod val="75000"/>
                  </a:schemeClr>
                </a:solidFill>
                <a:latin typeface="微软雅黑" pitchFamily="34" charset="-122"/>
                <a:ea typeface="微软雅黑" pitchFamily="34" charset="-122"/>
              </a:rPr>
              <a:t>、</a:t>
            </a:r>
            <a:r>
              <a:rPr kumimoji="1" lang="en-US" altLang="ja-JP" sz="1200" dirty="0" smtClean="0">
                <a:solidFill>
                  <a:schemeClr val="accent1">
                    <a:lumMod val="75000"/>
                  </a:schemeClr>
                </a:solidFill>
                <a:latin typeface="微软雅黑" pitchFamily="34" charset="-122"/>
                <a:ea typeface="微软雅黑" pitchFamily="34" charset="-122"/>
              </a:rPr>
              <a:t>QSP</a:t>
            </a:r>
            <a:r>
              <a:rPr kumimoji="1" lang="ja-JP" altLang="en-US" sz="1200" dirty="0" err="1" smtClean="0">
                <a:solidFill>
                  <a:schemeClr val="accent1">
                    <a:lumMod val="75000"/>
                  </a:schemeClr>
                </a:solidFill>
                <a:latin typeface="微软雅黑" pitchFamily="34" charset="-122"/>
                <a:ea typeface="微软雅黑" pitchFamily="34" charset="-122"/>
              </a:rPr>
              <a:t>、</a:t>
            </a:r>
            <a:r>
              <a:rPr kumimoji="1" lang="en-US" altLang="ja-JP" sz="1200" dirty="0" smtClean="0">
                <a:solidFill>
                  <a:schemeClr val="accent1">
                    <a:lumMod val="75000"/>
                  </a:schemeClr>
                </a:solidFill>
                <a:latin typeface="微软雅黑" pitchFamily="34" charset="-122"/>
                <a:ea typeface="微软雅黑" pitchFamily="34" charset="-122"/>
              </a:rPr>
              <a:t>FIN</a:t>
            </a:r>
            <a:r>
              <a:rPr kumimoji="1" lang="ja-JP" altLang="en-US" sz="1200" dirty="0" err="1" smtClean="0">
                <a:solidFill>
                  <a:schemeClr val="accent1">
                    <a:lumMod val="75000"/>
                  </a:schemeClr>
                </a:solidFill>
                <a:latin typeface="微软雅黑" pitchFamily="34" charset="-122"/>
                <a:ea typeface="微软雅黑" pitchFamily="34" charset="-122"/>
              </a:rPr>
              <a:t>、</a:t>
            </a:r>
            <a:r>
              <a:rPr kumimoji="1" lang="en-US" altLang="ja-JP" sz="1200" dirty="0" smtClean="0">
                <a:solidFill>
                  <a:schemeClr val="accent1">
                    <a:lumMod val="75000"/>
                  </a:schemeClr>
                </a:solidFill>
                <a:latin typeface="微软雅黑" pitchFamily="34" charset="-122"/>
                <a:ea typeface="微软雅黑" pitchFamily="34" charset="-122"/>
              </a:rPr>
              <a:t>NALGEN</a:t>
            </a:r>
            <a:r>
              <a:rPr kumimoji="1" lang="ja-JP" altLang="en-US" sz="1200" dirty="0" smtClean="0">
                <a:solidFill>
                  <a:schemeClr val="accent1">
                    <a:lumMod val="75000"/>
                  </a:schemeClr>
                </a:solidFill>
                <a:latin typeface="微软雅黑" pitchFamily="34" charset="-122"/>
                <a:ea typeface="微软雅黑" pitchFamily="34" charset="-122"/>
              </a:rPr>
              <a:t>は従来日本輸入だったが、</a:t>
            </a:r>
            <a:endParaRPr kumimoji="1" lang="en-US" altLang="ja-JP" sz="1200" dirty="0" smtClean="0">
              <a:solidFill>
                <a:schemeClr val="accent1">
                  <a:lumMod val="75000"/>
                </a:schemeClr>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accent1">
                    <a:lumMod val="75000"/>
                  </a:schemeClr>
                </a:solidFill>
                <a:latin typeface="微软雅黑" pitchFamily="34" charset="-122"/>
                <a:ea typeface="微软雅黑" pitchFamily="34" charset="-122"/>
              </a:rPr>
              <a:t>仕入れルートを調整することで、従来仕入原価よりも</a:t>
            </a:r>
            <a:r>
              <a:rPr kumimoji="1" lang="en-US" altLang="ja-JP" sz="1200" dirty="0" smtClean="0">
                <a:solidFill>
                  <a:schemeClr val="accent1">
                    <a:lumMod val="75000"/>
                  </a:schemeClr>
                </a:solidFill>
                <a:latin typeface="微软雅黑" pitchFamily="34" charset="-122"/>
                <a:ea typeface="微软雅黑" pitchFamily="34" charset="-122"/>
              </a:rPr>
              <a:t>50</a:t>
            </a:r>
            <a:r>
              <a:rPr kumimoji="1" lang="ja-JP" altLang="en-US" sz="1200" dirty="0" smtClean="0">
                <a:solidFill>
                  <a:schemeClr val="accent1">
                    <a:lumMod val="75000"/>
                  </a:schemeClr>
                </a:solidFill>
                <a:latin typeface="微软雅黑" pitchFamily="34" charset="-122"/>
                <a:ea typeface="微软雅黑" pitchFamily="34" charset="-122"/>
              </a:rPr>
              <a:t>％以上安い価格で購入できるようになっている。</a:t>
            </a:r>
            <a:endParaRPr kumimoji="1" lang="en-US" altLang="ja-JP" sz="1200" dirty="0" smtClean="0">
              <a:solidFill>
                <a:schemeClr val="accent1">
                  <a:lumMod val="75000"/>
                </a:schemeClr>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accent1">
                    <a:lumMod val="75000"/>
                  </a:schemeClr>
                </a:solidFill>
                <a:latin typeface="微软雅黑" pitchFamily="34" charset="-122"/>
                <a:ea typeface="微软雅黑" pitchFamily="34" charset="-122"/>
              </a:rPr>
              <a:t>こういった原価低減は今回</a:t>
            </a:r>
            <a:r>
              <a:rPr kumimoji="1" lang="en-US" altLang="ja-JP" sz="1200" dirty="0" smtClean="0">
                <a:solidFill>
                  <a:schemeClr val="accent1">
                    <a:lumMod val="75000"/>
                  </a:schemeClr>
                </a:solidFill>
                <a:latin typeface="微软雅黑" pitchFamily="34" charset="-122"/>
                <a:ea typeface="微软雅黑" pitchFamily="34" charset="-122"/>
              </a:rPr>
              <a:t>43</a:t>
            </a:r>
            <a:r>
              <a:rPr kumimoji="1" lang="ja-JP" altLang="en-US" sz="1200" dirty="0" smtClean="0">
                <a:solidFill>
                  <a:schemeClr val="accent1">
                    <a:lumMod val="75000"/>
                  </a:schemeClr>
                </a:solidFill>
                <a:latin typeface="微软雅黑" pitchFamily="34" charset="-122"/>
                <a:ea typeface="微软雅黑" pitchFamily="34" charset="-122"/>
              </a:rPr>
              <a:t>社</a:t>
            </a:r>
            <a:r>
              <a:rPr kumimoji="1" lang="en-US" altLang="ja-JP" sz="1200" dirty="0" smtClean="0">
                <a:solidFill>
                  <a:schemeClr val="accent1">
                    <a:lumMod val="75000"/>
                  </a:schemeClr>
                </a:solidFill>
                <a:latin typeface="微软雅黑" pitchFamily="34" charset="-122"/>
                <a:ea typeface="微软雅黑" pitchFamily="34" charset="-122"/>
              </a:rPr>
              <a:t>1083</a:t>
            </a:r>
            <a:r>
              <a:rPr kumimoji="1" lang="ja-JP" altLang="en-US" sz="1200" dirty="0" smtClean="0">
                <a:solidFill>
                  <a:schemeClr val="accent1">
                    <a:lumMod val="75000"/>
                  </a:schemeClr>
                </a:solidFill>
                <a:latin typeface="微软雅黑" pitchFamily="34" charset="-122"/>
                <a:ea typeface="微软雅黑" pitchFamily="34" charset="-122"/>
              </a:rPr>
              <a:t>行の商品におよび</a:t>
            </a:r>
            <a:r>
              <a:rPr kumimoji="1" lang="en-US" altLang="ja-JP" sz="1200" dirty="0" smtClean="0">
                <a:solidFill>
                  <a:schemeClr val="accent1">
                    <a:lumMod val="75000"/>
                  </a:schemeClr>
                </a:solidFill>
                <a:latin typeface="微软雅黑" pitchFamily="34" charset="-122"/>
                <a:ea typeface="微软雅黑" pitchFamily="34" charset="-122"/>
              </a:rPr>
              <a:t>38</a:t>
            </a:r>
            <a:r>
              <a:rPr kumimoji="1" lang="ja-JP" altLang="en-US" sz="1200" dirty="0" smtClean="0">
                <a:solidFill>
                  <a:schemeClr val="accent1">
                    <a:lumMod val="75000"/>
                  </a:schemeClr>
                </a:solidFill>
                <a:latin typeface="微软雅黑" pitchFamily="34" charset="-122"/>
                <a:ea typeface="微软雅黑" pitchFamily="34" charset="-122"/>
              </a:rPr>
              <a:t>％の原価低減ができたため、市場価格にも通用する価格帯となっている。</a:t>
            </a:r>
            <a:endParaRPr kumimoji="1" lang="en-US" altLang="ja-JP" sz="1200" dirty="0" smtClean="0">
              <a:solidFill>
                <a:schemeClr val="accent1">
                  <a:lumMod val="75000"/>
                </a:schemeClr>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dirty="0" smtClean="0">
              <a:solidFill>
                <a:schemeClr val="accent1">
                  <a:lumMod val="75000"/>
                </a:schemeClr>
              </a:solidFill>
              <a:latin typeface="微软雅黑" pitchFamily="34" charset="-122"/>
              <a:ea typeface="微软雅黑" pitchFamily="34" charset="-122"/>
            </a:endParaRPr>
          </a:p>
        </p:txBody>
      </p:sp>
      <p:sp>
        <p:nvSpPr>
          <p:cNvPr id="4" name="スライド番号プレースホルダ 3"/>
          <p:cNvSpPr>
            <a:spLocks noGrp="1"/>
          </p:cNvSpPr>
          <p:nvPr>
            <p:ph type="sldNum" sz="quarter" idx="10"/>
          </p:nvPr>
        </p:nvSpPr>
        <p:spPr/>
        <p:txBody>
          <a:bodyPr/>
          <a:lstStyle/>
          <a:p>
            <a:fld id="{5CACB4B1-E2F3-4B91-B76A-F24702CED56F}" type="slidenum">
              <a:rPr lang="zh-CN" altLang="en-US" smtClean="0"/>
              <a:pPr/>
              <a:t>26</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■各種選定表。</a:t>
            </a:r>
            <a:endParaRPr lang="en-US" altLang="ja-JP" dirty="0" smtClean="0"/>
          </a:p>
          <a:p>
            <a:r>
              <a:rPr lang="zh-CN" altLang="en-US" dirty="0" smtClean="0"/>
              <a:t>封板膜</a:t>
            </a:r>
            <a:r>
              <a:rPr lang="ja-JP" altLang="en-US" dirty="0" smtClean="0"/>
              <a:t>選定表は用途、温度帯、材質、厚み等から品番を選定できるもの</a:t>
            </a:r>
            <a:endParaRPr lang="en-US" altLang="ja-JP" dirty="0" smtClean="0"/>
          </a:p>
          <a:p>
            <a:r>
              <a:rPr lang="en-US" altLang="zh-CN" dirty="0" smtClean="0"/>
              <a:t>96</a:t>
            </a:r>
            <a:r>
              <a:rPr lang="zh-CN" altLang="en-US" dirty="0" smtClean="0"/>
              <a:t>孔板用途选择表</a:t>
            </a:r>
            <a:r>
              <a:rPr lang="ja-JP" altLang="en-US" dirty="0" smtClean="0"/>
              <a:t>は用途に応じての選定、蓋はどの商品が適しているのかを明確にしたもの</a:t>
            </a:r>
            <a:endParaRPr lang="en-US" altLang="ja-JP" dirty="0" smtClean="0"/>
          </a:p>
          <a:p>
            <a:r>
              <a:rPr lang="zh-CN" altLang="en-US" dirty="0" smtClean="0"/>
              <a:t>进样瓶</a:t>
            </a:r>
            <a:r>
              <a:rPr lang="en-US" altLang="zh-CN" dirty="0" smtClean="0"/>
              <a:t>/ </a:t>
            </a:r>
            <a:r>
              <a:rPr lang="zh-CN" altLang="en-US" dirty="0" smtClean="0"/>
              <a:t>微量瓶用途选择表</a:t>
            </a:r>
            <a:r>
              <a:rPr lang="ja-JP" altLang="en-US" dirty="0" smtClean="0"/>
              <a:t>は用途、蓋の形状、容量から選定できるもの</a:t>
            </a:r>
            <a:endParaRPr lang="en-US" altLang="ja-JP" dirty="0" smtClean="0"/>
          </a:p>
          <a:p>
            <a:r>
              <a:rPr lang="zh-CN" altLang="en-US" dirty="0" smtClean="0"/>
              <a:t>冷冻胶带用途选择表</a:t>
            </a:r>
            <a:r>
              <a:rPr lang="ja-JP" altLang="en-US" dirty="0" smtClean="0"/>
              <a:t>はサイズ、印刷対応や滅菌の可否等条件から選定できるもの</a:t>
            </a:r>
            <a:endParaRPr lang="zh-CN" altLang="en-US" dirty="0" smtClean="0"/>
          </a:p>
          <a:p>
            <a:endParaRPr lang="zh-CN" altLang="en-US" dirty="0" smtClean="0"/>
          </a:p>
        </p:txBody>
      </p:sp>
      <p:sp>
        <p:nvSpPr>
          <p:cNvPr id="4" name="スライド番号プレースホルダ 3"/>
          <p:cNvSpPr>
            <a:spLocks noGrp="1"/>
          </p:cNvSpPr>
          <p:nvPr>
            <p:ph type="sldNum" sz="quarter" idx="10"/>
          </p:nvPr>
        </p:nvSpPr>
        <p:spPr/>
        <p:txBody>
          <a:bodyPr/>
          <a:lstStyle/>
          <a:p>
            <a:fld id="{5CACB4B1-E2F3-4B91-B76A-F24702CED56F}" type="slidenum">
              <a:rPr lang="zh-CN" altLang="en-US" smtClean="0"/>
              <a:pPr/>
              <a:t>27</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安全用品の拡充として、耐切創手袋、防塵マスク、滑り止めテープ等を追加。</a:t>
            </a:r>
            <a:endParaRPr lang="en-US" altLang="ja-JP" dirty="0" smtClean="0"/>
          </a:p>
          <a:p>
            <a:r>
              <a:rPr lang="ja-JP" altLang="en-US" dirty="0" smtClean="0"/>
              <a:t>またカタログ耐切創手袋は等級表を追加。防塵マスクも各国規格対照表と業種別参照表を追加。</a:t>
            </a:r>
            <a:endParaRPr lang="en-US" altLang="ja-JP" dirty="0" smtClean="0"/>
          </a:p>
          <a:p>
            <a:r>
              <a:rPr lang="ja-JP" altLang="en-US" dirty="0" smtClean="0"/>
              <a:t>■有名品ではここにあげたブランドを開始。</a:t>
            </a:r>
            <a:r>
              <a:rPr lang="en-US" altLang="ja-JP" dirty="0" smtClean="0"/>
              <a:t>ANSELL</a:t>
            </a:r>
            <a:r>
              <a:rPr lang="ja-JP" altLang="en-US" dirty="0" smtClean="0"/>
              <a:t>は直接仕入開始。キンバリーも販売状況によっては今後代理店権</a:t>
            </a:r>
            <a:endParaRPr lang="en-US" altLang="ja-JP" dirty="0" smtClean="0"/>
          </a:p>
          <a:p>
            <a:r>
              <a:rPr lang="ja-JP" altLang="en-US" dirty="0" smtClean="0"/>
              <a:t>獲得の可能性のあるブランド。</a:t>
            </a:r>
            <a:endParaRPr lang="en-US" altLang="ja-JP" dirty="0" smtClean="0"/>
          </a:p>
          <a:p>
            <a:r>
              <a:rPr lang="ja-JP" altLang="en-US" dirty="0" smtClean="0"/>
              <a:t>重松は中国の１代理店として</a:t>
            </a:r>
            <a:r>
              <a:rPr lang="en-US" altLang="ja-JP" dirty="0" smtClean="0"/>
              <a:t>LA</a:t>
            </a:r>
            <a:r>
              <a:rPr lang="ja-JP" altLang="en-US" dirty="0" smtClean="0"/>
              <a:t>品を含め日本からの輸入で強化。</a:t>
            </a:r>
            <a:endParaRPr lang="en-US" altLang="ja-JP" dirty="0" smtClean="0"/>
          </a:p>
          <a:p>
            <a:r>
              <a:rPr lang="ja-JP" altLang="en-US" dirty="0" smtClean="0"/>
              <a:t>■安価品では、使い捨て</a:t>
            </a:r>
            <a:r>
              <a:rPr lang="en-US" altLang="ja-JP" dirty="0" smtClean="0"/>
              <a:t>3</a:t>
            </a:r>
            <a:r>
              <a:rPr lang="ja-JP" altLang="en-US" dirty="0" smtClean="0"/>
              <a:t>層マスクの安価品をオリジナル品と追加投入。その他</a:t>
            </a:r>
            <a:r>
              <a:rPr kumimoji="1" lang="zh-CN" altLang="en-US" sz="1200" dirty="0" smtClean="0">
                <a:solidFill>
                  <a:schemeClr val="accent1">
                    <a:lumMod val="75000"/>
                  </a:schemeClr>
                </a:solidFill>
                <a:latin typeface="微软雅黑" pitchFamily="34" charset="-122"/>
                <a:ea typeface="微软雅黑" pitchFamily="34" charset="-122"/>
              </a:rPr>
              <a:t>聚氨酯涂层手套</a:t>
            </a:r>
            <a:r>
              <a:rPr kumimoji="1" lang="ja-JP" altLang="en-US" sz="1200" dirty="0" smtClean="0">
                <a:solidFill>
                  <a:schemeClr val="accent1">
                    <a:lumMod val="75000"/>
                  </a:schemeClr>
                </a:solidFill>
                <a:latin typeface="微软雅黑" pitchFamily="34" charset="-122"/>
                <a:ea typeface="微软雅黑" pitchFamily="34" charset="-122"/>
              </a:rPr>
              <a:t>も</a:t>
            </a:r>
            <a:endParaRPr kumimoji="1" lang="en-US" altLang="ja-JP" sz="1200" dirty="0" smtClean="0">
              <a:solidFill>
                <a:schemeClr val="accent1">
                  <a:lumMod val="75000"/>
                </a:schemeClr>
              </a:solidFill>
              <a:latin typeface="微软雅黑" pitchFamily="34" charset="-122"/>
              <a:ea typeface="微软雅黑" pitchFamily="34" charset="-122"/>
            </a:endParaRPr>
          </a:p>
          <a:p>
            <a:r>
              <a:rPr lang="ja-JP" altLang="en-US" dirty="0" smtClean="0"/>
              <a:t>も日本販売しているメーカー品を国内調達にて従来品よりも安価な商品を投入。</a:t>
            </a:r>
            <a:endParaRPr lang="zh-CN" altLang="en-US" dirty="0"/>
          </a:p>
        </p:txBody>
      </p:sp>
      <p:sp>
        <p:nvSpPr>
          <p:cNvPr id="4" name="スライド番号プレースホルダ 3"/>
          <p:cNvSpPr>
            <a:spLocks noGrp="1"/>
          </p:cNvSpPr>
          <p:nvPr>
            <p:ph type="sldNum" sz="quarter" idx="10"/>
          </p:nvPr>
        </p:nvSpPr>
        <p:spPr/>
        <p:txBody>
          <a:bodyPr/>
          <a:lstStyle/>
          <a:p>
            <a:fld id="{5CACB4B1-E2F3-4B91-B76A-F24702CED56F}" type="slidenum">
              <a:rPr lang="zh-CN" altLang="en-US" smtClean="0"/>
              <a:pPr/>
              <a:t>29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1</a:t>
            </a:r>
            <a:r>
              <a:rPr lang="ja-JP" altLang="en-US" dirty="0" smtClean="0"/>
              <a:t>つ目の特長として、</a:t>
            </a:r>
            <a:r>
              <a:rPr lang="en-US" altLang="ja-JP" dirty="0" smtClean="0"/>
              <a:t>ESD</a:t>
            </a:r>
            <a:r>
              <a:rPr lang="ja-JP" altLang="en-US" dirty="0" smtClean="0"/>
              <a:t>対策商品の拡充。</a:t>
            </a:r>
            <a:endParaRPr lang="en-US" altLang="ja-JP" dirty="0" smtClean="0"/>
          </a:p>
          <a:p>
            <a:r>
              <a:rPr lang="ja-JP" altLang="en-US" dirty="0" smtClean="0"/>
              <a:t>従来取り扱いのなかったこれらの商品を追加投入し、</a:t>
            </a:r>
            <a:endParaRPr lang="en-US" altLang="ja-JP" dirty="0" smtClean="0"/>
          </a:p>
          <a:p>
            <a:r>
              <a:rPr lang="ja-JP" altLang="en-US" dirty="0" smtClean="0"/>
              <a:t>あらゆるユーザーの要望に対応できる商品構成としている。</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smtClean="0"/>
              <a:t>2</a:t>
            </a:r>
            <a:r>
              <a:rPr lang="ja-JP" altLang="en-US" dirty="0" smtClean="0"/>
              <a:t>つ目は消耗品の拡充。他社ではあまり無いような</a:t>
            </a:r>
            <a:r>
              <a:rPr kumimoji="1" lang="zh-CN" altLang="en-US" sz="1200" dirty="0" smtClean="0">
                <a:solidFill>
                  <a:schemeClr val="accent1">
                    <a:lumMod val="75000"/>
                  </a:schemeClr>
                </a:solidFill>
                <a:latin typeface="微软雅黑" pitchFamily="34" charset="-122"/>
                <a:ea typeface="微软雅黑" pitchFamily="34" charset="-122"/>
              </a:rPr>
              <a:t>冰爽防晒袖套</a:t>
            </a:r>
            <a:r>
              <a:rPr kumimoji="1" lang="ja-JP" altLang="en-US" sz="1200" dirty="0" smtClean="0">
                <a:solidFill>
                  <a:schemeClr val="accent1">
                    <a:lumMod val="75000"/>
                  </a:schemeClr>
                </a:solidFill>
                <a:latin typeface="微软雅黑" pitchFamily="34" charset="-122"/>
                <a:ea typeface="微软雅黑" pitchFamily="34" charset="-122"/>
              </a:rPr>
              <a:t>や</a:t>
            </a:r>
            <a:r>
              <a:rPr kumimoji="1" lang="zh-CN" altLang="en-US" sz="1200" dirty="0" smtClean="0">
                <a:solidFill>
                  <a:schemeClr val="accent1">
                    <a:lumMod val="75000"/>
                  </a:schemeClr>
                </a:solidFill>
                <a:latin typeface="微软雅黑" pitchFamily="34" charset="-122"/>
                <a:ea typeface="微软雅黑" pitchFamily="34" charset="-122"/>
              </a:rPr>
              <a:t>表面检查手套</a:t>
            </a:r>
            <a:r>
              <a:rPr kumimoji="1" lang="ja-JP" altLang="en-US" sz="1200" dirty="0" err="1" smtClean="0">
                <a:solidFill>
                  <a:schemeClr val="accent1">
                    <a:lumMod val="75000"/>
                  </a:schemeClr>
                </a:solidFill>
                <a:latin typeface="微软雅黑" pitchFamily="34" charset="-122"/>
                <a:ea typeface="微软雅黑" pitchFamily="34" charset="-122"/>
              </a:rPr>
              <a:t>、</a:t>
            </a:r>
            <a:r>
              <a:rPr kumimoji="1" lang="ja-JP" altLang="en-US" sz="1200" dirty="0" smtClean="0">
                <a:solidFill>
                  <a:schemeClr val="accent1">
                    <a:lumMod val="75000"/>
                  </a:schemeClr>
                </a:solidFill>
                <a:latin typeface="微软雅黑" pitchFamily="34" charset="-122"/>
                <a:ea typeface="微软雅黑" pitchFamily="34" charset="-122"/>
              </a:rPr>
              <a:t>滅菌テープを追加。</a:t>
            </a:r>
            <a:endParaRPr kumimoji="1" lang="en-US" altLang="ja-JP" sz="1200" dirty="0" smtClean="0">
              <a:solidFill>
                <a:schemeClr val="accent1">
                  <a:lumMod val="75000"/>
                </a:schemeClr>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accent1">
                    <a:lumMod val="75000"/>
                  </a:schemeClr>
                </a:solidFill>
                <a:latin typeface="微软雅黑" pitchFamily="34" charset="-122"/>
                <a:ea typeface="微软雅黑" pitchFamily="34" charset="-122"/>
              </a:rPr>
              <a:t>SHARP</a:t>
            </a:r>
            <a:r>
              <a:rPr kumimoji="1" lang="ja-JP" altLang="en-US" sz="1200" dirty="0" smtClean="0">
                <a:solidFill>
                  <a:schemeClr val="accent1">
                    <a:lumMod val="75000"/>
                  </a:schemeClr>
                </a:solidFill>
                <a:latin typeface="微软雅黑" pitchFamily="34" charset="-122"/>
                <a:ea typeface="微软雅黑" pitchFamily="34" charset="-122"/>
              </a:rPr>
              <a:t>のイオナイザーは代理店権を獲得。現在杉本貿易と</a:t>
            </a:r>
            <a:r>
              <a:rPr kumimoji="1" lang="en-US" altLang="ja-JP" sz="1200" dirty="0" smtClean="0">
                <a:solidFill>
                  <a:schemeClr val="accent1">
                    <a:lumMod val="75000"/>
                  </a:schemeClr>
                </a:solidFill>
                <a:latin typeface="微软雅黑" pitchFamily="34" charset="-122"/>
                <a:ea typeface="微软雅黑" pitchFamily="34" charset="-122"/>
              </a:rPr>
              <a:t>ASONE</a:t>
            </a:r>
            <a:r>
              <a:rPr kumimoji="1" lang="ja-JP" altLang="en-US" sz="1200" dirty="0" smtClean="0">
                <a:solidFill>
                  <a:schemeClr val="accent1">
                    <a:lumMod val="75000"/>
                  </a:schemeClr>
                </a:solidFill>
                <a:latin typeface="微软雅黑" pitchFamily="34" charset="-122"/>
                <a:ea typeface="微软雅黑" pitchFamily="34" charset="-122"/>
              </a:rPr>
              <a:t>の</a:t>
            </a:r>
            <a:r>
              <a:rPr kumimoji="1" lang="en-US" altLang="ja-JP" sz="1200" dirty="0" smtClean="0">
                <a:solidFill>
                  <a:schemeClr val="accent1">
                    <a:lumMod val="75000"/>
                  </a:schemeClr>
                </a:solidFill>
                <a:latin typeface="微软雅黑" pitchFamily="34" charset="-122"/>
                <a:ea typeface="微软雅黑" pitchFamily="34" charset="-122"/>
              </a:rPr>
              <a:t>2</a:t>
            </a:r>
            <a:r>
              <a:rPr kumimoji="1" lang="ja-JP" altLang="en-US" sz="1200" dirty="0" smtClean="0">
                <a:solidFill>
                  <a:schemeClr val="accent1">
                    <a:lumMod val="75000"/>
                  </a:schemeClr>
                </a:solidFill>
                <a:latin typeface="微软雅黑" pitchFamily="34" charset="-122"/>
                <a:ea typeface="微软雅黑" pitchFamily="34" charset="-122"/>
              </a:rPr>
              <a:t>社のみが販売できる商品。</a:t>
            </a:r>
            <a:endParaRPr kumimoji="1" lang="en-US" altLang="ja-JP" sz="1200" dirty="0" smtClean="0">
              <a:solidFill>
                <a:schemeClr val="accent1">
                  <a:lumMod val="75000"/>
                </a:schemeClr>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accent1">
                    <a:lumMod val="75000"/>
                  </a:schemeClr>
                </a:solidFill>
                <a:latin typeface="微软雅黑" pitchFamily="34" charset="-122"/>
                <a:ea typeface="微软雅黑" pitchFamily="34" charset="-122"/>
              </a:rPr>
              <a:t>純水戦場（</a:t>
            </a:r>
            <a:r>
              <a:rPr kumimoji="1" lang="en-US" altLang="ja-JP" sz="1200" dirty="0" smtClean="0">
                <a:solidFill>
                  <a:schemeClr val="accent1">
                    <a:lumMod val="75000"/>
                  </a:schemeClr>
                </a:solidFill>
                <a:latin typeface="微软雅黑" pitchFamily="34" charset="-122"/>
                <a:ea typeface="微软雅黑" pitchFamily="34" charset="-122"/>
              </a:rPr>
              <a:t>SCC</a:t>
            </a:r>
            <a:r>
              <a:rPr kumimoji="1" lang="ja-JP" altLang="en-US" sz="1200" dirty="0" smtClean="0">
                <a:solidFill>
                  <a:schemeClr val="accent1">
                    <a:lumMod val="75000"/>
                  </a:schemeClr>
                </a:solidFill>
                <a:latin typeface="微软雅黑" pitchFamily="34" charset="-122"/>
                <a:ea typeface="微软雅黑" pitchFamily="34" charset="-122"/>
              </a:rPr>
              <a:t>）も大幅に増やした。</a:t>
            </a:r>
            <a:endParaRPr kumimoji="1" lang="en-US" altLang="ja-JP" sz="1200" dirty="0" smtClean="0">
              <a:solidFill>
                <a:schemeClr val="accent1">
                  <a:lumMod val="75000"/>
                </a:schemeClr>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accent1">
                    <a:lumMod val="75000"/>
                  </a:schemeClr>
                </a:solidFill>
                <a:latin typeface="微软雅黑" pitchFamily="34" charset="-122"/>
                <a:ea typeface="微软雅黑" pitchFamily="34" charset="-122"/>
              </a:rPr>
              <a:t>3</a:t>
            </a:r>
            <a:r>
              <a:rPr kumimoji="1" lang="ja-JP" altLang="en-US" sz="1200" dirty="0" smtClean="0">
                <a:solidFill>
                  <a:schemeClr val="accent1">
                    <a:lumMod val="75000"/>
                  </a:schemeClr>
                </a:solidFill>
                <a:latin typeface="微软雅黑" pitchFamily="34" charset="-122"/>
                <a:ea typeface="微软雅黑" pitchFamily="34" charset="-122"/>
              </a:rPr>
              <a:t>つ目は安価品の投入。流通量の多い、指サックやワイパーの品質と性价比に優れた商品の投入。</a:t>
            </a:r>
            <a:endParaRPr kumimoji="1" lang="en-US" altLang="ja-JP" sz="1200" dirty="0" smtClean="0">
              <a:solidFill>
                <a:schemeClr val="accent1">
                  <a:lumMod val="75000"/>
                </a:schemeClr>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accent1">
                    <a:lumMod val="75000"/>
                  </a:schemeClr>
                </a:solidFill>
                <a:latin typeface="微软雅黑" pitchFamily="34" charset="-122"/>
                <a:ea typeface="微软雅黑" pitchFamily="34" charset="-122"/>
              </a:rPr>
              <a:t>日本で販売している中国品の直接仕入れの積極化によるコスト削減を実現。</a:t>
            </a:r>
          </a:p>
        </p:txBody>
      </p:sp>
      <p:sp>
        <p:nvSpPr>
          <p:cNvPr id="4" name="スライド番号プレースホルダ 3"/>
          <p:cNvSpPr>
            <a:spLocks noGrp="1"/>
          </p:cNvSpPr>
          <p:nvPr>
            <p:ph type="sldNum" sz="quarter" idx="10"/>
          </p:nvPr>
        </p:nvSpPr>
        <p:spPr/>
        <p:txBody>
          <a:bodyPr/>
          <a:lstStyle/>
          <a:p>
            <a:fld id="{5CACB4B1-E2F3-4B91-B76A-F24702CED56F}" type="slidenum">
              <a:rPr lang="zh-CN" altLang="en-US" smtClean="0"/>
              <a:pPr/>
              <a:t>33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商品面で特長を説明。</a:t>
            </a:r>
            <a:endParaRPr kumimoji="1" lang="en-US" altLang="ja-JP" dirty="0" smtClean="0"/>
          </a:p>
          <a:p>
            <a:r>
              <a:rPr kumimoji="1" lang="ja-JP" altLang="en-US" dirty="0" smtClean="0"/>
              <a:t>特長あるパート、商品群を紹介。</a:t>
            </a:r>
            <a:endParaRPr kumimoji="1" lang="en-US" altLang="ja-JP" dirty="0" smtClean="0"/>
          </a:p>
          <a:p>
            <a:r>
              <a:rPr kumimoji="1" lang="ja-JP" altLang="en-US" dirty="0" smtClean="0"/>
              <a:t>複数スライドに亘ってもよいかと思います（実際には説明は割愛するとしても、資料として用意しておいた方がネタになるので）。</a:t>
            </a:r>
            <a:endParaRPr kumimoji="1" lang="en-US" altLang="ja-JP" dirty="0" smtClean="0"/>
          </a:p>
          <a:p>
            <a:endParaRPr kumimoji="1" lang="en-US" altLang="ja-JP" dirty="0" smtClean="0"/>
          </a:p>
          <a:p>
            <a:r>
              <a:rPr kumimoji="1" lang="en-US" altLang="ja-JP" dirty="0" smtClean="0">
                <a:solidFill>
                  <a:srgbClr val="FF0000"/>
                </a:solidFill>
              </a:rPr>
              <a:t>AMMEX</a:t>
            </a:r>
            <a:r>
              <a:rPr kumimoji="1" lang="zh-CN" altLang="en-US" dirty="0" smtClean="0">
                <a:solidFill>
                  <a:srgbClr val="FF0000"/>
                </a:solidFill>
              </a:rPr>
              <a:t>等亚速旺优势产品的价格折扣，培训会时要记住，或带到现场给经销商沟通。</a:t>
            </a:r>
            <a:endParaRPr kumimoji="1" lang="ja-JP" altLang="en-US" dirty="0">
              <a:solidFill>
                <a:srgbClr val="FF0000"/>
              </a:solidFill>
            </a:endParaRPr>
          </a:p>
        </p:txBody>
      </p:sp>
      <p:sp>
        <p:nvSpPr>
          <p:cNvPr id="4" name="スライド番号プレースホルダー 3"/>
          <p:cNvSpPr>
            <a:spLocks noGrp="1"/>
          </p:cNvSpPr>
          <p:nvPr>
            <p:ph type="sldNum" sz="quarter" idx="10"/>
          </p:nvPr>
        </p:nvSpPr>
        <p:spPr/>
        <p:txBody>
          <a:bodyPr/>
          <a:lstStyle/>
          <a:p>
            <a:fld id="{72D9DC42-5C68-4CD0-A83D-D357BC402326}" type="slidenum">
              <a:rPr lang="ja-JP" altLang="en-US" smtClean="0"/>
              <a:pPr/>
              <a:t>40</a:t>
            </a:fld>
            <a:endParaRPr lang="en-US" altLang="ja-JP" dirty="0"/>
          </a:p>
        </p:txBody>
      </p:sp>
    </p:spTree>
    <p:extLst>
      <p:ext uri="{BB962C8B-B14F-4D97-AF65-F5344CB8AC3E}">
        <p14:creationId xmlns:p14="http://schemas.microsoft.com/office/powerpoint/2010/main" val="1413973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商品面で特長を説明。</a:t>
            </a:r>
            <a:endParaRPr kumimoji="1" lang="en-US" altLang="ja-JP" dirty="0" smtClean="0"/>
          </a:p>
          <a:p>
            <a:r>
              <a:rPr kumimoji="1" lang="ja-JP" altLang="en-US" dirty="0" smtClean="0"/>
              <a:t>特長あるパート、商品群を紹介。</a:t>
            </a:r>
            <a:endParaRPr kumimoji="1" lang="en-US" altLang="ja-JP" dirty="0" smtClean="0"/>
          </a:p>
          <a:p>
            <a:r>
              <a:rPr kumimoji="1" lang="ja-JP" altLang="en-US" dirty="0" smtClean="0"/>
              <a:t>複数スライドに亘ってもよいかと思います（実際には説明は割愛するとしても、資料として用意しておいた方がネタになるので）。</a:t>
            </a:r>
            <a:endParaRPr kumimoji="1" lang="en-US" altLang="ja-JP" dirty="0" smtClean="0"/>
          </a:p>
          <a:p>
            <a:endParaRPr kumimoji="1" lang="en-US" altLang="ja-JP" dirty="0" smtClean="0"/>
          </a:p>
          <a:p>
            <a:r>
              <a:rPr kumimoji="1" lang="en-US" altLang="ja-JP" dirty="0" smtClean="0">
                <a:solidFill>
                  <a:srgbClr val="FF0000"/>
                </a:solidFill>
              </a:rPr>
              <a:t>AMMEX</a:t>
            </a:r>
            <a:r>
              <a:rPr kumimoji="1" lang="zh-CN" altLang="en-US" dirty="0" smtClean="0">
                <a:solidFill>
                  <a:srgbClr val="FF0000"/>
                </a:solidFill>
              </a:rPr>
              <a:t>等亚速旺优势产品的价格折扣，培训会时要记住，或带到现场给经销商沟通。</a:t>
            </a:r>
            <a:endParaRPr kumimoji="1" lang="ja-JP" altLang="en-US" dirty="0">
              <a:solidFill>
                <a:srgbClr val="FF0000"/>
              </a:solidFill>
            </a:endParaRPr>
          </a:p>
        </p:txBody>
      </p:sp>
      <p:sp>
        <p:nvSpPr>
          <p:cNvPr id="4" name="スライド番号プレースホルダー 3"/>
          <p:cNvSpPr>
            <a:spLocks noGrp="1"/>
          </p:cNvSpPr>
          <p:nvPr>
            <p:ph type="sldNum" sz="quarter" idx="10"/>
          </p:nvPr>
        </p:nvSpPr>
        <p:spPr/>
        <p:txBody>
          <a:bodyPr/>
          <a:lstStyle/>
          <a:p>
            <a:fld id="{72D9DC42-5C68-4CD0-A83D-D357BC402326}" type="slidenum">
              <a:rPr lang="ja-JP" altLang="en-US" smtClean="0"/>
              <a:pPr/>
              <a:t>41</a:t>
            </a:fld>
            <a:endParaRPr lang="en-US" altLang="ja-JP" dirty="0"/>
          </a:p>
        </p:txBody>
      </p:sp>
    </p:spTree>
    <p:extLst>
      <p:ext uri="{BB962C8B-B14F-4D97-AF65-F5344CB8AC3E}">
        <p14:creationId xmlns:p14="http://schemas.microsoft.com/office/powerpoint/2010/main" val="1413973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kumimoji="1" lang="ja-JP" altLang="en-US"/>
          </a:p>
        </p:txBody>
      </p:sp>
      <p:sp>
        <p:nvSpPr>
          <p:cNvPr id="4" name="灯片编号占位符 3"/>
          <p:cNvSpPr>
            <a:spLocks noGrp="1"/>
          </p:cNvSpPr>
          <p:nvPr>
            <p:ph type="sldNum" sz="quarter" idx="10"/>
          </p:nvPr>
        </p:nvSpPr>
        <p:spPr/>
        <p:txBody>
          <a:bodyPr/>
          <a:lstStyle/>
          <a:p>
            <a:fld id="{5CACB4B1-E2F3-4B91-B76A-F24702CED56F}" type="slidenum">
              <a:rPr lang="zh-CN" altLang="en-US" smtClean="0"/>
              <a:pPr/>
              <a:t>48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mtClean="0"/>
              <a:t>日系・内資とイベントごとの売上変遷</a:t>
            </a:r>
            <a:endParaRPr kumimoji="1" lang="en-US" altLang="ja-JP" smtClean="0"/>
          </a:p>
          <a:p>
            <a:r>
              <a:rPr kumimoji="1" lang="ja-JP" altLang="en-US" smtClean="0"/>
              <a:t>日系中心のビジネスから</a:t>
            </a:r>
            <a:r>
              <a:rPr kumimoji="1" lang="en-US" altLang="ja-JP" smtClean="0"/>
              <a:t>4</a:t>
            </a:r>
            <a:r>
              <a:rPr kumimoji="1" lang="ja-JP" altLang="en-US" smtClean="0"/>
              <a:t>号を発刊した</a:t>
            </a:r>
            <a:r>
              <a:rPr kumimoji="1" lang="en-US" altLang="ja-JP" smtClean="0"/>
              <a:t>2013</a:t>
            </a:r>
            <a:r>
              <a:rPr kumimoji="1" lang="ja-JP" altLang="en-US" smtClean="0"/>
              <a:t>年頃より中国市場を意識。</a:t>
            </a:r>
            <a:endParaRPr kumimoji="1" lang="en-US" altLang="ja-JP" smtClean="0"/>
          </a:p>
          <a:p>
            <a:r>
              <a:rPr kumimoji="1" lang="ja-JP" altLang="en-US" smtClean="0"/>
              <a:t>内資を本格展開した</a:t>
            </a:r>
            <a:r>
              <a:rPr kumimoji="1" lang="en-US" altLang="ja-JP" smtClean="0"/>
              <a:t>5</a:t>
            </a:r>
            <a:r>
              <a:rPr kumimoji="1" lang="ja-JP" altLang="en-US" smtClean="0"/>
              <a:t>号カタログから内資売上げが大きく上昇し日系実績を逆転</a:t>
            </a:r>
            <a:endParaRPr kumimoji="1" lang="en-US" altLang="ja-JP" smtClean="0"/>
          </a:p>
          <a:p>
            <a:r>
              <a:rPr kumimoji="1" lang="ja-JP" altLang="en-US" smtClean="0"/>
              <a:t>内資向けカタログ比率も</a:t>
            </a:r>
            <a:r>
              <a:rPr kumimoji="1" lang="en-US" altLang="ja-JP" smtClean="0"/>
              <a:t>82</a:t>
            </a:r>
            <a:r>
              <a:rPr kumimoji="1" lang="ja-JP" altLang="en-US" smtClean="0"/>
              <a:t>％に達しており、カタログを利用したアズワンビジネスモデルが定着。</a:t>
            </a:r>
            <a:endParaRPr kumimoji="1" lang="en-US" altLang="ja-JP"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mtClean="0"/>
              <a:t>5</a:t>
            </a:r>
            <a:r>
              <a:rPr kumimoji="1" lang="ja-JP" altLang="en-US" smtClean="0"/>
              <a:t>月末発刊の</a:t>
            </a:r>
            <a:r>
              <a:rPr kumimoji="1" lang="en-US" altLang="ja-JP" smtClean="0"/>
              <a:t>2019</a:t>
            </a:r>
            <a:r>
              <a:rPr kumimoji="1" lang="ja-JP" altLang="en-US" smtClean="0"/>
              <a:t>号はアズワンビジネスモデルを更に加速させ、</a:t>
            </a:r>
            <a:r>
              <a:rPr kumimoji="1" lang="en-US" altLang="ja-JP" smtClean="0"/>
              <a:t>2019</a:t>
            </a:r>
            <a:r>
              <a:rPr kumimoji="1" lang="ja-JP" altLang="en-US" smtClean="0"/>
              <a:t>年度</a:t>
            </a:r>
            <a:r>
              <a:rPr kumimoji="1" lang="en-US" altLang="ja-JP" smtClean="0"/>
              <a:t>2</a:t>
            </a:r>
            <a:r>
              <a:rPr kumimoji="1" lang="ja-JP" altLang="en-US" smtClean="0"/>
              <a:t>億元の売上を突破させる上でも</a:t>
            </a:r>
            <a:endParaRPr kumimoji="1" lang="en-US" altLang="ja-JP" smtClean="0"/>
          </a:p>
          <a:p>
            <a:r>
              <a:rPr kumimoji="1" lang="ja-JP" altLang="en-US" smtClean="0"/>
              <a:t>重要な役割を担ったカタログ。</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20FDB345-5958-4EC7-AFD7-0E4245D41755}" type="slidenum">
              <a:rPr lang="en-US" altLang="ja-JP" smtClean="0"/>
              <a:pPr>
                <a:defRPr/>
              </a:pPr>
              <a:t>9</a:t>
            </a:fld>
            <a:endParaRPr lang="en-US" altLang="ja-JP" dirty="0"/>
          </a:p>
        </p:txBody>
      </p:sp>
    </p:spTree>
    <p:extLst>
      <p:ext uri="{BB962C8B-B14F-4D97-AF65-F5344CB8AC3E}">
        <p14:creationId xmlns:p14="http://schemas.microsoft.com/office/powerpoint/2010/main" val="1512608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a:t>
            </a:r>
            <a:r>
              <a:rPr kumimoji="1" lang="en-US" altLang="ja-JP" dirty="0" smtClean="0"/>
              <a:t>2017</a:t>
            </a:r>
            <a:r>
              <a:rPr kumimoji="1" lang="ja-JP" altLang="en-US" dirty="0" smtClean="0"/>
              <a:t>号でのアズワンの位置付けは理化学卸で、主に実験備品・消耗品を中心とした品揃えと販売を担ってきた。</a:t>
            </a:r>
            <a:endParaRPr kumimoji="1" lang="en-US" altLang="ja-JP" dirty="0" smtClean="0"/>
          </a:p>
          <a:p>
            <a:r>
              <a:rPr kumimoji="1" lang="ja-JP" altLang="en-US" dirty="0" smtClean="0"/>
              <a:t>実にカタログ売上</a:t>
            </a:r>
            <a:r>
              <a:rPr kumimoji="1" lang="en-US" altLang="ja-JP" dirty="0" smtClean="0"/>
              <a:t>7000</a:t>
            </a:r>
            <a:r>
              <a:rPr kumimoji="1" lang="ja-JP" altLang="en-US" dirty="0" smtClean="0"/>
              <a:t>万元の約</a:t>
            </a:r>
            <a:r>
              <a:rPr kumimoji="1" lang="en-US" altLang="ja-JP" dirty="0" smtClean="0"/>
              <a:t>50</a:t>
            </a:r>
            <a:r>
              <a:rPr kumimoji="1" lang="ja-JP" altLang="en-US" dirty="0" smtClean="0"/>
              <a:t>％をこの備品・消耗品で占める。</a:t>
            </a:r>
            <a:endParaRPr kumimoji="1" lang="en-US" altLang="ja-JP" dirty="0" smtClean="0"/>
          </a:p>
          <a:p>
            <a:r>
              <a:rPr kumimoji="1" lang="ja-JP" altLang="en-US" dirty="0" smtClean="0"/>
              <a:t>販売はカタログを中心とした代理店経由での販売で、流通ブランド品の多くも日本から輸入しているものも</a:t>
            </a:r>
            <a:endParaRPr kumimoji="1" lang="en-US" altLang="ja-JP" dirty="0" smtClean="0"/>
          </a:p>
          <a:p>
            <a:r>
              <a:rPr kumimoji="1" lang="ja-JP" altLang="en-US" dirty="0" smtClean="0"/>
              <a:t>多く、一部の商品において価格が乖離している商品もあった。</a:t>
            </a:r>
            <a:endParaRPr kumimoji="1" lang="en-US" altLang="ja-JP" dirty="0" smtClean="0"/>
          </a:p>
          <a:p>
            <a:r>
              <a:rPr kumimoji="1" lang="en-US" altLang="ja-JP" dirty="0" smtClean="0"/>
              <a:t>2019</a:t>
            </a:r>
            <a:r>
              <a:rPr kumimoji="1" lang="ja-JP" altLang="en-US" dirty="0" smtClean="0"/>
              <a:t>号では、</a:t>
            </a:r>
            <a:r>
              <a:rPr kumimoji="1" lang="en-US" altLang="ja-JP" dirty="0" smtClean="0"/>
              <a:t>2017</a:t>
            </a:r>
            <a:r>
              <a:rPr kumimoji="1" lang="ja-JP" altLang="en-US" dirty="0" smtClean="0"/>
              <a:t>号の経験を踏まえ、総合理化学卸を目指す。</a:t>
            </a:r>
            <a:endParaRPr kumimoji="1" lang="en-US" altLang="ja-JP" dirty="0" smtClean="0"/>
          </a:p>
          <a:p>
            <a:r>
              <a:rPr kumimoji="1" lang="ja-JP" altLang="en-US" dirty="0" smtClean="0"/>
              <a:t>■商品においては、アズワン＝消耗品のイメージから、今回はここに上げた商材を増やすことで販売比率の変化と</a:t>
            </a:r>
            <a:endParaRPr kumimoji="1" lang="en-US" altLang="ja-JP" dirty="0" smtClean="0"/>
          </a:p>
          <a:p>
            <a:r>
              <a:rPr kumimoji="1" lang="ja-JP" altLang="en-US" dirty="0" smtClean="0"/>
              <a:t>市場イメージをよい意味で変化をもたらしたい。</a:t>
            </a:r>
            <a:endParaRPr kumimoji="1" lang="en-US" altLang="ja-JP" dirty="0" smtClean="0"/>
          </a:p>
          <a:p>
            <a:r>
              <a:rPr kumimoji="1" lang="ja-JP" altLang="en-US" dirty="0" smtClean="0"/>
              <a:t>価格においても、日本定価基準からは価格設定は維持した上で、中国流通品においては中国流通価格を意識した設定としている。</a:t>
            </a:r>
            <a:endParaRPr kumimoji="1" lang="en-US" altLang="ja-JP" dirty="0" smtClean="0"/>
          </a:p>
          <a:p>
            <a:r>
              <a:rPr kumimoji="1" lang="ja-JP" altLang="en-US" dirty="0" smtClean="0"/>
              <a:t>また、販売方法も従来のカタログだけでなく、電子媒体を充実させ広くユーザーに認知させていくこととしている。</a:t>
            </a:r>
            <a:endParaRPr kumimoji="1" lang="en-US" altLang="ja-JP" dirty="0" smtClean="0"/>
          </a:p>
          <a:p>
            <a:r>
              <a:rPr kumimoji="1" lang="ja-JP" altLang="en-US" dirty="0" smtClean="0"/>
              <a:t>この点は後述する。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0FDB345-5958-4EC7-AFD7-0E4245D41755}" type="slidenum">
              <a:rPr lang="en-US" altLang="ja-JP" smtClean="0"/>
              <a:pPr>
                <a:defRPr/>
              </a:pPr>
              <a:t>10</a:t>
            </a:fld>
            <a:endParaRPr lang="en-US" altLang="ja-JP" dirty="0"/>
          </a:p>
        </p:txBody>
      </p:sp>
    </p:spTree>
    <p:extLst>
      <p:ext uri="{BB962C8B-B14F-4D97-AF65-F5344CB8AC3E}">
        <p14:creationId xmlns:p14="http://schemas.microsoft.com/office/powerpoint/2010/main" val="1512608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今■</a:t>
            </a:r>
            <a:r>
              <a:rPr lang="en-US" altLang="ja-JP" dirty="0" smtClean="0"/>
              <a:t>2019</a:t>
            </a:r>
            <a:r>
              <a:rPr lang="ja-JP" altLang="en-US" dirty="0" smtClean="0"/>
              <a:t>号のターゲット。</a:t>
            </a:r>
            <a:endParaRPr lang="en-US" altLang="ja-JP" dirty="0" smtClean="0"/>
          </a:p>
          <a:p>
            <a:r>
              <a:rPr lang="ja-JP" altLang="en-US" dirty="0" smtClean="0"/>
              <a:t>前号でカタログ配布を徹底し売上</a:t>
            </a:r>
            <a:r>
              <a:rPr lang="en-US" altLang="ja-JP" dirty="0" smtClean="0"/>
              <a:t>UP</a:t>
            </a:r>
            <a:r>
              <a:rPr lang="ja-JP" altLang="en-US" dirty="0" smtClean="0"/>
              <a:t>の要因となった日系製造業と科研（大学、大学院）は、</a:t>
            </a:r>
            <a:endParaRPr lang="en-US" altLang="ja-JP" dirty="0" smtClean="0"/>
          </a:p>
          <a:p>
            <a:r>
              <a:rPr lang="ja-JP" altLang="en-US" dirty="0" smtClean="0"/>
              <a:t>必須ターゲットとする。</a:t>
            </a:r>
            <a:endParaRPr lang="en-US" altLang="ja-JP" dirty="0" smtClean="0"/>
          </a:p>
          <a:p>
            <a:r>
              <a:rPr lang="ja-JP" altLang="en-US" dirty="0" smtClean="0"/>
              <a:t>今回の新たなターゲットのひとつは生命科学領域の顧客。</a:t>
            </a:r>
            <a:endParaRPr lang="en-US" altLang="ja-JP" dirty="0" smtClean="0"/>
          </a:p>
          <a:p>
            <a:r>
              <a:rPr lang="ja-JP" altLang="en-US" dirty="0" smtClean="0"/>
              <a:t>カタログの直接配布が難しい生命科学系の科研単位に対し、代理店との同行配布により</a:t>
            </a:r>
            <a:endParaRPr lang="en-US" altLang="ja-JP" dirty="0" smtClean="0"/>
          </a:p>
          <a:p>
            <a:r>
              <a:rPr lang="ja-JP" altLang="en-US" dirty="0" smtClean="0"/>
              <a:t>どれだけ多くの部数を配るか、これは発刊前のターゲットと代理店の紐付けと代理店との確約が必要となる。</a:t>
            </a:r>
            <a:endParaRPr lang="en-US" altLang="ja-JP" dirty="0" smtClean="0"/>
          </a:p>
          <a:p>
            <a:r>
              <a:rPr lang="ja-JP" altLang="en-US" dirty="0" smtClean="0"/>
              <a:t>今回はこの生命科学領域の商品を拡充しているのがひとつの特徴。</a:t>
            </a:r>
            <a:endParaRPr lang="en-US" altLang="ja-JP" dirty="0" smtClean="0"/>
          </a:p>
          <a:p>
            <a:r>
              <a:rPr lang="ja-JP" altLang="en-US" dirty="0" smtClean="0"/>
              <a:t>■もう</a:t>
            </a:r>
            <a:r>
              <a:rPr lang="en-US" altLang="ja-JP" dirty="0" smtClean="0"/>
              <a:t>1</a:t>
            </a:r>
            <a:r>
              <a:rPr lang="ja-JP" altLang="en-US" dirty="0" err="1" smtClean="0"/>
              <a:t>つの</a:t>
            </a:r>
            <a:r>
              <a:rPr lang="ja-JP" altLang="en-US" dirty="0" smtClean="0"/>
              <a:t>ターゲットが内外資製造業の顧客。</a:t>
            </a:r>
            <a:endParaRPr lang="en-US" altLang="ja-JP" dirty="0" smtClean="0"/>
          </a:p>
          <a:p>
            <a:r>
              <a:rPr lang="ja-JP" altLang="en-US" dirty="0" smtClean="0"/>
              <a:t>外資企業、国企、内資上場企業で、研究機関、製薬、食品、化粧品、電気・電子・化学系といったユーザー。</a:t>
            </a:r>
            <a:endParaRPr lang="en-US" altLang="ja-JP" dirty="0" smtClean="0"/>
          </a:p>
          <a:p>
            <a:r>
              <a:rPr lang="ja-JP" altLang="en-US" dirty="0" smtClean="0"/>
              <a:t>今回のカタログでは企業でも使用されている</a:t>
            </a:r>
            <a:r>
              <a:rPr lang="en-US" altLang="ja-JP" dirty="0" smtClean="0"/>
              <a:t>MRO</a:t>
            </a:r>
            <a:r>
              <a:rPr lang="ja-JP" altLang="en-US" dirty="0" smtClean="0"/>
              <a:t>商材を拡充しているため、企業ユーザーを持つ代理店や、</a:t>
            </a:r>
            <a:endParaRPr lang="en-US" altLang="ja-JP" dirty="0" smtClean="0"/>
          </a:p>
          <a:p>
            <a:r>
              <a:rPr lang="ja-JP" altLang="en-US" dirty="0" smtClean="0"/>
              <a:t>ミスミ、西域、グレンジャー、京東といった</a:t>
            </a:r>
            <a:r>
              <a:rPr lang="en-US" altLang="ja-JP" dirty="0" smtClean="0"/>
              <a:t>EC</a:t>
            </a:r>
            <a:r>
              <a:rPr lang="ja-JP" altLang="en-US" dirty="0" smtClean="0"/>
              <a:t>プレイヤーを活用しながら、企業ユーザーへの販売も目指す。</a:t>
            </a:r>
            <a:endParaRPr lang="zh-CN" altLang="en-US" dirty="0"/>
          </a:p>
        </p:txBody>
      </p:sp>
      <p:sp>
        <p:nvSpPr>
          <p:cNvPr id="4" name="スライド番号プレースホルダ 3"/>
          <p:cNvSpPr>
            <a:spLocks noGrp="1"/>
          </p:cNvSpPr>
          <p:nvPr>
            <p:ph type="sldNum" sz="quarter" idx="10"/>
          </p:nvPr>
        </p:nvSpPr>
        <p:spPr/>
        <p:txBody>
          <a:bodyPr/>
          <a:lstStyle/>
          <a:p>
            <a:fld id="{5CACB4B1-E2F3-4B91-B76A-F24702CED56F}" type="slidenum">
              <a:rPr lang="zh-CN" altLang="en-US" smtClean="0"/>
              <a:pPr/>
              <a:t>11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新カタログの紹介。</a:t>
            </a:r>
            <a:endParaRPr lang="en-US" altLang="ja-JP" dirty="0" smtClean="0"/>
          </a:p>
          <a:p>
            <a:endParaRPr lang="zh-CN" altLang="en-US" dirty="0"/>
          </a:p>
        </p:txBody>
      </p:sp>
      <p:sp>
        <p:nvSpPr>
          <p:cNvPr id="4" name="スライド番号プレースホルダ 3"/>
          <p:cNvSpPr>
            <a:spLocks noGrp="1"/>
          </p:cNvSpPr>
          <p:nvPr>
            <p:ph type="sldNum" sz="quarter" idx="10"/>
          </p:nvPr>
        </p:nvSpPr>
        <p:spPr/>
        <p:txBody>
          <a:bodyPr/>
          <a:lstStyle/>
          <a:p>
            <a:fld id="{5CACB4B1-E2F3-4B91-B76A-F24702CED56F}" type="slidenum">
              <a:rPr lang="zh-CN" altLang="en-US" smtClean="0"/>
              <a:pPr/>
              <a:t>12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■大分類について。</a:t>
            </a:r>
            <a:endParaRPr lang="en-US" altLang="ja-JP" dirty="0" smtClean="0"/>
          </a:p>
          <a:p>
            <a:r>
              <a:rPr lang="ja-JP" altLang="en-US" dirty="0" smtClean="0"/>
              <a:t>前号は大分類</a:t>
            </a:r>
            <a:r>
              <a:rPr lang="en-US" altLang="ja-JP" dirty="0" smtClean="0"/>
              <a:t>1</a:t>
            </a:r>
            <a:r>
              <a:rPr lang="ja-JP" altLang="en-US" dirty="0" smtClean="0"/>
              <a:t>～</a:t>
            </a:r>
            <a:r>
              <a:rPr lang="en-US" altLang="ja-JP" dirty="0" smtClean="0"/>
              <a:t>10</a:t>
            </a:r>
            <a:r>
              <a:rPr lang="ja-JP" altLang="en-US" dirty="0" smtClean="0"/>
              <a:t>で、アズワンの強みである容器をトップに消耗品の売上</a:t>
            </a:r>
            <a:r>
              <a:rPr lang="en-US" altLang="ja-JP" dirty="0" smtClean="0"/>
              <a:t>UP</a:t>
            </a:r>
            <a:r>
              <a:rPr lang="ja-JP" altLang="en-US" dirty="0" smtClean="0"/>
              <a:t>を狙った構成。</a:t>
            </a:r>
            <a:endParaRPr lang="en-US" altLang="ja-JP" dirty="0" smtClean="0"/>
          </a:p>
          <a:p>
            <a:r>
              <a:rPr lang="ja-JP" altLang="en-US" dirty="0" smtClean="0"/>
              <a:t>次号は大分類</a:t>
            </a:r>
            <a:r>
              <a:rPr lang="en-US" altLang="ja-JP" dirty="0" smtClean="0"/>
              <a:t>1</a:t>
            </a:r>
            <a:r>
              <a:rPr lang="ja-JP" altLang="en-US" dirty="0" smtClean="0"/>
              <a:t>～</a:t>
            </a:r>
            <a:r>
              <a:rPr lang="en-US" altLang="ja-JP" dirty="0" smtClean="0"/>
              <a:t>11</a:t>
            </a:r>
            <a:r>
              <a:rPr lang="ja-JP" altLang="en-US" dirty="0" smtClean="0"/>
              <a:t>で、汎用機器・試験機器・分析機器をトップに持っていき、</a:t>
            </a:r>
            <a:endParaRPr lang="en-US" altLang="ja-JP" dirty="0" smtClean="0"/>
          </a:p>
          <a:p>
            <a:r>
              <a:rPr lang="ja-JP" altLang="en-US" dirty="0" smtClean="0"/>
              <a:t>機器類の売上</a:t>
            </a:r>
            <a:r>
              <a:rPr lang="en-US" altLang="ja-JP" dirty="0" smtClean="0"/>
              <a:t>UP</a:t>
            </a:r>
            <a:r>
              <a:rPr lang="ja-JP" altLang="en-US" dirty="0" smtClean="0"/>
              <a:t>を狙うカタログとする。</a:t>
            </a:r>
            <a:endParaRPr lang="en-US" altLang="ja-JP" dirty="0" smtClean="0"/>
          </a:p>
          <a:p>
            <a:r>
              <a:rPr lang="ja-JP" altLang="en-US" dirty="0" smtClean="0"/>
              <a:t>また、新たに生命科学・分析・食品検査パートを新設し、先ほど述べた生命科学領域の顧客の</a:t>
            </a:r>
            <a:endParaRPr lang="en-US" altLang="ja-JP" dirty="0" smtClean="0"/>
          </a:p>
          <a:p>
            <a:r>
              <a:rPr lang="ja-JP" altLang="en-US" dirty="0" smtClean="0"/>
              <a:t>売り上げ増を目指す。</a:t>
            </a:r>
            <a:endParaRPr lang="en-US" altLang="ja-JP" dirty="0" smtClean="0"/>
          </a:p>
          <a:p>
            <a:r>
              <a:rPr lang="ja-JP" altLang="en-US" dirty="0" smtClean="0"/>
              <a:t>■右の図は</a:t>
            </a:r>
            <a:r>
              <a:rPr lang="en-US" altLang="ja-JP" dirty="0" smtClean="0"/>
              <a:t>2017</a:t>
            </a:r>
            <a:r>
              <a:rPr lang="ja-JP" altLang="en-US" dirty="0" smtClean="0"/>
              <a:t>号カタログ発刊前</a:t>
            </a:r>
            <a:r>
              <a:rPr lang="en-US" altLang="ja-JP" dirty="0" smtClean="0"/>
              <a:t>1</a:t>
            </a:r>
            <a:r>
              <a:rPr lang="ja-JP" altLang="en-US" dirty="0" smtClean="0"/>
              <a:t>年の実績と発刊後</a:t>
            </a:r>
            <a:r>
              <a:rPr lang="en-US" altLang="ja-JP" dirty="0" smtClean="0"/>
              <a:t>1</a:t>
            </a:r>
            <a:r>
              <a:rPr lang="ja-JP" altLang="en-US" dirty="0" smtClean="0"/>
              <a:t>年の売上と構成比を表す。</a:t>
            </a:r>
            <a:endParaRPr lang="en-US" altLang="ja-JP" dirty="0" smtClean="0"/>
          </a:p>
          <a:p>
            <a:r>
              <a:rPr lang="ja-JP" altLang="en-US" dirty="0" smtClean="0"/>
              <a:t>黄色の網掛け部分が今回特に力を入れたパートであり、前号でもボリュームと伸び率が高い先。</a:t>
            </a:r>
            <a:endParaRPr lang="en-US" altLang="ja-JP" dirty="0" smtClean="0"/>
          </a:p>
          <a:p>
            <a:r>
              <a:rPr lang="ja-JP" altLang="en-US" dirty="0" smtClean="0"/>
              <a:t>一番売れているパートは当然容器で全体</a:t>
            </a:r>
            <a:r>
              <a:rPr lang="en-US" altLang="ja-JP" dirty="0" smtClean="0"/>
              <a:t>7000</a:t>
            </a:r>
            <a:r>
              <a:rPr lang="ja-JP" altLang="en-US" dirty="0" smtClean="0"/>
              <a:t>万のカタログ売上の実に</a:t>
            </a:r>
            <a:r>
              <a:rPr lang="en-US" altLang="ja-JP" dirty="0" smtClean="0"/>
              <a:t>21</a:t>
            </a:r>
            <a:r>
              <a:rPr lang="ja-JP" altLang="en-US" dirty="0" smtClean="0"/>
              <a:t>％を占める。</a:t>
            </a:r>
            <a:endParaRPr lang="en-US" altLang="ja-JP" dirty="0" smtClean="0"/>
          </a:p>
          <a:p>
            <a:r>
              <a:rPr lang="ja-JP" altLang="en-US" dirty="0" smtClean="0"/>
              <a:t>パート</a:t>
            </a:r>
            <a:r>
              <a:rPr lang="en-US" altLang="ja-JP" dirty="0" smtClean="0"/>
              <a:t>1</a:t>
            </a:r>
            <a:r>
              <a:rPr lang="ja-JP" altLang="en-US" dirty="0" smtClean="0"/>
              <a:t>の汎用機器は</a:t>
            </a:r>
            <a:r>
              <a:rPr lang="en-US" altLang="ja-JP" dirty="0" smtClean="0"/>
              <a:t>17</a:t>
            </a:r>
            <a:r>
              <a:rPr lang="ja-JP" altLang="en-US" dirty="0" smtClean="0"/>
              <a:t>％の</a:t>
            </a:r>
            <a:r>
              <a:rPr lang="en-US" altLang="ja-JP" dirty="0" smtClean="0"/>
              <a:t>1100</a:t>
            </a:r>
            <a:r>
              <a:rPr lang="ja-JP" altLang="en-US" dirty="0" smtClean="0"/>
              <a:t>万元と構成比率は低くないが、新商品の投入により売上増を狙っていきたい。</a:t>
            </a:r>
            <a:endParaRPr lang="en-US" altLang="ja-JP" dirty="0" smtClean="0"/>
          </a:p>
          <a:p>
            <a:r>
              <a:rPr lang="ja-JP" altLang="en-US" dirty="0" smtClean="0"/>
              <a:t>■パート</a:t>
            </a:r>
            <a:r>
              <a:rPr lang="en-US" altLang="ja-JP" dirty="0" smtClean="0"/>
              <a:t>4</a:t>
            </a:r>
            <a:r>
              <a:rPr lang="ja-JP" altLang="en-US" dirty="0" smtClean="0"/>
              <a:t>の生命科学は前号でパート</a:t>
            </a:r>
            <a:r>
              <a:rPr lang="en-US" altLang="ja-JP" dirty="0" smtClean="0"/>
              <a:t>1,2,3</a:t>
            </a:r>
            <a:r>
              <a:rPr lang="ja-JP" altLang="en-US" dirty="0" smtClean="0"/>
              <a:t>で散在されていたが、</a:t>
            </a:r>
            <a:r>
              <a:rPr lang="en-US" altLang="ja-JP" dirty="0" smtClean="0"/>
              <a:t>UP</a:t>
            </a:r>
            <a:r>
              <a:rPr lang="ja-JP" altLang="en-US" dirty="0" smtClean="0"/>
              <a:t>率が</a:t>
            </a:r>
            <a:r>
              <a:rPr lang="en-US" altLang="ja-JP" dirty="0" smtClean="0"/>
              <a:t>190</a:t>
            </a:r>
            <a:r>
              <a:rPr lang="ja-JP" altLang="en-US" dirty="0" smtClean="0"/>
              <a:t>％と非常に高く、生命科学をパート化することで、</a:t>
            </a:r>
            <a:endParaRPr lang="en-US" altLang="ja-JP" dirty="0" smtClean="0"/>
          </a:p>
          <a:p>
            <a:r>
              <a:rPr lang="ja-JP" altLang="en-US" dirty="0" smtClean="0"/>
              <a:t>ユーザーに対して明確なメッセージとなる。</a:t>
            </a:r>
            <a:endParaRPr lang="en-US" altLang="ja-JP" dirty="0" smtClean="0"/>
          </a:p>
          <a:p>
            <a:r>
              <a:rPr lang="ja-JP" altLang="en-US" dirty="0" smtClean="0"/>
              <a:t>■パート</a:t>
            </a:r>
            <a:r>
              <a:rPr lang="en-US" altLang="ja-JP" dirty="0" smtClean="0"/>
              <a:t>8</a:t>
            </a:r>
            <a:r>
              <a:rPr lang="ja-JP" altLang="en-US" dirty="0" smtClean="0"/>
              <a:t>の安全保護用品、パート</a:t>
            </a:r>
            <a:r>
              <a:rPr lang="en-US" altLang="ja-JP" dirty="0" smtClean="0"/>
              <a:t>11</a:t>
            </a:r>
            <a:r>
              <a:rPr lang="ja-JP" altLang="en-US" dirty="0" smtClean="0"/>
              <a:t>のクリーン商材は産業系企業で使用する頻度が高い商品群であり、今回のターゲットである</a:t>
            </a:r>
            <a:endParaRPr lang="en-US" altLang="ja-JP" dirty="0" smtClean="0"/>
          </a:p>
          <a:p>
            <a:r>
              <a:rPr lang="ja-JP" altLang="en-US" dirty="0" smtClean="0"/>
              <a:t>企業ユーザーの売上増のためにも重要なパートとなる。</a:t>
            </a:r>
            <a:endParaRPr lang="zh-CN" altLang="en-US" dirty="0"/>
          </a:p>
        </p:txBody>
      </p:sp>
      <p:sp>
        <p:nvSpPr>
          <p:cNvPr id="4" name="スライド番号プレースホルダ 3"/>
          <p:cNvSpPr>
            <a:spLocks noGrp="1"/>
          </p:cNvSpPr>
          <p:nvPr>
            <p:ph type="sldNum" sz="quarter" idx="10"/>
          </p:nvPr>
        </p:nvSpPr>
        <p:spPr/>
        <p:txBody>
          <a:bodyPr/>
          <a:lstStyle/>
          <a:p>
            <a:fld id="{5CACB4B1-E2F3-4B91-B76A-F24702CED56F}" type="slidenum">
              <a:rPr lang="zh-CN" altLang="en-US" smtClean="0"/>
              <a:pPr/>
              <a:t>13</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■カタログ紙面上での工夫</a:t>
            </a:r>
            <a:endParaRPr kumimoji="1" lang="en-US" altLang="ja-JP" dirty="0" smtClean="0"/>
          </a:p>
          <a:p>
            <a:r>
              <a:rPr kumimoji="1" lang="ja-JP" altLang="en-US" dirty="0" smtClean="0"/>
              <a:t>今回カタログ紙面上にある、コラムやデザイン頁といった、商品を選ぶ際に参考となる情報や、</a:t>
            </a:r>
            <a:endParaRPr kumimoji="1" lang="en-US" altLang="ja-JP" dirty="0" smtClean="0"/>
          </a:p>
          <a:p>
            <a:r>
              <a:rPr kumimoji="1" lang="ja-JP" altLang="en-US" dirty="0" smtClean="0"/>
              <a:t>見た目のデザイン性を重視し、</a:t>
            </a:r>
            <a:r>
              <a:rPr kumimoji="1" lang="en-US" altLang="ja-JP" dirty="0" smtClean="0"/>
              <a:t>1.5</a:t>
            </a:r>
            <a:r>
              <a:rPr kumimoji="1" lang="ja-JP" altLang="en-US" dirty="0" smtClean="0"/>
              <a:t>倍も増やしている。</a:t>
            </a:r>
            <a:endParaRPr kumimoji="1" lang="en-US" altLang="ja-JP" dirty="0" smtClean="0"/>
          </a:p>
          <a:p>
            <a:r>
              <a:rPr kumimoji="1" lang="ja-JP" altLang="en-US" dirty="0" smtClean="0"/>
              <a:t>また</a:t>
            </a:r>
            <a:r>
              <a:rPr kumimoji="1" lang="en-US" altLang="ja-JP" dirty="0" smtClean="0"/>
              <a:t>MD</a:t>
            </a:r>
            <a:r>
              <a:rPr kumimoji="1" lang="ja-JP" altLang="en-US" dirty="0" smtClean="0"/>
              <a:t>に問い合わせの多い内容をカタログ上で誰が見てもわかるように工夫している。</a:t>
            </a:r>
            <a:endParaRPr kumimoji="1" lang="en-US" altLang="ja-JP" dirty="0" smtClean="0"/>
          </a:p>
          <a:p>
            <a:r>
              <a:rPr kumimoji="1" lang="ja-JP" altLang="en-US" dirty="0" smtClean="0"/>
              <a:t>たとえばこのふるいの目数について。</a:t>
            </a:r>
            <a:r>
              <a:rPr kumimoji="1" lang="en-US" altLang="ja-JP" dirty="0" smtClean="0"/>
              <a:t>JIS</a:t>
            </a:r>
            <a:r>
              <a:rPr kumimoji="1" lang="ja-JP" altLang="en-US" dirty="0" smtClean="0"/>
              <a:t>規格と</a:t>
            </a:r>
            <a:r>
              <a:rPr kumimoji="1" lang="en-US" altLang="ja-JP" dirty="0" smtClean="0"/>
              <a:t>GB</a:t>
            </a:r>
            <a:r>
              <a:rPr kumimoji="1" lang="ja-JP" altLang="en-US" dirty="0" smtClean="0"/>
              <a:t>規格での対比は特に多い質問の</a:t>
            </a:r>
            <a:r>
              <a:rPr kumimoji="1" lang="en-US" altLang="ja-JP" dirty="0" smtClean="0"/>
              <a:t>1</a:t>
            </a:r>
            <a:r>
              <a:rPr kumimoji="1" lang="ja-JP" altLang="en-US" dirty="0" err="1" smtClean="0"/>
              <a:t>つで</a:t>
            </a:r>
            <a:r>
              <a:rPr kumimoji="1" lang="ja-JP" altLang="en-US" dirty="0" smtClean="0"/>
              <a:t>これをわかるようにコラムにした。</a:t>
            </a:r>
            <a:endParaRPr kumimoji="1" lang="en-US" altLang="ja-JP" dirty="0" smtClean="0"/>
          </a:p>
          <a:p>
            <a:r>
              <a:rPr kumimoji="1" lang="ja-JP" altLang="en-US" dirty="0" smtClean="0"/>
              <a:t>■</a:t>
            </a:r>
            <a:r>
              <a:rPr kumimoji="1" lang="en-US" altLang="ja-JP" dirty="0" smtClean="0"/>
              <a:t>PR</a:t>
            </a:r>
            <a:r>
              <a:rPr kumimoji="1" lang="ja-JP" altLang="en-US" dirty="0" smtClean="0"/>
              <a:t>コンテンツ</a:t>
            </a:r>
            <a:endParaRPr kumimoji="1" lang="en-US" altLang="ja-JP" dirty="0" smtClean="0"/>
          </a:p>
          <a:p>
            <a:r>
              <a:rPr kumimoji="1" lang="ja-JP" altLang="en-US" dirty="0" smtClean="0"/>
              <a:t>従来の</a:t>
            </a:r>
            <a:r>
              <a:rPr kumimoji="1" lang="en-US" altLang="ja-JP" dirty="0" smtClean="0"/>
              <a:t>CS</a:t>
            </a:r>
            <a:r>
              <a:rPr kumimoji="1" lang="ja-JP" altLang="en-US" dirty="0" smtClean="0"/>
              <a:t>案内、</a:t>
            </a:r>
            <a:r>
              <a:rPr kumimoji="1" lang="en-US" altLang="ja-JP" dirty="0" smtClean="0"/>
              <a:t>ASONLINE</a:t>
            </a:r>
            <a:r>
              <a:rPr kumimoji="1" lang="ja-JP" altLang="en-US" dirty="0" smtClean="0"/>
              <a:t>案内、カタログ送付案内に追加し、携帯版</a:t>
            </a:r>
            <a:r>
              <a:rPr kumimoji="1" lang="en-US" altLang="ja-JP" dirty="0" smtClean="0"/>
              <a:t>ASONLINE</a:t>
            </a:r>
            <a:r>
              <a:rPr kumimoji="1" lang="ja-JP" altLang="en-US" dirty="0" smtClean="0"/>
              <a:t>＆</a:t>
            </a:r>
            <a:r>
              <a:rPr kumimoji="1" lang="en-US" altLang="ja-JP" dirty="0" smtClean="0"/>
              <a:t>WECHAT</a:t>
            </a:r>
            <a:r>
              <a:rPr kumimoji="1" lang="ja-JP" altLang="en-US" dirty="0" smtClean="0"/>
              <a:t>を追加。</a:t>
            </a:r>
            <a:endParaRPr kumimoji="1" lang="en-US" altLang="ja-JP" dirty="0" smtClean="0"/>
          </a:p>
          <a:p>
            <a:r>
              <a:rPr kumimoji="1" lang="ja-JP" altLang="en-US" dirty="0" smtClean="0"/>
              <a:t>携帯版はカタログ発刊にあわせてオープン予定。</a:t>
            </a:r>
            <a:endParaRPr kumimoji="1" lang="en-US" altLang="ja-JP" dirty="0" smtClean="0"/>
          </a:p>
          <a:p>
            <a:r>
              <a:rPr kumimoji="1" lang="ja-JP" altLang="en-US" dirty="0" smtClean="0"/>
              <a:t>■索引</a:t>
            </a:r>
            <a:endParaRPr kumimoji="1" lang="en-US" altLang="ja-JP" dirty="0" smtClean="0"/>
          </a:p>
          <a:p>
            <a:r>
              <a:rPr kumimoji="1" lang="ja-JP" altLang="en-US" dirty="0" smtClean="0"/>
              <a:t>索引は品名索引と品番索引を用意。</a:t>
            </a:r>
            <a:endParaRPr kumimoji="1" lang="en-US" altLang="ja-JP" dirty="0" smtClean="0"/>
          </a:p>
          <a:p>
            <a:r>
              <a:rPr kumimoji="1" lang="ja-JP" altLang="en-US" dirty="0" smtClean="0"/>
              <a:t>品名索引は従来</a:t>
            </a:r>
            <a:r>
              <a:rPr kumimoji="1" lang="en-US" altLang="ja-JP" dirty="0" smtClean="0"/>
              <a:t>ASONE</a:t>
            </a:r>
            <a:r>
              <a:rPr kumimoji="1" lang="ja-JP" altLang="en-US" dirty="0" smtClean="0"/>
              <a:t>や経済型といった商品は</a:t>
            </a:r>
            <a:r>
              <a:rPr kumimoji="1" lang="en-US" altLang="ja-JP" dirty="0" smtClean="0"/>
              <a:t>A</a:t>
            </a:r>
            <a:r>
              <a:rPr kumimoji="1" lang="ja-JP" altLang="en-US" dirty="0" smtClean="0"/>
              <a:t>や</a:t>
            </a:r>
            <a:r>
              <a:rPr kumimoji="1" lang="en-US" altLang="ja-JP" dirty="0" smtClean="0"/>
              <a:t>J</a:t>
            </a:r>
            <a:r>
              <a:rPr kumimoji="1" lang="ja-JP" altLang="en-US" dirty="0" smtClean="0"/>
              <a:t>の欄にあり索引しづらかったものを改善。</a:t>
            </a:r>
            <a:endParaRPr kumimoji="1" lang="en-US" altLang="ja-JP" dirty="0" smtClean="0"/>
          </a:p>
          <a:p>
            <a:r>
              <a:rPr kumimoji="1" lang="ja-JP" altLang="en-US" dirty="0" smtClean="0"/>
              <a:t>品番索引は現場要望があったもので今回新たに追加。</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2D9DC42-5C68-4CD0-A83D-D357BC402326}" type="slidenum">
              <a:rPr lang="ja-JP" altLang="en-US" smtClean="0"/>
              <a:pPr/>
              <a:t>14</a:t>
            </a:fld>
            <a:endParaRPr lang="en-US" altLang="ja-JP" dirty="0"/>
          </a:p>
        </p:txBody>
      </p:sp>
    </p:spTree>
    <p:extLst>
      <p:ext uri="{BB962C8B-B14F-4D97-AF65-F5344CB8AC3E}">
        <p14:creationId xmlns:p14="http://schemas.microsoft.com/office/powerpoint/2010/main" val="1041427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a:t>
            </a:r>
            <a:r>
              <a:rPr lang="en-US" altLang="ja-JP" dirty="0" smtClean="0"/>
              <a:t>220V</a:t>
            </a:r>
            <a:r>
              <a:rPr lang="ja-JP" altLang="en-US" dirty="0" smtClean="0"/>
              <a:t>品化</a:t>
            </a:r>
            <a:endParaRPr lang="en-US" altLang="ja-JP" dirty="0" smtClean="0"/>
          </a:p>
          <a:p>
            <a:r>
              <a:rPr lang="ja-JP" altLang="en-US" dirty="0" smtClean="0"/>
              <a:t>具体的にどんな商品か。</a:t>
            </a:r>
            <a:endParaRPr lang="en-US" altLang="ja-JP" dirty="0" smtClean="0"/>
          </a:p>
          <a:p>
            <a:r>
              <a:rPr lang="ja-JP" altLang="en-US" dirty="0" smtClean="0"/>
              <a:t>今回</a:t>
            </a:r>
            <a:r>
              <a:rPr lang="en-US" altLang="ja-JP" dirty="0" smtClean="0"/>
              <a:t>100V</a:t>
            </a:r>
            <a:r>
              <a:rPr lang="ja-JP" altLang="en-US" dirty="0" smtClean="0"/>
              <a:t>から</a:t>
            </a:r>
            <a:r>
              <a:rPr lang="en-US" altLang="ja-JP" dirty="0" smtClean="0"/>
              <a:t>220V</a:t>
            </a:r>
            <a:r>
              <a:rPr lang="ja-JP" altLang="en-US" dirty="0" smtClean="0"/>
              <a:t>にしたものはこれら。変圧器付ではなく、構造を</a:t>
            </a:r>
            <a:r>
              <a:rPr lang="en-US" altLang="ja-JP" dirty="0" smtClean="0"/>
              <a:t>220V</a:t>
            </a:r>
            <a:r>
              <a:rPr lang="ja-JP" altLang="en-US" dirty="0" smtClean="0"/>
              <a:t>に変更している。</a:t>
            </a:r>
            <a:endParaRPr lang="en-US" altLang="ja-JP" dirty="0" smtClean="0"/>
          </a:p>
          <a:p>
            <a:r>
              <a:rPr lang="ja-JP" altLang="en-US" dirty="0" smtClean="0"/>
              <a:t>売れ筋品である、低温インキュベーター、ホットプレート、デシケーター、</a:t>
            </a:r>
            <a:r>
              <a:rPr lang="en-US" altLang="ja-JP" dirty="0" smtClean="0"/>
              <a:t>FFU</a:t>
            </a:r>
            <a:r>
              <a:rPr lang="ja-JP" altLang="en-US" dirty="0" err="1" smtClean="0"/>
              <a:t>。</a:t>
            </a:r>
            <a:r>
              <a:rPr lang="en-US" altLang="ja-JP" dirty="0" smtClean="0"/>
              <a:t>FFU</a:t>
            </a:r>
            <a:r>
              <a:rPr lang="ja-JP" altLang="en-US" dirty="0" smtClean="0"/>
              <a:t>は</a:t>
            </a:r>
            <a:r>
              <a:rPr lang="en-US" altLang="ja-JP" dirty="0" smtClean="0"/>
              <a:t>1</a:t>
            </a:r>
            <a:r>
              <a:rPr lang="ja-JP" altLang="en-US" dirty="0" smtClean="0"/>
              <a:t>番売れ筋の小型タイプを</a:t>
            </a:r>
            <a:r>
              <a:rPr lang="en-US" altLang="ja-JP" dirty="0" smtClean="0"/>
              <a:t>220V</a:t>
            </a:r>
            <a:r>
              <a:rPr lang="ja-JP" altLang="en-US" dirty="0" smtClean="0"/>
              <a:t>化。</a:t>
            </a:r>
            <a:endParaRPr lang="en-US" altLang="ja-JP" dirty="0" smtClean="0"/>
          </a:p>
          <a:p>
            <a:r>
              <a:rPr lang="ja-JP" altLang="en-US" dirty="0" smtClean="0"/>
              <a:t>これを使用するクリーンブースも同様に</a:t>
            </a:r>
            <a:r>
              <a:rPr lang="en-US" altLang="ja-JP" dirty="0" smtClean="0"/>
              <a:t>220V</a:t>
            </a:r>
            <a:r>
              <a:rPr lang="ja-JP" altLang="en-US" dirty="0" smtClean="0"/>
              <a:t>化となる。</a:t>
            </a:r>
            <a:endParaRPr lang="en-US" altLang="ja-JP" dirty="0" smtClean="0"/>
          </a:p>
          <a:p>
            <a:r>
              <a:rPr lang="ja-JP" altLang="en-US" dirty="0" smtClean="0"/>
              <a:t>■新商品</a:t>
            </a:r>
            <a:endParaRPr lang="en-US" altLang="ja-JP" dirty="0" smtClean="0"/>
          </a:p>
          <a:p>
            <a:r>
              <a:rPr lang="ja-JP" altLang="en-US" dirty="0" smtClean="0"/>
              <a:t>新商品としてこれらの商品を掲載。前号カタログに掲載のなかったビーズ粉砕機、セル攪拌機、ダイリューターといった</a:t>
            </a:r>
            <a:endParaRPr lang="en-US" altLang="ja-JP" dirty="0" smtClean="0"/>
          </a:p>
          <a:p>
            <a:r>
              <a:rPr lang="ja-JP" altLang="en-US" dirty="0" smtClean="0"/>
              <a:t>新たな商品も追加している。</a:t>
            </a:r>
            <a:endParaRPr lang="en-US" altLang="ja-JP" dirty="0" smtClean="0"/>
          </a:p>
        </p:txBody>
      </p:sp>
      <p:sp>
        <p:nvSpPr>
          <p:cNvPr id="4" name="スライド番号プレースホルダ 3"/>
          <p:cNvSpPr>
            <a:spLocks noGrp="1"/>
          </p:cNvSpPr>
          <p:nvPr>
            <p:ph type="sldNum" sz="quarter" idx="10"/>
          </p:nvPr>
        </p:nvSpPr>
        <p:spPr/>
        <p:txBody>
          <a:bodyPr/>
          <a:lstStyle/>
          <a:p>
            <a:fld id="{5CACB4B1-E2F3-4B91-B76A-F24702CED56F}" type="slidenum">
              <a:rPr lang="zh-CN" altLang="en-US" smtClean="0"/>
              <a:pPr/>
              <a:t>21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■新領域開拓用機器</a:t>
            </a:r>
            <a:endParaRPr lang="en-US" altLang="ja-JP" dirty="0" smtClean="0"/>
          </a:p>
          <a:p>
            <a:r>
              <a:rPr lang="ja-JP" altLang="en-US" dirty="0" smtClean="0"/>
              <a:t>新しい領域の開拓として、テーブルウェアの充実として新たな機器商材をラインナップ。</a:t>
            </a:r>
            <a:endParaRPr lang="en-US" altLang="ja-JP" dirty="0" smtClean="0"/>
          </a:p>
          <a:p>
            <a:r>
              <a:rPr lang="ja-JP" altLang="en-US" dirty="0" smtClean="0"/>
              <a:t>生命科学、薬学、医学向けとしてこれらを新ラインナップ。電気泳動関連装置で有名な日本の</a:t>
            </a:r>
            <a:r>
              <a:rPr lang="en-US" altLang="ja-JP" dirty="0" smtClean="0"/>
              <a:t>ATTO</a:t>
            </a:r>
            <a:r>
              <a:rPr lang="ja-JP" altLang="en-US" dirty="0" smtClean="0"/>
              <a:t>を複数掲載。</a:t>
            </a:r>
            <a:endParaRPr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また日本のカタログでも掲載している台湾の</a:t>
            </a:r>
            <a:r>
              <a:rPr lang="en-US" altLang="ja-JP" dirty="0" smtClean="0"/>
              <a:t>BLUE-RAY</a:t>
            </a:r>
            <a:r>
              <a:rPr lang="ja-JP" altLang="en-US" dirty="0" smtClean="0"/>
              <a:t>の</a:t>
            </a:r>
            <a:r>
              <a:rPr lang="en-US" altLang="zh-CN" sz="1200" dirty="0" smtClean="0">
                <a:latin typeface="微软雅黑" pitchFamily="34" charset="-122"/>
                <a:ea typeface="微软雅黑" pitchFamily="34" charset="-122"/>
              </a:rPr>
              <a:t>PCR</a:t>
            </a:r>
            <a:r>
              <a:rPr lang="zh-CN" altLang="en-US" sz="1200" dirty="0" smtClean="0">
                <a:latin typeface="微软雅黑" pitchFamily="34" charset="-122"/>
                <a:ea typeface="微软雅黑" pitchFamily="34" charset="-122"/>
              </a:rPr>
              <a:t>反应仪</a:t>
            </a:r>
            <a:r>
              <a:rPr lang="ja-JP" altLang="en-US" sz="1200" dirty="0" smtClean="0">
                <a:latin typeface="+mn-lt"/>
                <a:ea typeface="+mn-ea"/>
              </a:rPr>
              <a:t>や</a:t>
            </a:r>
            <a:r>
              <a:rPr lang="zh-CN" altLang="en-US" sz="1050" dirty="0" smtClean="0">
                <a:latin typeface="微软雅黑" pitchFamily="34" charset="-122"/>
                <a:ea typeface="微软雅黑" pitchFamily="34" charset="-122"/>
              </a:rPr>
              <a:t>微型热循环</a:t>
            </a:r>
            <a:r>
              <a:rPr lang="ja-JP" altLang="en-US" sz="1050" dirty="0" smtClean="0">
                <a:latin typeface="微软雅黑" pitchFamily="34" charset="-122"/>
                <a:ea typeface="微软雅黑" pitchFamily="34" charset="-122"/>
              </a:rPr>
              <a:t>器を掲載。</a:t>
            </a:r>
            <a:endParaRPr lang="en-US" altLang="ja-JP" sz="1050" dirty="0" smtClean="0">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i="0" u="none" strike="noStrike" baseline="0" dirty="0" smtClean="0">
                <a:solidFill>
                  <a:srgbClr val="000000"/>
                </a:solidFill>
                <a:latin typeface="微软雅黑" pitchFamily="34" charset="-122"/>
                <a:ea typeface="微软雅黑" pitchFamily="34" charset="-122"/>
              </a:rPr>
              <a:t>理学・農学向けとして、高速遠心機や</a:t>
            </a:r>
            <a:r>
              <a:rPr lang="en-US" altLang="ja-JP" sz="1050" b="0" i="0" u="none" strike="noStrike" baseline="0" dirty="0" smtClean="0">
                <a:solidFill>
                  <a:srgbClr val="000000"/>
                </a:solidFill>
                <a:latin typeface="微软雅黑" pitchFamily="34" charset="-122"/>
                <a:ea typeface="微软雅黑" pitchFamily="34" charset="-122"/>
              </a:rPr>
              <a:t>YAMATO</a:t>
            </a:r>
            <a:r>
              <a:rPr lang="ja-JP" altLang="en-US" sz="1050" b="0" i="0" u="none" strike="noStrike" baseline="0" dirty="0" smtClean="0">
                <a:solidFill>
                  <a:srgbClr val="000000"/>
                </a:solidFill>
                <a:latin typeface="微软雅黑" pitchFamily="34" charset="-122"/>
                <a:ea typeface="微软雅黑" pitchFamily="34" charset="-122"/>
              </a:rPr>
              <a:t>の滅菌器、</a:t>
            </a:r>
            <a:r>
              <a:rPr lang="en-US" altLang="ja-JP" sz="1050" b="0" i="0" u="none" strike="noStrike" baseline="0" dirty="0" smtClean="0">
                <a:solidFill>
                  <a:srgbClr val="000000"/>
                </a:solidFill>
                <a:latin typeface="微软雅黑" pitchFamily="34" charset="-122"/>
                <a:ea typeface="微软雅黑" pitchFamily="34" charset="-122"/>
              </a:rPr>
              <a:t>EYELA</a:t>
            </a:r>
            <a:r>
              <a:rPr lang="ja-JP" altLang="en-US" sz="1050" b="0" i="0" u="none" strike="noStrike" baseline="0" dirty="0" smtClean="0">
                <a:solidFill>
                  <a:srgbClr val="000000"/>
                </a:solidFill>
                <a:latin typeface="微软雅黑" pitchFamily="34" charset="-122"/>
                <a:ea typeface="微软雅黑" pitchFamily="34" charset="-122"/>
              </a:rPr>
              <a:t>の</a:t>
            </a:r>
            <a:r>
              <a:rPr lang="zh-CN" altLang="en-US" sz="1050" b="0" i="0" u="none" strike="noStrike" baseline="0" dirty="0" smtClean="0">
                <a:solidFill>
                  <a:srgbClr val="000000"/>
                </a:solidFill>
                <a:latin typeface="微软雅黑" pitchFamily="34" charset="-122"/>
                <a:ea typeface="微软雅黑" pitchFamily="34" charset="-122"/>
              </a:rPr>
              <a:t>蒸发仪</a:t>
            </a:r>
            <a:r>
              <a:rPr lang="ja-JP" altLang="en-US" sz="1050" b="0" i="0" u="none" strike="noStrike" baseline="0" dirty="0" smtClean="0">
                <a:solidFill>
                  <a:srgbClr val="000000"/>
                </a:solidFill>
                <a:latin typeface="微软雅黑" pitchFamily="34" charset="-122"/>
                <a:ea typeface="微软雅黑" pitchFamily="34" charset="-122"/>
              </a:rPr>
              <a:t>を掲載。</a:t>
            </a:r>
            <a:endParaRPr lang="en-US" altLang="ja-JP" sz="1050" b="0" i="0" u="none" strike="noStrike" baseline="0" dirty="0" smtClean="0">
              <a:solidFill>
                <a:srgbClr val="000000"/>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i="0" u="none" strike="noStrike" baseline="0" dirty="0" smtClean="0">
                <a:solidFill>
                  <a:srgbClr val="000000"/>
                </a:solidFill>
                <a:latin typeface="微软雅黑" pitchFamily="34" charset="-122"/>
                <a:ea typeface="微软雅黑" pitchFamily="34" charset="-122"/>
              </a:rPr>
              <a:t>材料・工学向けとして日本の実験室用万能カッターや</a:t>
            </a:r>
            <a:r>
              <a:rPr lang="en-US" altLang="ja-JP" sz="1050" b="0" i="0" u="none" strike="noStrike" baseline="0" dirty="0" smtClean="0">
                <a:solidFill>
                  <a:srgbClr val="000000"/>
                </a:solidFill>
                <a:latin typeface="微软雅黑" pitchFamily="34" charset="-122"/>
                <a:ea typeface="微软雅黑" pitchFamily="34" charset="-122"/>
              </a:rPr>
              <a:t>IMT</a:t>
            </a:r>
            <a:r>
              <a:rPr lang="ja-JP" altLang="en-US" sz="1050" b="0" i="0" u="none" strike="noStrike" baseline="0" dirty="0" smtClean="0">
                <a:solidFill>
                  <a:srgbClr val="000000"/>
                </a:solidFill>
                <a:latin typeface="微软雅黑" pitchFamily="34" charset="-122"/>
                <a:ea typeface="微软雅黑" pitchFamily="34" charset="-122"/>
              </a:rPr>
              <a:t>社の研磨機、ミツトヨ製品や</a:t>
            </a:r>
            <a:r>
              <a:rPr lang="en-US" altLang="ja-JP" sz="1050" b="0" i="0" u="none" strike="noStrike" baseline="0" dirty="0" smtClean="0">
                <a:solidFill>
                  <a:srgbClr val="000000"/>
                </a:solidFill>
                <a:latin typeface="微软雅黑" pitchFamily="34" charset="-122"/>
                <a:ea typeface="微软雅黑" pitchFamily="34" charset="-122"/>
              </a:rPr>
              <a:t>Thermo</a:t>
            </a:r>
            <a:r>
              <a:rPr lang="ja-JP" altLang="en-US" sz="1050" b="0" i="0" u="none" strike="noStrike" baseline="0" dirty="0" smtClean="0">
                <a:solidFill>
                  <a:srgbClr val="000000"/>
                </a:solidFill>
                <a:latin typeface="微软雅黑" pitchFamily="34" charset="-122"/>
                <a:ea typeface="微软雅黑" pitchFamily="34" charset="-122"/>
              </a:rPr>
              <a:t>・</a:t>
            </a:r>
            <a:r>
              <a:rPr lang="en-US" altLang="ja-JP" sz="1050" b="0" i="0" u="none" strike="noStrike" baseline="0" dirty="0" smtClean="0">
                <a:solidFill>
                  <a:srgbClr val="000000"/>
                </a:solidFill>
                <a:latin typeface="微软雅黑" pitchFamily="34" charset="-122"/>
                <a:ea typeface="微软雅黑" pitchFamily="34" charset="-122"/>
              </a:rPr>
              <a:t>JEOL</a:t>
            </a:r>
            <a:r>
              <a:rPr lang="ja-JP" altLang="en-US" sz="1050" b="0" i="0" u="none" strike="noStrike" baseline="0" dirty="0" smtClean="0">
                <a:solidFill>
                  <a:srgbClr val="000000"/>
                </a:solidFill>
                <a:latin typeface="微软雅黑" pitchFamily="34" charset="-122"/>
                <a:ea typeface="微软雅黑" pitchFamily="34" charset="-122"/>
              </a:rPr>
              <a:t>製品を網羅した。</a:t>
            </a:r>
            <a:endParaRPr lang="en-US" altLang="ja-JP" sz="1050" b="0" i="0" u="none" strike="noStrike" baseline="0" dirty="0" smtClean="0">
              <a:solidFill>
                <a:srgbClr val="000000"/>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i="0" u="none" strike="noStrike" baseline="0" dirty="0" smtClean="0">
                <a:solidFill>
                  <a:srgbClr val="000000"/>
                </a:solidFill>
                <a:latin typeface="微软雅黑" pitchFamily="34" charset="-122"/>
                <a:ea typeface="微软雅黑" pitchFamily="34" charset="-122"/>
              </a:rPr>
              <a:t>これらの有名メーカー品を掲載することで、上位ランクのユーザーにも見てもらえるカタログとしている。</a:t>
            </a:r>
            <a:endParaRPr lang="en-US" altLang="ja-JP" sz="1050" b="0" i="0" u="none" strike="noStrike" baseline="0" dirty="0" smtClean="0">
              <a:solidFill>
                <a:srgbClr val="000000"/>
              </a:solidFill>
              <a:latin typeface="微软雅黑" pitchFamily="34" charset="-122"/>
              <a:ea typeface="微软雅黑" pitchFamily="34"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050" b="0" i="0" u="none" strike="noStrike" baseline="0" dirty="0" smtClean="0">
              <a:solidFill>
                <a:srgbClr val="000000"/>
              </a:solidFill>
              <a:latin typeface="微软雅黑" pitchFamily="34" charset="-122"/>
              <a:ea typeface="微软雅黑" pitchFamily="34" charset="-122"/>
            </a:endParaRPr>
          </a:p>
        </p:txBody>
      </p:sp>
      <p:sp>
        <p:nvSpPr>
          <p:cNvPr id="4" name="スライド番号プレースホルダ 3"/>
          <p:cNvSpPr>
            <a:spLocks noGrp="1"/>
          </p:cNvSpPr>
          <p:nvPr>
            <p:ph type="sldNum" sz="quarter" idx="10"/>
          </p:nvPr>
        </p:nvSpPr>
        <p:spPr/>
        <p:txBody>
          <a:bodyPr/>
          <a:lstStyle/>
          <a:p>
            <a:fld id="{5CACB4B1-E2F3-4B91-B76A-F24702CED56F}" type="slidenum">
              <a:rPr lang="zh-CN" altLang="en-US" smtClean="0"/>
              <a:pPr/>
              <a:t>22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zh-CN"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zh-CN" altLang="en-US"/>
          </a:p>
        </p:txBody>
      </p:sp>
      <p:sp>
        <p:nvSpPr>
          <p:cNvPr id="4" name="日付プレースホルダ 3"/>
          <p:cNvSpPr>
            <a:spLocks noGrp="1"/>
          </p:cNvSpPr>
          <p:nvPr>
            <p:ph type="dt" sz="half" idx="10"/>
          </p:nvPr>
        </p:nvSpPr>
        <p:spPr/>
        <p:txBody>
          <a:bodyPr/>
          <a:lstStyle/>
          <a:p>
            <a:pPr fontAlgn="base">
              <a:spcBef>
                <a:spcPct val="0"/>
              </a:spcBef>
              <a:spcAft>
                <a:spcPct val="0"/>
              </a:spcAft>
            </a:pPr>
            <a:fld id="{7CB97365-EBCA-4027-87D5-99FC1D4DF0BB}" type="datetimeFigureOut">
              <a:rPr lang="en-US" b="1"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6/19/2019</a:t>
            </a:fld>
            <a:endParaRPr lang="en-US" b="1">
              <a:solidFill>
                <a:prstClr val="black">
                  <a:shade val="50000"/>
                </a:prstClr>
              </a:solidFill>
              <a:latin typeface="Times New Roman" pitchFamily="18" charset="0"/>
              <a:ea typeface="ＭＳ Ｐゴシック" pitchFamily="50" charset="-128"/>
            </a:endParaRPr>
          </a:p>
        </p:txBody>
      </p:sp>
      <p:sp>
        <p:nvSpPr>
          <p:cNvPr id="5" name="フッター プレースホルダ 4"/>
          <p:cNvSpPr>
            <a:spLocks noGrp="1"/>
          </p:cNvSpPr>
          <p:nvPr>
            <p:ph type="ftr" sz="quarter" idx="11"/>
          </p:nvPr>
        </p:nvSpPr>
        <p:spPr/>
        <p:txBody>
          <a:bodyPr/>
          <a:lstStyle/>
          <a:p>
            <a:pPr fontAlgn="base">
              <a:spcBef>
                <a:spcPct val="0"/>
              </a:spcBef>
              <a:spcAft>
                <a:spcPct val="0"/>
              </a:spcAft>
            </a:pPr>
            <a:endParaRPr lang="en-US" b="1">
              <a:solidFill>
                <a:prstClr val="black">
                  <a:shade val="50000"/>
                </a:prstClr>
              </a:solidFill>
              <a:latin typeface="Times New Roman" pitchFamily="18" charset="0"/>
              <a:ea typeface="ＭＳ Ｐゴシック" pitchFamily="50" charset="-128"/>
            </a:endParaRPr>
          </a:p>
        </p:txBody>
      </p:sp>
      <p:sp>
        <p:nvSpPr>
          <p:cNvPr id="6" name="スライド番号プレースホルダ 5"/>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a:t>
            </a:fld>
            <a:endParaRPr lang="en-US" dirty="0">
              <a:solidFill>
                <a:prstClr val="black">
                  <a:shade val="50000"/>
                </a:prstClr>
              </a:solidFill>
              <a:latin typeface="Times New Roman" pitchFamily="18" charset="0"/>
              <a:ea typeface="ＭＳ Ｐゴシック" pitchFamily="50" charset="-128"/>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zh-CN"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zh-CN" altLang="en-US"/>
          </a:p>
        </p:txBody>
      </p:sp>
      <p:sp>
        <p:nvSpPr>
          <p:cNvPr id="4" name="日付プレースホルダ 3"/>
          <p:cNvSpPr>
            <a:spLocks noGrp="1"/>
          </p:cNvSpPr>
          <p:nvPr>
            <p:ph type="dt" sz="half" idx="10"/>
          </p:nvPr>
        </p:nvSpPr>
        <p:spPr/>
        <p:txBody>
          <a:bodyPr/>
          <a:lstStyle/>
          <a:p>
            <a:pPr fontAlgn="base">
              <a:spcBef>
                <a:spcPct val="0"/>
              </a:spcBef>
              <a:spcAft>
                <a:spcPct val="0"/>
              </a:spcAft>
            </a:pPr>
            <a:fld id="{7CB97365-EBCA-4027-87D5-99FC1D4DF0BB}" type="datetimeFigureOut">
              <a:rPr lang="en-US" b="1"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6/19/2019</a:t>
            </a:fld>
            <a:endParaRPr lang="en-US" b="1">
              <a:solidFill>
                <a:prstClr val="black">
                  <a:shade val="50000"/>
                </a:prstClr>
              </a:solidFill>
              <a:latin typeface="Times New Roman" pitchFamily="18" charset="0"/>
              <a:ea typeface="ＭＳ Ｐゴシック" pitchFamily="50" charset="-128"/>
            </a:endParaRPr>
          </a:p>
        </p:txBody>
      </p:sp>
      <p:sp>
        <p:nvSpPr>
          <p:cNvPr id="5" name="フッター プレースホルダ 4"/>
          <p:cNvSpPr>
            <a:spLocks noGrp="1"/>
          </p:cNvSpPr>
          <p:nvPr>
            <p:ph type="ftr" sz="quarter" idx="11"/>
          </p:nvPr>
        </p:nvSpPr>
        <p:spPr/>
        <p:txBody>
          <a:bodyPr/>
          <a:lstStyle/>
          <a:p>
            <a:pPr fontAlgn="base">
              <a:spcBef>
                <a:spcPct val="0"/>
              </a:spcBef>
              <a:spcAft>
                <a:spcPct val="0"/>
              </a:spcAft>
            </a:pPr>
            <a:endParaRPr lang="en-US" b="1">
              <a:solidFill>
                <a:prstClr val="black">
                  <a:shade val="50000"/>
                </a:prstClr>
              </a:solidFill>
              <a:latin typeface="Times New Roman" pitchFamily="18" charset="0"/>
              <a:ea typeface="ＭＳ Ｐゴシック" pitchFamily="50" charset="-128"/>
            </a:endParaRPr>
          </a:p>
        </p:txBody>
      </p:sp>
      <p:sp>
        <p:nvSpPr>
          <p:cNvPr id="6" name="スライド番号プレースホルダ 5"/>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a:t>
            </a:fld>
            <a:endParaRPr lang="en-US" dirty="0">
              <a:solidFill>
                <a:prstClr val="black">
                  <a:shade val="50000"/>
                </a:prstClr>
              </a:solidFill>
              <a:latin typeface="Times New Roman" pitchFamily="18" charset="0"/>
              <a:ea typeface="ＭＳ Ｐゴシック" pitchFamily="50" charset="-128"/>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zh-CN"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zh-CN" altLang="en-US"/>
          </a:p>
        </p:txBody>
      </p:sp>
      <p:sp>
        <p:nvSpPr>
          <p:cNvPr id="4" name="日付プレースホルダ 3"/>
          <p:cNvSpPr>
            <a:spLocks noGrp="1"/>
          </p:cNvSpPr>
          <p:nvPr>
            <p:ph type="dt" sz="half" idx="10"/>
          </p:nvPr>
        </p:nvSpPr>
        <p:spPr/>
        <p:txBody>
          <a:bodyPr/>
          <a:lstStyle/>
          <a:p>
            <a:pPr fontAlgn="base">
              <a:spcBef>
                <a:spcPct val="0"/>
              </a:spcBef>
              <a:spcAft>
                <a:spcPct val="0"/>
              </a:spcAft>
            </a:pPr>
            <a:fld id="{7CB97365-EBCA-4027-87D5-99FC1D4DF0BB}" type="datetimeFigureOut">
              <a:rPr lang="en-US" b="1"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6/19/2019</a:t>
            </a:fld>
            <a:endParaRPr lang="en-US" b="1">
              <a:solidFill>
                <a:prstClr val="black">
                  <a:shade val="50000"/>
                </a:prstClr>
              </a:solidFill>
              <a:latin typeface="Times New Roman" pitchFamily="18" charset="0"/>
              <a:ea typeface="ＭＳ Ｐゴシック" pitchFamily="50" charset="-128"/>
            </a:endParaRPr>
          </a:p>
        </p:txBody>
      </p:sp>
      <p:sp>
        <p:nvSpPr>
          <p:cNvPr id="5" name="フッター プレースホルダ 4"/>
          <p:cNvSpPr>
            <a:spLocks noGrp="1"/>
          </p:cNvSpPr>
          <p:nvPr>
            <p:ph type="ftr" sz="quarter" idx="11"/>
          </p:nvPr>
        </p:nvSpPr>
        <p:spPr/>
        <p:txBody>
          <a:bodyPr/>
          <a:lstStyle/>
          <a:p>
            <a:pPr fontAlgn="base">
              <a:spcBef>
                <a:spcPct val="0"/>
              </a:spcBef>
              <a:spcAft>
                <a:spcPct val="0"/>
              </a:spcAft>
            </a:pPr>
            <a:endParaRPr lang="en-US" b="1">
              <a:solidFill>
                <a:prstClr val="black">
                  <a:shade val="50000"/>
                </a:prstClr>
              </a:solidFill>
              <a:latin typeface="Times New Roman" pitchFamily="18" charset="0"/>
              <a:ea typeface="ＭＳ Ｐゴシック" pitchFamily="50" charset="-128"/>
            </a:endParaRPr>
          </a:p>
        </p:txBody>
      </p:sp>
      <p:sp>
        <p:nvSpPr>
          <p:cNvPr id="6" name="スライド番号プレースホルダ 5"/>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a:t>
            </a:fld>
            <a:endParaRPr lang="en-US" dirty="0">
              <a:solidFill>
                <a:prstClr val="black">
                  <a:shade val="50000"/>
                </a:prstClr>
              </a:solidFill>
              <a:latin typeface="Times New Roman" pitchFamily="18" charset="0"/>
              <a:ea typeface="ＭＳ Ｐゴシック" pitchFamily="50" charset="-128"/>
            </a:endParaRP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457200"/>
            <a:ext cx="8229600" cy="5410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0D11A21D-DCE6-48F7-8DEF-51A3DEE82D39}" type="slidenum">
              <a:rPr lang="en-US" altLang="ja-JP"/>
              <a:pPr>
                <a:defRPr/>
              </a:pPr>
              <a:t>‹#›</a:t>
            </a:fld>
            <a:endParaRPr lang="en-US" altLang="ja-JP"/>
          </a:p>
        </p:txBody>
      </p:sp>
      <p:sp>
        <p:nvSpPr>
          <p:cNvPr id="5" name="Rectangle 16"/>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78145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zh-CN"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zh-CN" altLang="en-US"/>
          </a:p>
        </p:txBody>
      </p:sp>
      <p:sp>
        <p:nvSpPr>
          <p:cNvPr id="4" name="日付プレースホルダ 3"/>
          <p:cNvSpPr>
            <a:spLocks noGrp="1"/>
          </p:cNvSpPr>
          <p:nvPr>
            <p:ph type="dt" sz="half" idx="10"/>
          </p:nvPr>
        </p:nvSpPr>
        <p:spPr/>
        <p:txBody>
          <a:bodyPr/>
          <a:lstStyle/>
          <a:p>
            <a:pPr fontAlgn="base">
              <a:spcBef>
                <a:spcPct val="0"/>
              </a:spcBef>
              <a:spcAft>
                <a:spcPct val="0"/>
              </a:spcAft>
            </a:pPr>
            <a:fld id="{7CB97365-EBCA-4027-87D5-99FC1D4DF0BB}" type="datetimeFigureOut">
              <a:rPr lang="en-US" b="1"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6/19/2019</a:t>
            </a:fld>
            <a:endParaRPr lang="en-US" b="1">
              <a:solidFill>
                <a:prstClr val="black">
                  <a:shade val="50000"/>
                </a:prstClr>
              </a:solidFill>
              <a:latin typeface="Times New Roman" pitchFamily="18" charset="0"/>
              <a:ea typeface="ＭＳ Ｐゴシック" pitchFamily="50" charset="-128"/>
            </a:endParaRPr>
          </a:p>
        </p:txBody>
      </p:sp>
      <p:sp>
        <p:nvSpPr>
          <p:cNvPr id="5" name="フッター プレースホルダ 4"/>
          <p:cNvSpPr>
            <a:spLocks noGrp="1"/>
          </p:cNvSpPr>
          <p:nvPr>
            <p:ph type="ftr" sz="quarter" idx="11"/>
          </p:nvPr>
        </p:nvSpPr>
        <p:spPr/>
        <p:txBody>
          <a:bodyPr/>
          <a:lstStyle/>
          <a:p>
            <a:pPr fontAlgn="base">
              <a:spcBef>
                <a:spcPct val="0"/>
              </a:spcBef>
              <a:spcAft>
                <a:spcPct val="0"/>
              </a:spcAft>
            </a:pPr>
            <a:endParaRPr lang="en-US" b="1">
              <a:solidFill>
                <a:prstClr val="black">
                  <a:shade val="50000"/>
                </a:prstClr>
              </a:solidFill>
              <a:latin typeface="Times New Roman" pitchFamily="18" charset="0"/>
              <a:ea typeface="ＭＳ Ｐゴシック" pitchFamily="50" charset="-128"/>
            </a:endParaRPr>
          </a:p>
        </p:txBody>
      </p:sp>
      <p:sp>
        <p:nvSpPr>
          <p:cNvPr id="6" name="スライド番号プレースホルダ 5"/>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a:t>
            </a:fld>
            <a:endParaRPr lang="en-US" dirty="0">
              <a:solidFill>
                <a:prstClr val="black">
                  <a:shade val="50000"/>
                </a:prstClr>
              </a:solidFill>
              <a:latin typeface="Times New Roman" pitchFamily="18" charset="0"/>
              <a:ea typeface="ＭＳ Ｐゴシック" pitchFamily="50" charset="-128"/>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zh-CN"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pPr fontAlgn="base">
              <a:spcBef>
                <a:spcPct val="0"/>
              </a:spcBef>
              <a:spcAft>
                <a:spcPct val="0"/>
              </a:spcAft>
            </a:pPr>
            <a:fld id="{7CB97365-EBCA-4027-87D5-99FC1D4DF0BB}" type="datetimeFigureOut">
              <a:rPr lang="en-US" b="1"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6/19/2019</a:t>
            </a:fld>
            <a:endParaRPr lang="en-US" b="1">
              <a:solidFill>
                <a:prstClr val="black">
                  <a:shade val="50000"/>
                </a:prstClr>
              </a:solidFill>
              <a:latin typeface="Times New Roman" pitchFamily="18" charset="0"/>
              <a:ea typeface="ＭＳ Ｐゴシック" pitchFamily="50" charset="-128"/>
            </a:endParaRPr>
          </a:p>
        </p:txBody>
      </p:sp>
      <p:sp>
        <p:nvSpPr>
          <p:cNvPr id="5" name="フッター プレースホルダ 4"/>
          <p:cNvSpPr>
            <a:spLocks noGrp="1"/>
          </p:cNvSpPr>
          <p:nvPr>
            <p:ph type="ftr" sz="quarter" idx="11"/>
          </p:nvPr>
        </p:nvSpPr>
        <p:spPr/>
        <p:txBody>
          <a:bodyPr/>
          <a:lstStyle/>
          <a:p>
            <a:pPr fontAlgn="base">
              <a:spcBef>
                <a:spcPct val="0"/>
              </a:spcBef>
              <a:spcAft>
                <a:spcPct val="0"/>
              </a:spcAft>
            </a:pPr>
            <a:endParaRPr lang="en-US" b="1">
              <a:solidFill>
                <a:prstClr val="black">
                  <a:shade val="50000"/>
                </a:prstClr>
              </a:solidFill>
              <a:latin typeface="Times New Roman" pitchFamily="18" charset="0"/>
              <a:ea typeface="ＭＳ Ｐゴシック" pitchFamily="50" charset="-128"/>
            </a:endParaRPr>
          </a:p>
        </p:txBody>
      </p:sp>
      <p:sp>
        <p:nvSpPr>
          <p:cNvPr id="6" name="スライド番号プレースホルダ 5"/>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a:t>
            </a:fld>
            <a:endParaRPr lang="en-US" dirty="0">
              <a:solidFill>
                <a:prstClr val="black">
                  <a:shade val="50000"/>
                </a:prstClr>
              </a:solidFill>
              <a:latin typeface="Times New Roman" pitchFamily="18" charset="0"/>
              <a:ea typeface="ＭＳ Ｐゴシック" pitchFamily="50" charset="-128"/>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zh-CN"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zh-CN"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zh-CN" altLang="en-US"/>
          </a:p>
        </p:txBody>
      </p:sp>
      <p:sp>
        <p:nvSpPr>
          <p:cNvPr id="5" name="日付プレースホルダ 4"/>
          <p:cNvSpPr>
            <a:spLocks noGrp="1"/>
          </p:cNvSpPr>
          <p:nvPr>
            <p:ph type="dt" sz="half" idx="10"/>
          </p:nvPr>
        </p:nvSpPr>
        <p:spPr/>
        <p:txBody>
          <a:bodyPr/>
          <a:lstStyle/>
          <a:p>
            <a:pPr fontAlgn="base">
              <a:spcBef>
                <a:spcPct val="0"/>
              </a:spcBef>
              <a:spcAft>
                <a:spcPct val="0"/>
              </a:spcAft>
            </a:pPr>
            <a:fld id="{7CB97365-EBCA-4027-87D5-99FC1D4DF0BB}" type="datetimeFigureOut">
              <a:rPr lang="en-US" b="1"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6/19/2019</a:t>
            </a:fld>
            <a:endParaRPr lang="en-US" b="1">
              <a:solidFill>
                <a:prstClr val="black">
                  <a:shade val="50000"/>
                </a:prstClr>
              </a:solidFill>
              <a:latin typeface="Times New Roman" pitchFamily="18" charset="0"/>
              <a:ea typeface="ＭＳ Ｐゴシック" pitchFamily="50" charset="-128"/>
            </a:endParaRPr>
          </a:p>
        </p:txBody>
      </p:sp>
      <p:sp>
        <p:nvSpPr>
          <p:cNvPr id="6" name="フッター プレースホルダ 5"/>
          <p:cNvSpPr>
            <a:spLocks noGrp="1"/>
          </p:cNvSpPr>
          <p:nvPr>
            <p:ph type="ftr" sz="quarter" idx="11"/>
          </p:nvPr>
        </p:nvSpPr>
        <p:spPr/>
        <p:txBody>
          <a:bodyPr/>
          <a:lstStyle/>
          <a:p>
            <a:pPr fontAlgn="base">
              <a:spcBef>
                <a:spcPct val="0"/>
              </a:spcBef>
              <a:spcAft>
                <a:spcPct val="0"/>
              </a:spcAft>
            </a:pPr>
            <a:endParaRPr lang="en-US" b="1">
              <a:solidFill>
                <a:prstClr val="black">
                  <a:shade val="50000"/>
                </a:prstClr>
              </a:solidFill>
              <a:latin typeface="Times New Roman" pitchFamily="18" charset="0"/>
              <a:ea typeface="ＭＳ Ｐゴシック" pitchFamily="50" charset="-128"/>
            </a:endParaRPr>
          </a:p>
        </p:txBody>
      </p:sp>
      <p:sp>
        <p:nvSpPr>
          <p:cNvPr id="7" name="スライド番号プレースホルダ 6"/>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a:t>
            </a:fld>
            <a:endParaRPr lang="en-US" dirty="0">
              <a:solidFill>
                <a:prstClr val="black">
                  <a:shade val="50000"/>
                </a:prstClr>
              </a:solidFill>
              <a:latin typeface="Times New Roman" pitchFamily="18" charset="0"/>
              <a:ea typeface="ＭＳ Ｐゴシック" pitchFamily="50" charset="-128"/>
            </a:endParaRPr>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zh-CN"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zh-CN"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zh-CN" altLang="en-US"/>
          </a:p>
        </p:txBody>
      </p:sp>
      <p:sp>
        <p:nvSpPr>
          <p:cNvPr id="7" name="日付プレースホルダ 6"/>
          <p:cNvSpPr>
            <a:spLocks noGrp="1"/>
          </p:cNvSpPr>
          <p:nvPr>
            <p:ph type="dt" sz="half" idx="10"/>
          </p:nvPr>
        </p:nvSpPr>
        <p:spPr/>
        <p:txBody>
          <a:bodyPr/>
          <a:lstStyle/>
          <a:p>
            <a:pPr fontAlgn="base">
              <a:spcBef>
                <a:spcPct val="0"/>
              </a:spcBef>
              <a:spcAft>
                <a:spcPct val="0"/>
              </a:spcAft>
            </a:pPr>
            <a:fld id="{7CB97365-EBCA-4027-87D5-99FC1D4DF0BB}" type="datetimeFigureOut">
              <a:rPr lang="en-US" b="1"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6/19/2019</a:t>
            </a:fld>
            <a:endParaRPr lang="en-US" b="1">
              <a:solidFill>
                <a:prstClr val="black">
                  <a:shade val="50000"/>
                </a:prstClr>
              </a:solidFill>
              <a:latin typeface="Times New Roman" pitchFamily="18" charset="0"/>
              <a:ea typeface="ＭＳ Ｐゴシック" pitchFamily="50" charset="-128"/>
            </a:endParaRPr>
          </a:p>
        </p:txBody>
      </p:sp>
      <p:sp>
        <p:nvSpPr>
          <p:cNvPr id="8" name="フッター プレースホルダ 7"/>
          <p:cNvSpPr>
            <a:spLocks noGrp="1"/>
          </p:cNvSpPr>
          <p:nvPr>
            <p:ph type="ftr" sz="quarter" idx="11"/>
          </p:nvPr>
        </p:nvSpPr>
        <p:spPr/>
        <p:txBody>
          <a:bodyPr/>
          <a:lstStyle/>
          <a:p>
            <a:pPr fontAlgn="base">
              <a:spcBef>
                <a:spcPct val="0"/>
              </a:spcBef>
              <a:spcAft>
                <a:spcPct val="0"/>
              </a:spcAft>
            </a:pPr>
            <a:endParaRPr lang="en-US" b="1">
              <a:solidFill>
                <a:prstClr val="black">
                  <a:shade val="50000"/>
                </a:prstClr>
              </a:solidFill>
              <a:latin typeface="Times New Roman" pitchFamily="18" charset="0"/>
              <a:ea typeface="ＭＳ Ｐゴシック" pitchFamily="50" charset="-128"/>
            </a:endParaRPr>
          </a:p>
        </p:txBody>
      </p:sp>
      <p:sp>
        <p:nvSpPr>
          <p:cNvPr id="9" name="スライド番号プレースホルダ 8"/>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a:t>
            </a:fld>
            <a:endParaRPr lang="en-US" dirty="0">
              <a:solidFill>
                <a:prstClr val="black">
                  <a:shade val="50000"/>
                </a:prstClr>
              </a:solidFill>
              <a:latin typeface="Times New Roman" pitchFamily="18" charset="0"/>
              <a:ea typeface="ＭＳ Ｐゴシック" pitchFamily="50" charset="-128"/>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zh-CN" altLang="en-US"/>
          </a:p>
        </p:txBody>
      </p:sp>
      <p:sp>
        <p:nvSpPr>
          <p:cNvPr id="3" name="日付プレースホルダ 2"/>
          <p:cNvSpPr>
            <a:spLocks noGrp="1"/>
          </p:cNvSpPr>
          <p:nvPr>
            <p:ph type="dt" sz="half" idx="10"/>
          </p:nvPr>
        </p:nvSpPr>
        <p:spPr/>
        <p:txBody>
          <a:bodyPr/>
          <a:lstStyle/>
          <a:p>
            <a:pPr fontAlgn="base">
              <a:spcBef>
                <a:spcPct val="0"/>
              </a:spcBef>
              <a:spcAft>
                <a:spcPct val="0"/>
              </a:spcAft>
            </a:pPr>
            <a:fld id="{7CB97365-EBCA-4027-87D5-99FC1D4DF0BB}" type="datetimeFigureOut">
              <a:rPr lang="en-US" b="1"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6/19/2019</a:t>
            </a:fld>
            <a:endParaRPr lang="en-US" b="1">
              <a:solidFill>
                <a:prstClr val="black">
                  <a:shade val="50000"/>
                </a:prstClr>
              </a:solidFill>
              <a:latin typeface="Times New Roman" pitchFamily="18" charset="0"/>
              <a:ea typeface="ＭＳ Ｐゴシック" pitchFamily="50" charset="-128"/>
            </a:endParaRPr>
          </a:p>
        </p:txBody>
      </p:sp>
      <p:sp>
        <p:nvSpPr>
          <p:cNvPr id="4" name="フッター プレースホルダ 3"/>
          <p:cNvSpPr>
            <a:spLocks noGrp="1"/>
          </p:cNvSpPr>
          <p:nvPr>
            <p:ph type="ftr" sz="quarter" idx="11"/>
          </p:nvPr>
        </p:nvSpPr>
        <p:spPr/>
        <p:txBody>
          <a:bodyPr/>
          <a:lstStyle/>
          <a:p>
            <a:pPr fontAlgn="base">
              <a:spcBef>
                <a:spcPct val="0"/>
              </a:spcBef>
              <a:spcAft>
                <a:spcPct val="0"/>
              </a:spcAft>
            </a:pPr>
            <a:endParaRPr lang="en-US" b="1">
              <a:solidFill>
                <a:prstClr val="black">
                  <a:shade val="50000"/>
                </a:prstClr>
              </a:solidFill>
              <a:latin typeface="Times New Roman" pitchFamily="18" charset="0"/>
              <a:ea typeface="ＭＳ Ｐゴシック" pitchFamily="50" charset="-128"/>
            </a:endParaRPr>
          </a:p>
        </p:txBody>
      </p:sp>
      <p:sp>
        <p:nvSpPr>
          <p:cNvPr id="5" name="スライド番号プレースホルダ 4"/>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a:t>
            </a:fld>
            <a:endParaRPr lang="en-US" dirty="0">
              <a:solidFill>
                <a:prstClr val="black">
                  <a:shade val="50000"/>
                </a:prstClr>
              </a:solidFill>
              <a:latin typeface="Times New Roman" pitchFamily="18" charset="0"/>
              <a:ea typeface="ＭＳ Ｐゴシック" pitchFamily="50" charset="-128"/>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pPr fontAlgn="base">
              <a:spcBef>
                <a:spcPct val="0"/>
              </a:spcBef>
              <a:spcAft>
                <a:spcPct val="0"/>
              </a:spcAft>
            </a:pPr>
            <a:fld id="{7CB97365-EBCA-4027-87D5-99FC1D4DF0BB}" type="datetimeFigureOut">
              <a:rPr lang="en-US" b="1"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6/19/2019</a:t>
            </a:fld>
            <a:endParaRPr lang="en-US" b="1">
              <a:solidFill>
                <a:prstClr val="black">
                  <a:shade val="50000"/>
                </a:prstClr>
              </a:solidFill>
              <a:latin typeface="Times New Roman" pitchFamily="18" charset="0"/>
              <a:ea typeface="ＭＳ Ｐゴシック" pitchFamily="50" charset="-128"/>
            </a:endParaRPr>
          </a:p>
        </p:txBody>
      </p:sp>
      <p:sp>
        <p:nvSpPr>
          <p:cNvPr id="3" name="フッター プレースホルダ 2"/>
          <p:cNvSpPr>
            <a:spLocks noGrp="1"/>
          </p:cNvSpPr>
          <p:nvPr>
            <p:ph type="ftr" sz="quarter" idx="11"/>
          </p:nvPr>
        </p:nvSpPr>
        <p:spPr/>
        <p:txBody>
          <a:bodyPr/>
          <a:lstStyle/>
          <a:p>
            <a:pPr fontAlgn="base">
              <a:spcBef>
                <a:spcPct val="0"/>
              </a:spcBef>
              <a:spcAft>
                <a:spcPct val="0"/>
              </a:spcAft>
            </a:pPr>
            <a:endParaRPr lang="en-US" b="1">
              <a:solidFill>
                <a:prstClr val="black">
                  <a:shade val="50000"/>
                </a:prstClr>
              </a:solidFill>
              <a:latin typeface="Times New Roman" pitchFamily="18" charset="0"/>
              <a:ea typeface="ＭＳ Ｐゴシック" pitchFamily="50" charset="-128"/>
            </a:endParaRPr>
          </a:p>
        </p:txBody>
      </p:sp>
      <p:sp>
        <p:nvSpPr>
          <p:cNvPr id="4" name="スライド番号プレースホルダ 3"/>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a:t>
            </a:fld>
            <a:endParaRPr lang="en-US" dirty="0">
              <a:solidFill>
                <a:prstClr val="black">
                  <a:shade val="50000"/>
                </a:prstClr>
              </a:solidFill>
              <a:latin typeface="Times New Roman" pitchFamily="18" charset="0"/>
              <a:ea typeface="ＭＳ Ｐゴシック" pitchFamily="50" charset="-128"/>
            </a:endParaRPr>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zh-CN"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zh-CN"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pPr fontAlgn="base">
              <a:spcBef>
                <a:spcPct val="0"/>
              </a:spcBef>
              <a:spcAft>
                <a:spcPct val="0"/>
              </a:spcAft>
            </a:pPr>
            <a:fld id="{7CB97365-EBCA-4027-87D5-99FC1D4DF0BB}" type="datetimeFigureOut">
              <a:rPr lang="en-US" b="1"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6/19/2019</a:t>
            </a:fld>
            <a:endParaRPr lang="en-US" b="1">
              <a:solidFill>
                <a:prstClr val="black">
                  <a:shade val="50000"/>
                </a:prstClr>
              </a:solidFill>
              <a:latin typeface="Times New Roman" pitchFamily="18" charset="0"/>
              <a:ea typeface="ＭＳ Ｐゴシック" pitchFamily="50" charset="-128"/>
            </a:endParaRPr>
          </a:p>
        </p:txBody>
      </p:sp>
      <p:sp>
        <p:nvSpPr>
          <p:cNvPr id="6" name="フッター プレースホルダ 5"/>
          <p:cNvSpPr>
            <a:spLocks noGrp="1"/>
          </p:cNvSpPr>
          <p:nvPr>
            <p:ph type="ftr" sz="quarter" idx="11"/>
          </p:nvPr>
        </p:nvSpPr>
        <p:spPr/>
        <p:txBody>
          <a:bodyPr/>
          <a:lstStyle/>
          <a:p>
            <a:pPr fontAlgn="base">
              <a:spcBef>
                <a:spcPct val="0"/>
              </a:spcBef>
              <a:spcAft>
                <a:spcPct val="0"/>
              </a:spcAft>
            </a:pPr>
            <a:endParaRPr lang="en-US" b="1">
              <a:solidFill>
                <a:prstClr val="black">
                  <a:shade val="50000"/>
                </a:prstClr>
              </a:solidFill>
              <a:latin typeface="Times New Roman" pitchFamily="18" charset="0"/>
              <a:ea typeface="ＭＳ Ｐゴシック" pitchFamily="50" charset="-128"/>
            </a:endParaRPr>
          </a:p>
        </p:txBody>
      </p:sp>
      <p:sp>
        <p:nvSpPr>
          <p:cNvPr id="7" name="スライド番号プレースホルダ 6"/>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a:t>
            </a:fld>
            <a:endParaRPr lang="en-US" dirty="0">
              <a:solidFill>
                <a:prstClr val="black">
                  <a:shade val="50000"/>
                </a:prstClr>
              </a:solidFill>
              <a:latin typeface="Times New Roman" pitchFamily="18" charset="0"/>
              <a:ea typeface="ＭＳ Ｐゴシック" pitchFamily="50" charset="-128"/>
            </a:endParaRP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zh-CN"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pPr fontAlgn="base">
              <a:spcBef>
                <a:spcPct val="0"/>
              </a:spcBef>
              <a:spcAft>
                <a:spcPct val="0"/>
              </a:spcAft>
            </a:pPr>
            <a:fld id="{7CB97365-EBCA-4027-87D5-99FC1D4DF0BB}" type="datetimeFigureOut">
              <a:rPr lang="en-US" b="1"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6/19/2019</a:t>
            </a:fld>
            <a:endParaRPr lang="en-US" b="1">
              <a:solidFill>
                <a:prstClr val="black">
                  <a:shade val="50000"/>
                </a:prstClr>
              </a:solidFill>
              <a:latin typeface="Times New Roman" pitchFamily="18" charset="0"/>
              <a:ea typeface="ＭＳ Ｐゴシック" pitchFamily="50" charset="-128"/>
            </a:endParaRPr>
          </a:p>
        </p:txBody>
      </p:sp>
      <p:sp>
        <p:nvSpPr>
          <p:cNvPr id="6" name="フッター プレースホルダ 5"/>
          <p:cNvSpPr>
            <a:spLocks noGrp="1"/>
          </p:cNvSpPr>
          <p:nvPr>
            <p:ph type="ftr" sz="quarter" idx="11"/>
          </p:nvPr>
        </p:nvSpPr>
        <p:spPr/>
        <p:txBody>
          <a:bodyPr/>
          <a:lstStyle/>
          <a:p>
            <a:pPr fontAlgn="base">
              <a:spcBef>
                <a:spcPct val="0"/>
              </a:spcBef>
              <a:spcAft>
                <a:spcPct val="0"/>
              </a:spcAft>
            </a:pPr>
            <a:endParaRPr lang="en-US" b="1">
              <a:solidFill>
                <a:prstClr val="black">
                  <a:shade val="50000"/>
                </a:prstClr>
              </a:solidFill>
              <a:latin typeface="Times New Roman" pitchFamily="18" charset="0"/>
              <a:ea typeface="ＭＳ Ｐゴシック" pitchFamily="50" charset="-128"/>
            </a:endParaRPr>
          </a:p>
        </p:txBody>
      </p:sp>
      <p:sp>
        <p:nvSpPr>
          <p:cNvPr id="7" name="スライド番号プレースホルダ 6"/>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a:t>
            </a:fld>
            <a:endParaRPr lang="en-US" dirty="0">
              <a:solidFill>
                <a:prstClr val="black">
                  <a:shade val="50000"/>
                </a:prstClr>
              </a:solidFill>
              <a:latin typeface="Times New Roman" pitchFamily="18" charset="0"/>
              <a:ea typeface="ＭＳ Ｐゴシック" pitchFamily="50" charset="-128"/>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zh-CN"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zh-CN"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7CB97365-EBCA-4027-87D5-99FC1D4DF0BB}" type="datetimeFigureOut">
              <a:rPr lang="en-US" b="1"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6/19/2019</a:t>
            </a:fld>
            <a:endParaRPr lang="en-US" b="1">
              <a:solidFill>
                <a:prstClr val="black">
                  <a:shade val="50000"/>
                </a:prstClr>
              </a:solidFill>
              <a:latin typeface="Times New Roman" pitchFamily="18" charset="0"/>
              <a:ea typeface="ＭＳ Ｐゴシック" pitchFamily="50" charset="-128"/>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b="1">
              <a:solidFill>
                <a:prstClr val="black">
                  <a:shade val="50000"/>
                </a:prstClr>
              </a:solidFill>
              <a:latin typeface="Times New Roman" pitchFamily="18" charset="0"/>
              <a:ea typeface="ＭＳ Ｐゴシック" pitchFamily="50" charset="-128"/>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a:t>
            </a:fld>
            <a:endParaRPr lang="en-US" dirty="0">
              <a:solidFill>
                <a:prstClr val="black">
                  <a:shade val="50000"/>
                </a:prstClr>
              </a:solidFill>
              <a:latin typeface="Times New Roman" pitchFamily="18" charset="0"/>
              <a:ea typeface="ＭＳ Ｐゴシック" pitchFamily="50" charset="-128"/>
            </a:endParaRPr>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65" r:id="rId12"/>
    <p:sldLayoutId id="2147483878"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3" Type="http://schemas.openxmlformats.org/officeDocument/2006/relationships/image" Target="../media/image65.pn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jpeg"/><Relationship Id="rId14" Type="http://schemas.openxmlformats.org/officeDocument/2006/relationships/image" Target="../media/image76.jpeg"/></Relationships>
</file>

<file path=ppt/slides/_rels/slide1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3.emf"/><Relationship Id="rId7" Type="http://schemas.openxmlformats.org/officeDocument/2006/relationships/image" Target="../media/image79.jpeg"/><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81.jpeg"/><Relationship Id="rId4" Type="http://schemas.openxmlformats.org/officeDocument/2006/relationships/image" Target="../media/image15.png"/><Relationship Id="rId9" Type="http://schemas.openxmlformats.org/officeDocument/2006/relationships/image" Target="../media/image80.jpeg"/></Relationships>
</file>

<file path=ppt/slides/_rels/slide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3.emf"/><Relationship Id="rId2" Type="http://schemas.openxmlformats.org/officeDocument/2006/relationships/image" Target="../media/image82.emf"/><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8.xml"/><Relationship Id="rId16" Type="http://schemas.openxmlformats.org/officeDocument/2006/relationships/image" Target="../media/image102.png"/><Relationship Id="rId20"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22.xml.rels><?xml version="1.0" encoding="UTF-8" standalone="yes"?>
<Relationships xmlns="http://schemas.openxmlformats.org/package/2006/relationships"><Relationship Id="rId13" Type="http://schemas.openxmlformats.org/officeDocument/2006/relationships/image" Target="../media/image116.png"/><Relationship Id="rId18" Type="http://schemas.openxmlformats.org/officeDocument/2006/relationships/image" Target="../media/image121.png"/><Relationship Id="rId26" Type="http://schemas.openxmlformats.org/officeDocument/2006/relationships/image" Target="../media/image129.png"/><Relationship Id="rId39" Type="http://schemas.openxmlformats.org/officeDocument/2006/relationships/image" Target="../media/image142.png"/><Relationship Id="rId21" Type="http://schemas.openxmlformats.org/officeDocument/2006/relationships/image" Target="../media/image124.png"/><Relationship Id="rId34" Type="http://schemas.openxmlformats.org/officeDocument/2006/relationships/image" Target="../media/image137.png"/><Relationship Id="rId42" Type="http://schemas.openxmlformats.org/officeDocument/2006/relationships/image" Target="../media/image145.png"/><Relationship Id="rId47" Type="http://schemas.openxmlformats.org/officeDocument/2006/relationships/image" Target="../media/image150.png"/><Relationship Id="rId50" Type="http://schemas.openxmlformats.org/officeDocument/2006/relationships/image" Target="../media/image153.png"/><Relationship Id="rId55" Type="http://schemas.openxmlformats.org/officeDocument/2006/relationships/image" Target="../media/image158.png"/><Relationship Id="rId7" Type="http://schemas.openxmlformats.org/officeDocument/2006/relationships/image" Target="../media/image110.png"/><Relationship Id="rId12" Type="http://schemas.openxmlformats.org/officeDocument/2006/relationships/image" Target="../media/image115.jpeg"/><Relationship Id="rId17" Type="http://schemas.openxmlformats.org/officeDocument/2006/relationships/image" Target="../media/image120.png"/><Relationship Id="rId25" Type="http://schemas.openxmlformats.org/officeDocument/2006/relationships/image" Target="../media/image128.png"/><Relationship Id="rId33" Type="http://schemas.openxmlformats.org/officeDocument/2006/relationships/image" Target="../media/image136.png"/><Relationship Id="rId38" Type="http://schemas.openxmlformats.org/officeDocument/2006/relationships/image" Target="../media/image141.png"/><Relationship Id="rId46" Type="http://schemas.openxmlformats.org/officeDocument/2006/relationships/image" Target="../media/image149.png"/><Relationship Id="rId2" Type="http://schemas.openxmlformats.org/officeDocument/2006/relationships/notesSlide" Target="../notesSlides/notesSlide9.xml"/><Relationship Id="rId16" Type="http://schemas.openxmlformats.org/officeDocument/2006/relationships/image" Target="../media/image119.png"/><Relationship Id="rId20" Type="http://schemas.openxmlformats.org/officeDocument/2006/relationships/image" Target="../media/image123.png"/><Relationship Id="rId29" Type="http://schemas.openxmlformats.org/officeDocument/2006/relationships/image" Target="../media/image132.png"/><Relationship Id="rId41" Type="http://schemas.openxmlformats.org/officeDocument/2006/relationships/image" Target="../media/image144.png"/><Relationship Id="rId54"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114.png"/><Relationship Id="rId24" Type="http://schemas.openxmlformats.org/officeDocument/2006/relationships/image" Target="../media/image127.png"/><Relationship Id="rId32" Type="http://schemas.openxmlformats.org/officeDocument/2006/relationships/image" Target="../media/image135.png"/><Relationship Id="rId37" Type="http://schemas.openxmlformats.org/officeDocument/2006/relationships/image" Target="../media/image140.png"/><Relationship Id="rId40" Type="http://schemas.openxmlformats.org/officeDocument/2006/relationships/image" Target="../media/image143.png"/><Relationship Id="rId45" Type="http://schemas.openxmlformats.org/officeDocument/2006/relationships/image" Target="../media/image148.png"/><Relationship Id="rId53" Type="http://schemas.openxmlformats.org/officeDocument/2006/relationships/image" Target="../media/image156.png"/><Relationship Id="rId5" Type="http://schemas.openxmlformats.org/officeDocument/2006/relationships/image" Target="../media/image108.png"/><Relationship Id="rId15" Type="http://schemas.openxmlformats.org/officeDocument/2006/relationships/image" Target="../media/image118.png"/><Relationship Id="rId23" Type="http://schemas.openxmlformats.org/officeDocument/2006/relationships/image" Target="../media/image126.png"/><Relationship Id="rId28" Type="http://schemas.openxmlformats.org/officeDocument/2006/relationships/image" Target="../media/image131.jpeg"/><Relationship Id="rId36" Type="http://schemas.openxmlformats.org/officeDocument/2006/relationships/image" Target="../media/image139.png"/><Relationship Id="rId49" Type="http://schemas.openxmlformats.org/officeDocument/2006/relationships/image" Target="../media/image152.png"/><Relationship Id="rId57" Type="http://schemas.openxmlformats.org/officeDocument/2006/relationships/image" Target="../media/image3.emf"/><Relationship Id="rId10" Type="http://schemas.openxmlformats.org/officeDocument/2006/relationships/image" Target="../media/image113.png"/><Relationship Id="rId19" Type="http://schemas.openxmlformats.org/officeDocument/2006/relationships/image" Target="../media/image122.png"/><Relationship Id="rId31" Type="http://schemas.openxmlformats.org/officeDocument/2006/relationships/image" Target="../media/image134.png"/><Relationship Id="rId44" Type="http://schemas.openxmlformats.org/officeDocument/2006/relationships/image" Target="../media/image147.png"/><Relationship Id="rId52" Type="http://schemas.openxmlformats.org/officeDocument/2006/relationships/image" Target="../media/image155.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 Id="rId22" Type="http://schemas.openxmlformats.org/officeDocument/2006/relationships/image" Target="../media/image125.png"/><Relationship Id="rId27" Type="http://schemas.openxmlformats.org/officeDocument/2006/relationships/image" Target="../media/image130.png"/><Relationship Id="rId30" Type="http://schemas.openxmlformats.org/officeDocument/2006/relationships/image" Target="../media/image133.png"/><Relationship Id="rId35" Type="http://schemas.openxmlformats.org/officeDocument/2006/relationships/image" Target="../media/image138.png"/><Relationship Id="rId43" Type="http://schemas.openxmlformats.org/officeDocument/2006/relationships/image" Target="../media/image146.png"/><Relationship Id="rId48" Type="http://schemas.openxmlformats.org/officeDocument/2006/relationships/image" Target="../media/image151.jpeg"/><Relationship Id="rId56" Type="http://schemas.openxmlformats.org/officeDocument/2006/relationships/image" Target="../media/image159.png"/><Relationship Id="rId8" Type="http://schemas.openxmlformats.org/officeDocument/2006/relationships/image" Target="../media/image111.png"/><Relationship Id="rId51" Type="http://schemas.openxmlformats.org/officeDocument/2006/relationships/image" Target="../media/image154.png"/><Relationship Id="rId3" Type="http://schemas.openxmlformats.org/officeDocument/2006/relationships/image" Target="../media/image106.png"/></Relationships>
</file>

<file path=ppt/slides/_rels/slide23.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jpeg"/><Relationship Id="rId7" Type="http://schemas.openxmlformats.org/officeDocument/2006/relationships/image" Target="../media/image164.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png"/></Relationships>
</file>

<file path=ppt/slides/_rels/slide24.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3.emf"/><Relationship Id="rId7" Type="http://schemas.openxmlformats.org/officeDocument/2006/relationships/image" Target="../media/image170.jpeg"/><Relationship Id="rId12" Type="http://schemas.openxmlformats.org/officeDocument/2006/relationships/image" Target="../media/image174.jpeg"/><Relationship Id="rId2" Type="http://schemas.openxmlformats.org/officeDocument/2006/relationships/chart" Target="../charts/chart4.xml"/><Relationship Id="rId1" Type="http://schemas.openxmlformats.org/officeDocument/2006/relationships/slideLayout" Target="../slideLayouts/slideLayout2.xml"/><Relationship Id="rId6" Type="http://schemas.openxmlformats.org/officeDocument/2006/relationships/image" Target="../media/image169.jpeg"/><Relationship Id="rId11" Type="http://schemas.openxmlformats.org/officeDocument/2006/relationships/image" Target="../media/image173.png"/><Relationship Id="rId5" Type="http://schemas.openxmlformats.org/officeDocument/2006/relationships/image" Target="../media/image168.jpeg"/><Relationship Id="rId10" Type="http://schemas.openxmlformats.org/officeDocument/2006/relationships/image" Target="../media/image172.png"/><Relationship Id="rId4" Type="http://schemas.openxmlformats.org/officeDocument/2006/relationships/image" Target="../media/image15.png"/><Relationship Id="rId9" Type="http://schemas.openxmlformats.org/officeDocument/2006/relationships/image" Target="../media/image81.jpeg"/></Relationships>
</file>

<file path=ppt/slides/_rels/slide2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emf"/></Relationships>
</file>

<file path=ppt/slides/_rels/slide26.xml.rels><?xml version="1.0" encoding="UTF-8" standalone="yes"?>
<Relationships xmlns="http://schemas.openxmlformats.org/package/2006/relationships"><Relationship Id="rId8" Type="http://schemas.openxmlformats.org/officeDocument/2006/relationships/image" Target="../media/image182.jpeg"/><Relationship Id="rId13" Type="http://schemas.openxmlformats.org/officeDocument/2006/relationships/image" Target="../media/image187.png"/><Relationship Id="rId18" Type="http://schemas.openxmlformats.org/officeDocument/2006/relationships/image" Target="../media/image192.jpeg"/><Relationship Id="rId3" Type="http://schemas.openxmlformats.org/officeDocument/2006/relationships/image" Target="../media/image177.emf"/><Relationship Id="rId7" Type="http://schemas.openxmlformats.org/officeDocument/2006/relationships/image" Target="../media/image181.jpeg"/><Relationship Id="rId12" Type="http://schemas.openxmlformats.org/officeDocument/2006/relationships/image" Target="../media/image186.png"/><Relationship Id="rId17" Type="http://schemas.openxmlformats.org/officeDocument/2006/relationships/image" Target="../media/image191.png"/><Relationship Id="rId2" Type="http://schemas.openxmlformats.org/officeDocument/2006/relationships/notesSlide" Target="../notesSlides/notesSlide10.xml"/><Relationship Id="rId16" Type="http://schemas.openxmlformats.org/officeDocument/2006/relationships/image" Target="../media/image190.png"/><Relationship Id="rId20"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80.jpeg"/><Relationship Id="rId11" Type="http://schemas.openxmlformats.org/officeDocument/2006/relationships/image" Target="../media/image185.png"/><Relationship Id="rId5" Type="http://schemas.openxmlformats.org/officeDocument/2006/relationships/image" Target="../media/image179.png"/><Relationship Id="rId15" Type="http://schemas.openxmlformats.org/officeDocument/2006/relationships/image" Target="../media/image189.jpeg"/><Relationship Id="rId10" Type="http://schemas.openxmlformats.org/officeDocument/2006/relationships/image" Target="../media/image184.png"/><Relationship Id="rId19" Type="http://schemas.openxmlformats.org/officeDocument/2006/relationships/image" Target="../media/image193.png"/><Relationship Id="rId4" Type="http://schemas.openxmlformats.org/officeDocument/2006/relationships/image" Target="../media/image178.png"/><Relationship Id="rId9" Type="http://schemas.openxmlformats.org/officeDocument/2006/relationships/image" Target="../media/image183.jpeg"/><Relationship Id="rId14" Type="http://schemas.openxmlformats.org/officeDocument/2006/relationships/image" Target="../media/image188.jpeg"/></Relationships>
</file>

<file path=ppt/slides/_rels/slide27.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9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77.emf"/></Relationships>
</file>

<file path=ppt/slides/_rels/slide28.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6.jpeg"/><Relationship Id="rId3" Type="http://schemas.openxmlformats.org/officeDocument/2006/relationships/image" Target="../media/image3.emf"/><Relationship Id="rId7" Type="http://schemas.openxmlformats.org/officeDocument/2006/relationships/image" Target="../media/image201.png"/><Relationship Id="rId12" Type="http://schemas.openxmlformats.org/officeDocument/2006/relationships/image" Target="../media/image205.png"/><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image" Target="../media/image200.jpeg"/><Relationship Id="rId11" Type="http://schemas.openxmlformats.org/officeDocument/2006/relationships/image" Target="../media/image204.png"/><Relationship Id="rId5" Type="http://schemas.openxmlformats.org/officeDocument/2006/relationships/image" Target="../media/image199.jpeg"/><Relationship Id="rId10" Type="http://schemas.openxmlformats.org/officeDocument/2006/relationships/image" Target="../media/image81.jpeg"/><Relationship Id="rId4" Type="http://schemas.openxmlformats.org/officeDocument/2006/relationships/image" Target="../media/image15.png"/><Relationship Id="rId9" Type="http://schemas.openxmlformats.org/officeDocument/2006/relationships/image" Target="../media/image203.png"/><Relationship Id="rId14" Type="http://schemas.openxmlformats.org/officeDocument/2006/relationships/image" Target="../media/image207.jpeg"/></Relationships>
</file>

<file path=ppt/slides/_rels/slide29.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7.png"/><Relationship Id="rId18" Type="http://schemas.openxmlformats.org/officeDocument/2006/relationships/image" Target="../media/image222.png"/><Relationship Id="rId3" Type="http://schemas.openxmlformats.org/officeDocument/2006/relationships/image" Target="../media/image177.emf"/><Relationship Id="rId21" Type="http://schemas.openxmlformats.org/officeDocument/2006/relationships/image" Target="../media/image225.png"/><Relationship Id="rId7" Type="http://schemas.openxmlformats.org/officeDocument/2006/relationships/image" Target="../media/image211.png"/><Relationship Id="rId12" Type="http://schemas.openxmlformats.org/officeDocument/2006/relationships/image" Target="../media/image216.png"/><Relationship Id="rId17" Type="http://schemas.openxmlformats.org/officeDocument/2006/relationships/image" Target="../media/image221.png"/><Relationship Id="rId2" Type="http://schemas.openxmlformats.org/officeDocument/2006/relationships/notesSlide" Target="../notesSlides/notesSlide12.xml"/><Relationship Id="rId16" Type="http://schemas.openxmlformats.org/officeDocument/2006/relationships/image" Target="../media/image220.png"/><Relationship Id="rId20"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210.png"/><Relationship Id="rId11" Type="http://schemas.openxmlformats.org/officeDocument/2006/relationships/image" Target="../media/image215.png"/><Relationship Id="rId24" Type="http://schemas.openxmlformats.org/officeDocument/2006/relationships/image" Target="../media/image228.png"/><Relationship Id="rId5" Type="http://schemas.openxmlformats.org/officeDocument/2006/relationships/image" Target="../media/image209.png"/><Relationship Id="rId15" Type="http://schemas.openxmlformats.org/officeDocument/2006/relationships/image" Target="../media/image219.png"/><Relationship Id="rId23" Type="http://schemas.openxmlformats.org/officeDocument/2006/relationships/image" Target="../media/image227.png"/><Relationship Id="rId10" Type="http://schemas.openxmlformats.org/officeDocument/2006/relationships/image" Target="../media/image214.png"/><Relationship Id="rId19" Type="http://schemas.openxmlformats.org/officeDocument/2006/relationships/image" Target="../media/image223.png"/><Relationship Id="rId4" Type="http://schemas.openxmlformats.org/officeDocument/2006/relationships/image" Target="../media/image208.jpeg"/><Relationship Id="rId9" Type="http://schemas.openxmlformats.org/officeDocument/2006/relationships/image" Target="../media/image213.png"/><Relationship Id="rId14" Type="http://schemas.openxmlformats.org/officeDocument/2006/relationships/image" Target="../media/image218.png"/><Relationship Id="rId22" Type="http://schemas.openxmlformats.org/officeDocument/2006/relationships/image" Target="../media/image226.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177.emf"/><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31.xml.rels><?xml version="1.0" encoding="UTF-8" standalone="yes"?>
<Relationships xmlns="http://schemas.openxmlformats.org/package/2006/relationships"><Relationship Id="rId8" Type="http://schemas.openxmlformats.org/officeDocument/2006/relationships/image" Target="../media/image235.jpeg"/><Relationship Id="rId13" Type="http://schemas.openxmlformats.org/officeDocument/2006/relationships/image" Target="../media/image240.png"/><Relationship Id="rId3" Type="http://schemas.openxmlformats.org/officeDocument/2006/relationships/chart" Target="../charts/chart6.xml"/><Relationship Id="rId7" Type="http://schemas.openxmlformats.org/officeDocument/2006/relationships/image" Target="../media/image81.jpeg"/><Relationship Id="rId12" Type="http://schemas.openxmlformats.org/officeDocument/2006/relationships/image" Target="../media/image239.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234.png"/><Relationship Id="rId11" Type="http://schemas.openxmlformats.org/officeDocument/2006/relationships/image" Target="../media/image238.png"/><Relationship Id="rId5" Type="http://schemas.openxmlformats.org/officeDocument/2006/relationships/image" Target="../media/image233.jpeg"/><Relationship Id="rId10" Type="http://schemas.openxmlformats.org/officeDocument/2006/relationships/image" Target="../media/image237.png"/><Relationship Id="rId4" Type="http://schemas.openxmlformats.org/officeDocument/2006/relationships/image" Target="../media/image15.png"/><Relationship Id="rId9" Type="http://schemas.openxmlformats.org/officeDocument/2006/relationships/image" Target="../media/image236.png"/><Relationship Id="rId14" Type="http://schemas.openxmlformats.org/officeDocument/2006/relationships/image" Target="../media/image241.png"/></Relationships>
</file>

<file path=ppt/slides/_rels/slide3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177.emf"/><Relationship Id="rId1" Type="http://schemas.openxmlformats.org/officeDocument/2006/relationships/slideLayout" Target="../slideLayouts/slideLayout2.xml"/><Relationship Id="rId4" Type="http://schemas.openxmlformats.org/officeDocument/2006/relationships/image" Target="../media/image243.png"/></Relationships>
</file>

<file path=ppt/slides/_rels/slide33.xml.rels><?xml version="1.0" encoding="UTF-8" standalone="yes"?>
<Relationships xmlns="http://schemas.openxmlformats.org/package/2006/relationships"><Relationship Id="rId8" Type="http://schemas.openxmlformats.org/officeDocument/2006/relationships/image" Target="../media/image249.png"/><Relationship Id="rId13" Type="http://schemas.openxmlformats.org/officeDocument/2006/relationships/image" Target="../media/image254.png"/><Relationship Id="rId18" Type="http://schemas.openxmlformats.org/officeDocument/2006/relationships/image" Target="../media/image259.png"/><Relationship Id="rId26" Type="http://schemas.openxmlformats.org/officeDocument/2006/relationships/image" Target="../media/image267.png"/><Relationship Id="rId3" Type="http://schemas.openxmlformats.org/officeDocument/2006/relationships/image" Target="../media/image244.png"/><Relationship Id="rId21" Type="http://schemas.openxmlformats.org/officeDocument/2006/relationships/image" Target="../media/image262.png"/><Relationship Id="rId7" Type="http://schemas.openxmlformats.org/officeDocument/2006/relationships/image" Target="../media/image248.png"/><Relationship Id="rId12" Type="http://schemas.openxmlformats.org/officeDocument/2006/relationships/image" Target="../media/image253.png"/><Relationship Id="rId17" Type="http://schemas.openxmlformats.org/officeDocument/2006/relationships/image" Target="../media/image258.png"/><Relationship Id="rId25" Type="http://schemas.openxmlformats.org/officeDocument/2006/relationships/image" Target="../media/image266.png"/><Relationship Id="rId2" Type="http://schemas.openxmlformats.org/officeDocument/2006/relationships/notesSlide" Target="../notesSlides/notesSlide13.xml"/><Relationship Id="rId16" Type="http://schemas.openxmlformats.org/officeDocument/2006/relationships/image" Target="../media/image257.png"/><Relationship Id="rId20" Type="http://schemas.openxmlformats.org/officeDocument/2006/relationships/image" Target="../media/image261.png"/><Relationship Id="rId29"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247.png"/><Relationship Id="rId11" Type="http://schemas.openxmlformats.org/officeDocument/2006/relationships/image" Target="../media/image252.png"/><Relationship Id="rId24" Type="http://schemas.openxmlformats.org/officeDocument/2006/relationships/image" Target="../media/image265.png"/><Relationship Id="rId5" Type="http://schemas.openxmlformats.org/officeDocument/2006/relationships/image" Target="../media/image246.png"/><Relationship Id="rId15" Type="http://schemas.openxmlformats.org/officeDocument/2006/relationships/image" Target="../media/image256.png"/><Relationship Id="rId23" Type="http://schemas.openxmlformats.org/officeDocument/2006/relationships/image" Target="../media/image264.png"/><Relationship Id="rId28" Type="http://schemas.openxmlformats.org/officeDocument/2006/relationships/image" Target="../media/image269.png"/><Relationship Id="rId10" Type="http://schemas.openxmlformats.org/officeDocument/2006/relationships/image" Target="../media/image251.png"/><Relationship Id="rId19" Type="http://schemas.openxmlformats.org/officeDocument/2006/relationships/image" Target="../media/image260.png"/><Relationship Id="rId4" Type="http://schemas.openxmlformats.org/officeDocument/2006/relationships/image" Target="../media/image245.png"/><Relationship Id="rId9" Type="http://schemas.openxmlformats.org/officeDocument/2006/relationships/image" Target="../media/image250.png"/><Relationship Id="rId14" Type="http://schemas.openxmlformats.org/officeDocument/2006/relationships/image" Target="../media/image255.png"/><Relationship Id="rId22" Type="http://schemas.openxmlformats.org/officeDocument/2006/relationships/image" Target="../media/image263.png"/><Relationship Id="rId27" Type="http://schemas.openxmlformats.org/officeDocument/2006/relationships/image" Target="../media/image268.png"/><Relationship Id="rId30" Type="http://schemas.openxmlformats.org/officeDocument/2006/relationships/image" Target="../media/image3.emf"/></Relationships>
</file>

<file path=ppt/slides/_rels/slide3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chart" Target="../charts/chart7.xml"/><Relationship Id="rId7" Type="http://schemas.openxmlformats.org/officeDocument/2006/relationships/image" Target="../media/image273.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272.jpeg"/><Relationship Id="rId5" Type="http://schemas.openxmlformats.org/officeDocument/2006/relationships/image" Target="../media/image271.jpeg"/><Relationship Id="rId4" Type="http://schemas.openxmlformats.org/officeDocument/2006/relationships/image" Target="../media/image15.png"/><Relationship Id="rId9" Type="http://schemas.openxmlformats.org/officeDocument/2006/relationships/image" Target="../media/image274.jpeg"/></Relationships>
</file>

<file path=ppt/slides/_rels/slide35.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76.png"/><Relationship Id="rId7" Type="http://schemas.openxmlformats.org/officeDocument/2006/relationships/image" Target="../media/image279.png"/><Relationship Id="rId2" Type="http://schemas.openxmlformats.org/officeDocument/2006/relationships/image" Target="../media/image275.jpeg"/><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78.jpeg"/><Relationship Id="rId4" Type="http://schemas.openxmlformats.org/officeDocument/2006/relationships/image" Target="../media/image277.jpeg"/></Relationships>
</file>

<file path=ppt/slides/_rels/slide36.xml.rels><?xml version="1.0" encoding="UTF-8" standalone="yes"?>
<Relationships xmlns="http://schemas.openxmlformats.org/package/2006/relationships"><Relationship Id="rId8" Type="http://schemas.openxmlformats.org/officeDocument/2006/relationships/image" Target="../media/image286.emf"/><Relationship Id="rId3" Type="http://schemas.openxmlformats.org/officeDocument/2006/relationships/image" Target="../media/image282.jpeg"/><Relationship Id="rId7" Type="http://schemas.openxmlformats.org/officeDocument/2006/relationships/image" Target="../media/image3.emf"/><Relationship Id="rId2" Type="http://schemas.openxmlformats.org/officeDocument/2006/relationships/image" Target="../media/image281.jpeg"/><Relationship Id="rId1" Type="http://schemas.openxmlformats.org/officeDocument/2006/relationships/slideLayout" Target="../slideLayouts/slideLayout2.xml"/><Relationship Id="rId6" Type="http://schemas.openxmlformats.org/officeDocument/2006/relationships/image" Target="../media/image285.jpeg"/><Relationship Id="rId5" Type="http://schemas.openxmlformats.org/officeDocument/2006/relationships/image" Target="../media/image284.jpeg"/><Relationship Id="rId4" Type="http://schemas.openxmlformats.org/officeDocument/2006/relationships/image" Target="../media/image283.jpeg"/></Relationships>
</file>

<file path=ppt/slides/_rels/slide37.xml.rels><?xml version="1.0" encoding="UTF-8" standalone="yes"?>
<Relationships xmlns="http://schemas.openxmlformats.org/package/2006/relationships"><Relationship Id="rId8" Type="http://schemas.openxmlformats.org/officeDocument/2006/relationships/image" Target="../media/image292.png"/><Relationship Id="rId3" Type="http://schemas.openxmlformats.org/officeDocument/2006/relationships/image" Target="../media/image288.png"/><Relationship Id="rId7" Type="http://schemas.openxmlformats.org/officeDocument/2006/relationships/image" Target="../media/image291.png"/><Relationship Id="rId2" Type="http://schemas.openxmlformats.org/officeDocument/2006/relationships/image" Target="../media/image287.jpeg"/><Relationship Id="rId1" Type="http://schemas.openxmlformats.org/officeDocument/2006/relationships/slideLayout" Target="../slideLayouts/slideLayout2.xml"/><Relationship Id="rId6" Type="http://schemas.openxmlformats.org/officeDocument/2006/relationships/image" Target="../media/image290.jpeg"/><Relationship Id="rId5" Type="http://schemas.openxmlformats.org/officeDocument/2006/relationships/image" Target="../media/image289.png"/><Relationship Id="rId4" Type="http://schemas.openxmlformats.org/officeDocument/2006/relationships/image" Target="../media/image3.emf"/></Relationships>
</file>

<file path=ppt/slides/_rels/slide38.xml.rels><?xml version="1.0" encoding="UTF-8" standalone="yes"?>
<Relationships xmlns="http://schemas.openxmlformats.org/package/2006/relationships"><Relationship Id="rId8" Type="http://schemas.openxmlformats.org/officeDocument/2006/relationships/image" Target="../media/image298.jpeg"/><Relationship Id="rId3" Type="http://schemas.openxmlformats.org/officeDocument/2006/relationships/image" Target="../media/image293.png"/><Relationship Id="rId7" Type="http://schemas.openxmlformats.org/officeDocument/2006/relationships/image" Target="../media/image297.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296.png"/><Relationship Id="rId5" Type="http://schemas.openxmlformats.org/officeDocument/2006/relationships/image" Target="../media/image295.png"/><Relationship Id="rId10" Type="http://schemas.openxmlformats.org/officeDocument/2006/relationships/image" Target="../media/image300.png"/><Relationship Id="rId4" Type="http://schemas.openxmlformats.org/officeDocument/2006/relationships/image" Target="../media/image294.png"/><Relationship Id="rId9" Type="http://schemas.openxmlformats.org/officeDocument/2006/relationships/image" Target="../media/image299.png"/></Relationships>
</file>

<file path=ppt/slides/_rels/slide39.xml.rels><?xml version="1.0" encoding="UTF-8" standalone="yes"?>
<Relationships xmlns="http://schemas.openxmlformats.org/package/2006/relationships"><Relationship Id="rId3" Type="http://schemas.openxmlformats.org/officeDocument/2006/relationships/image" Target="../media/image301.jpeg"/><Relationship Id="rId7" Type="http://schemas.openxmlformats.org/officeDocument/2006/relationships/image" Target="../media/image3.emf"/><Relationship Id="rId2" Type="http://schemas.openxmlformats.org/officeDocument/2006/relationships/image" Target="../media/image287.jpeg"/><Relationship Id="rId1" Type="http://schemas.openxmlformats.org/officeDocument/2006/relationships/slideLayout" Target="../slideLayouts/slideLayout2.xml"/><Relationship Id="rId6" Type="http://schemas.openxmlformats.org/officeDocument/2006/relationships/image" Target="../media/image304.jpeg"/><Relationship Id="rId5" Type="http://schemas.openxmlformats.org/officeDocument/2006/relationships/image" Target="../media/image303.jpeg"/><Relationship Id="rId4" Type="http://schemas.openxmlformats.org/officeDocument/2006/relationships/image" Target="../media/image302.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8" Type="http://schemas.openxmlformats.org/officeDocument/2006/relationships/image" Target="../media/image309.jpeg"/><Relationship Id="rId13" Type="http://schemas.openxmlformats.org/officeDocument/2006/relationships/image" Target="../media/image314.png"/><Relationship Id="rId18" Type="http://schemas.openxmlformats.org/officeDocument/2006/relationships/image" Target="../media/image319.png"/><Relationship Id="rId3" Type="http://schemas.openxmlformats.org/officeDocument/2006/relationships/image" Target="../media/image305.png"/><Relationship Id="rId21" Type="http://schemas.openxmlformats.org/officeDocument/2006/relationships/image" Target="../media/image322.jpeg"/><Relationship Id="rId7" Type="http://schemas.openxmlformats.org/officeDocument/2006/relationships/image" Target="../media/image308.png"/><Relationship Id="rId12" Type="http://schemas.openxmlformats.org/officeDocument/2006/relationships/image" Target="../media/image313.png"/><Relationship Id="rId17" Type="http://schemas.openxmlformats.org/officeDocument/2006/relationships/image" Target="../media/image318.png"/><Relationship Id="rId2" Type="http://schemas.openxmlformats.org/officeDocument/2006/relationships/notesSlide" Target="../notesSlides/notesSlide14.xml"/><Relationship Id="rId16" Type="http://schemas.openxmlformats.org/officeDocument/2006/relationships/image" Target="../media/image317.png"/><Relationship Id="rId20" Type="http://schemas.openxmlformats.org/officeDocument/2006/relationships/image" Target="../media/image321.png"/><Relationship Id="rId1" Type="http://schemas.openxmlformats.org/officeDocument/2006/relationships/slideLayout" Target="../slideLayouts/slideLayout13.xml"/><Relationship Id="rId6" Type="http://schemas.openxmlformats.org/officeDocument/2006/relationships/image" Target="../media/image307.png"/><Relationship Id="rId11" Type="http://schemas.openxmlformats.org/officeDocument/2006/relationships/image" Target="../media/image312.png"/><Relationship Id="rId24" Type="http://schemas.openxmlformats.org/officeDocument/2006/relationships/image" Target="../media/image325.png"/><Relationship Id="rId5" Type="http://schemas.openxmlformats.org/officeDocument/2006/relationships/image" Target="../media/image3.emf"/><Relationship Id="rId15" Type="http://schemas.openxmlformats.org/officeDocument/2006/relationships/image" Target="../media/image316.jpeg"/><Relationship Id="rId23" Type="http://schemas.openxmlformats.org/officeDocument/2006/relationships/image" Target="../media/image324.png"/><Relationship Id="rId10" Type="http://schemas.openxmlformats.org/officeDocument/2006/relationships/image" Target="../media/image311.png"/><Relationship Id="rId19" Type="http://schemas.openxmlformats.org/officeDocument/2006/relationships/image" Target="../media/image320.png"/><Relationship Id="rId4" Type="http://schemas.openxmlformats.org/officeDocument/2006/relationships/image" Target="../media/image306.jpeg"/><Relationship Id="rId9" Type="http://schemas.openxmlformats.org/officeDocument/2006/relationships/image" Target="../media/image310.png"/><Relationship Id="rId14" Type="http://schemas.openxmlformats.org/officeDocument/2006/relationships/image" Target="../media/image315.png"/><Relationship Id="rId22" Type="http://schemas.openxmlformats.org/officeDocument/2006/relationships/image" Target="../media/image323.png"/></Relationships>
</file>

<file path=ppt/slides/_rels/slide41.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image" Target="../media/image335.png"/><Relationship Id="rId18" Type="http://schemas.openxmlformats.org/officeDocument/2006/relationships/image" Target="../media/image340.png"/><Relationship Id="rId3" Type="http://schemas.openxmlformats.org/officeDocument/2006/relationships/image" Target="../media/image3.emf"/><Relationship Id="rId21" Type="http://schemas.openxmlformats.org/officeDocument/2006/relationships/image" Target="../media/image343.jpeg"/><Relationship Id="rId7" Type="http://schemas.openxmlformats.org/officeDocument/2006/relationships/image" Target="../media/image329.png"/><Relationship Id="rId12" Type="http://schemas.openxmlformats.org/officeDocument/2006/relationships/image" Target="../media/image334.png"/><Relationship Id="rId17" Type="http://schemas.openxmlformats.org/officeDocument/2006/relationships/image" Target="../media/image339.png"/><Relationship Id="rId2" Type="http://schemas.openxmlformats.org/officeDocument/2006/relationships/notesSlide" Target="../notesSlides/notesSlide15.xml"/><Relationship Id="rId16" Type="http://schemas.openxmlformats.org/officeDocument/2006/relationships/image" Target="../media/image338.png"/><Relationship Id="rId20" Type="http://schemas.openxmlformats.org/officeDocument/2006/relationships/image" Target="../media/image342.png"/><Relationship Id="rId1" Type="http://schemas.openxmlformats.org/officeDocument/2006/relationships/slideLayout" Target="../slideLayouts/slideLayout13.xml"/><Relationship Id="rId6" Type="http://schemas.openxmlformats.org/officeDocument/2006/relationships/image" Target="../media/image328.png"/><Relationship Id="rId11" Type="http://schemas.openxmlformats.org/officeDocument/2006/relationships/image" Target="../media/image333.png"/><Relationship Id="rId5" Type="http://schemas.openxmlformats.org/officeDocument/2006/relationships/image" Target="../media/image327.png"/><Relationship Id="rId15" Type="http://schemas.openxmlformats.org/officeDocument/2006/relationships/image" Target="../media/image337.png"/><Relationship Id="rId23" Type="http://schemas.openxmlformats.org/officeDocument/2006/relationships/image" Target="../media/image345.png"/><Relationship Id="rId10" Type="http://schemas.openxmlformats.org/officeDocument/2006/relationships/image" Target="../media/image332.gif"/><Relationship Id="rId19" Type="http://schemas.openxmlformats.org/officeDocument/2006/relationships/image" Target="../media/image341.png"/><Relationship Id="rId4" Type="http://schemas.openxmlformats.org/officeDocument/2006/relationships/image" Target="../media/image326.png"/><Relationship Id="rId9" Type="http://schemas.openxmlformats.org/officeDocument/2006/relationships/image" Target="../media/image331.png"/><Relationship Id="rId14" Type="http://schemas.openxmlformats.org/officeDocument/2006/relationships/image" Target="../media/image336.png"/><Relationship Id="rId22" Type="http://schemas.openxmlformats.org/officeDocument/2006/relationships/image" Target="../media/image344.png"/></Relationships>
</file>

<file path=ppt/slides/_rels/slide42.xml.rels><?xml version="1.0" encoding="UTF-8" standalone="yes"?>
<Relationships xmlns="http://schemas.openxmlformats.org/package/2006/relationships"><Relationship Id="rId8" Type="http://schemas.openxmlformats.org/officeDocument/2006/relationships/image" Target="../media/image351.png"/><Relationship Id="rId13" Type="http://schemas.openxmlformats.org/officeDocument/2006/relationships/image" Target="../media/image356.jpeg"/><Relationship Id="rId18" Type="http://schemas.openxmlformats.org/officeDocument/2006/relationships/image" Target="../media/image361.png"/><Relationship Id="rId26" Type="http://schemas.openxmlformats.org/officeDocument/2006/relationships/image" Target="../media/image369.png"/><Relationship Id="rId3" Type="http://schemas.openxmlformats.org/officeDocument/2006/relationships/image" Target="../media/image347.jpeg"/><Relationship Id="rId21" Type="http://schemas.openxmlformats.org/officeDocument/2006/relationships/image" Target="../media/image364.png"/><Relationship Id="rId7" Type="http://schemas.openxmlformats.org/officeDocument/2006/relationships/image" Target="../media/image350.png"/><Relationship Id="rId12" Type="http://schemas.openxmlformats.org/officeDocument/2006/relationships/image" Target="../media/image355.png"/><Relationship Id="rId17" Type="http://schemas.openxmlformats.org/officeDocument/2006/relationships/image" Target="../media/image360.png"/><Relationship Id="rId25" Type="http://schemas.openxmlformats.org/officeDocument/2006/relationships/image" Target="../media/image368.png"/><Relationship Id="rId2" Type="http://schemas.openxmlformats.org/officeDocument/2006/relationships/image" Target="../media/image346.jpeg"/><Relationship Id="rId16" Type="http://schemas.openxmlformats.org/officeDocument/2006/relationships/image" Target="../media/image359.png"/><Relationship Id="rId20" Type="http://schemas.openxmlformats.org/officeDocument/2006/relationships/image" Target="../media/image363.jpeg"/><Relationship Id="rId1" Type="http://schemas.openxmlformats.org/officeDocument/2006/relationships/slideLayout" Target="../slideLayouts/slideLayout13.xml"/><Relationship Id="rId6" Type="http://schemas.openxmlformats.org/officeDocument/2006/relationships/image" Target="../media/image349.png"/><Relationship Id="rId11" Type="http://schemas.openxmlformats.org/officeDocument/2006/relationships/image" Target="../media/image354.jpeg"/><Relationship Id="rId24" Type="http://schemas.openxmlformats.org/officeDocument/2006/relationships/image" Target="../media/image367.png"/><Relationship Id="rId5" Type="http://schemas.openxmlformats.org/officeDocument/2006/relationships/image" Target="../media/image348.png"/><Relationship Id="rId15" Type="http://schemas.openxmlformats.org/officeDocument/2006/relationships/image" Target="../media/image358.png"/><Relationship Id="rId23" Type="http://schemas.openxmlformats.org/officeDocument/2006/relationships/image" Target="../media/image366.png"/><Relationship Id="rId28" Type="http://schemas.openxmlformats.org/officeDocument/2006/relationships/image" Target="../media/image371.png"/><Relationship Id="rId10" Type="http://schemas.openxmlformats.org/officeDocument/2006/relationships/image" Target="../media/image353.png"/><Relationship Id="rId19" Type="http://schemas.openxmlformats.org/officeDocument/2006/relationships/image" Target="../media/image362.jpeg"/><Relationship Id="rId4" Type="http://schemas.openxmlformats.org/officeDocument/2006/relationships/image" Target="../media/image3.emf"/><Relationship Id="rId9" Type="http://schemas.openxmlformats.org/officeDocument/2006/relationships/image" Target="../media/image352.jpeg"/><Relationship Id="rId14" Type="http://schemas.openxmlformats.org/officeDocument/2006/relationships/image" Target="../media/image357.jpeg"/><Relationship Id="rId22" Type="http://schemas.openxmlformats.org/officeDocument/2006/relationships/image" Target="../media/image365.png"/><Relationship Id="rId27" Type="http://schemas.openxmlformats.org/officeDocument/2006/relationships/image" Target="../media/image370.png"/></Relationships>
</file>

<file path=ppt/slides/_rels/slide43.xml.rels><?xml version="1.0" encoding="UTF-8" standalone="yes"?>
<Relationships xmlns="http://schemas.openxmlformats.org/package/2006/relationships"><Relationship Id="rId8" Type="http://schemas.openxmlformats.org/officeDocument/2006/relationships/image" Target="../media/image377.png"/><Relationship Id="rId13" Type="http://schemas.openxmlformats.org/officeDocument/2006/relationships/image" Target="../media/image382.jpeg"/><Relationship Id="rId18" Type="http://schemas.openxmlformats.org/officeDocument/2006/relationships/image" Target="../media/image387.jpeg"/><Relationship Id="rId3" Type="http://schemas.openxmlformats.org/officeDocument/2006/relationships/image" Target="../media/image372.png"/><Relationship Id="rId21" Type="http://schemas.openxmlformats.org/officeDocument/2006/relationships/image" Target="../media/image390.png"/><Relationship Id="rId7" Type="http://schemas.openxmlformats.org/officeDocument/2006/relationships/image" Target="../media/image376.png"/><Relationship Id="rId12" Type="http://schemas.openxmlformats.org/officeDocument/2006/relationships/image" Target="../media/image381.jpeg"/><Relationship Id="rId17" Type="http://schemas.openxmlformats.org/officeDocument/2006/relationships/image" Target="../media/image386.jpeg"/><Relationship Id="rId2" Type="http://schemas.openxmlformats.org/officeDocument/2006/relationships/image" Target="../media/image3.emf"/><Relationship Id="rId16" Type="http://schemas.openxmlformats.org/officeDocument/2006/relationships/image" Target="../media/image385.jpeg"/><Relationship Id="rId20" Type="http://schemas.openxmlformats.org/officeDocument/2006/relationships/image" Target="../media/image389.png"/><Relationship Id="rId1" Type="http://schemas.openxmlformats.org/officeDocument/2006/relationships/slideLayout" Target="../slideLayouts/slideLayout13.xml"/><Relationship Id="rId6" Type="http://schemas.openxmlformats.org/officeDocument/2006/relationships/image" Target="../media/image375.png"/><Relationship Id="rId11" Type="http://schemas.openxmlformats.org/officeDocument/2006/relationships/image" Target="../media/image380.gif"/><Relationship Id="rId5" Type="http://schemas.openxmlformats.org/officeDocument/2006/relationships/image" Target="../media/image374.png"/><Relationship Id="rId15" Type="http://schemas.openxmlformats.org/officeDocument/2006/relationships/image" Target="../media/image384.jpeg"/><Relationship Id="rId10" Type="http://schemas.openxmlformats.org/officeDocument/2006/relationships/image" Target="../media/image379.png"/><Relationship Id="rId19" Type="http://schemas.openxmlformats.org/officeDocument/2006/relationships/image" Target="../media/image388.png"/><Relationship Id="rId4" Type="http://schemas.openxmlformats.org/officeDocument/2006/relationships/image" Target="../media/image373.png"/><Relationship Id="rId9" Type="http://schemas.openxmlformats.org/officeDocument/2006/relationships/image" Target="../media/image378.png"/><Relationship Id="rId14" Type="http://schemas.openxmlformats.org/officeDocument/2006/relationships/image" Target="../media/image383.jpeg"/><Relationship Id="rId22" Type="http://schemas.openxmlformats.org/officeDocument/2006/relationships/image" Target="../media/image391.png"/></Relationships>
</file>

<file path=ppt/slides/_rels/slide44.xml.rels><?xml version="1.0" encoding="UTF-8" standalone="yes"?>
<Relationships xmlns="http://schemas.openxmlformats.org/package/2006/relationships"><Relationship Id="rId8" Type="http://schemas.openxmlformats.org/officeDocument/2006/relationships/image" Target="../media/image397.png"/><Relationship Id="rId13" Type="http://schemas.openxmlformats.org/officeDocument/2006/relationships/image" Target="../media/image402.png"/><Relationship Id="rId18" Type="http://schemas.openxmlformats.org/officeDocument/2006/relationships/image" Target="../media/image407.png"/><Relationship Id="rId3" Type="http://schemas.openxmlformats.org/officeDocument/2006/relationships/image" Target="../media/image392.png"/><Relationship Id="rId21" Type="http://schemas.openxmlformats.org/officeDocument/2006/relationships/image" Target="../media/image410.png"/><Relationship Id="rId7" Type="http://schemas.openxmlformats.org/officeDocument/2006/relationships/image" Target="../media/image396.jpeg"/><Relationship Id="rId12" Type="http://schemas.openxmlformats.org/officeDocument/2006/relationships/image" Target="../media/image401.png"/><Relationship Id="rId17" Type="http://schemas.openxmlformats.org/officeDocument/2006/relationships/image" Target="../media/image406.png"/><Relationship Id="rId2" Type="http://schemas.openxmlformats.org/officeDocument/2006/relationships/image" Target="../media/image3.emf"/><Relationship Id="rId16" Type="http://schemas.openxmlformats.org/officeDocument/2006/relationships/image" Target="../media/image405.png"/><Relationship Id="rId20" Type="http://schemas.openxmlformats.org/officeDocument/2006/relationships/image" Target="../media/image409.png"/><Relationship Id="rId1" Type="http://schemas.openxmlformats.org/officeDocument/2006/relationships/slideLayout" Target="../slideLayouts/slideLayout13.xml"/><Relationship Id="rId6" Type="http://schemas.openxmlformats.org/officeDocument/2006/relationships/image" Target="../media/image395.png"/><Relationship Id="rId11" Type="http://schemas.openxmlformats.org/officeDocument/2006/relationships/image" Target="../media/image400.png"/><Relationship Id="rId5" Type="http://schemas.openxmlformats.org/officeDocument/2006/relationships/image" Target="../media/image394.png"/><Relationship Id="rId15" Type="http://schemas.openxmlformats.org/officeDocument/2006/relationships/image" Target="../media/image404.png"/><Relationship Id="rId10" Type="http://schemas.openxmlformats.org/officeDocument/2006/relationships/image" Target="../media/image399.gif"/><Relationship Id="rId19" Type="http://schemas.openxmlformats.org/officeDocument/2006/relationships/image" Target="../media/image408.png"/><Relationship Id="rId4" Type="http://schemas.openxmlformats.org/officeDocument/2006/relationships/image" Target="../media/image393.png"/><Relationship Id="rId9" Type="http://schemas.openxmlformats.org/officeDocument/2006/relationships/image" Target="../media/image398.png"/><Relationship Id="rId14" Type="http://schemas.openxmlformats.org/officeDocument/2006/relationships/image" Target="../media/image403.png"/><Relationship Id="rId22" Type="http://schemas.openxmlformats.org/officeDocument/2006/relationships/image" Target="../media/image411.png"/></Relationships>
</file>

<file path=ppt/slides/_rels/slide45.xml.rels><?xml version="1.0" encoding="UTF-8" standalone="yes"?>
<Relationships xmlns="http://schemas.openxmlformats.org/package/2006/relationships"><Relationship Id="rId8" Type="http://schemas.openxmlformats.org/officeDocument/2006/relationships/image" Target="../media/image417.png"/><Relationship Id="rId3" Type="http://schemas.openxmlformats.org/officeDocument/2006/relationships/image" Target="../media/image412.png"/><Relationship Id="rId7" Type="http://schemas.openxmlformats.org/officeDocument/2006/relationships/image" Target="../media/image416.png"/><Relationship Id="rId2" Type="http://schemas.openxmlformats.org/officeDocument/2006/relationships/image" Target="../media/image3.emf"/><Relationship Id="rId1" Type="http://schemas.openxmlformats.org/officeDocument/2006/relationships/slideLayout" Target="../slideLayouts/slideLayout13.xml"/><Relationship Id="rId6" Type="http://schemas.openxmlformats.org/officeDocument/2006/relationships/image" Target="../media/image415.png"/><Relationship Id="rId5" Type="http://schemas.openxmlformats.org/officeDocument/2006/relationships/image" Target="../media/image414.png"/><Relationship Id="rId10" Type="http://schemas.openxmlformats.org/officeDocument/2006/relationships/image" Target="../media/image419.png"/><Relationship Id="rId4" Type="http://schemas.openxmlformats.org/officeDocument/2006/relationships/image" Target="../media/image413.png"/><Relationship Id="rId9" Type="http://schemas.openxmlformats.org/officeDocument/2006/relationships/image" Target="../media/image418.png"/></Relationships>
</file>

<file path=ppt/slides/_rels/slide46.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3.emf"/><Relationship Id="rId1" Type="http://schemas.openxmlformats.org/officeDocument/2006/relationships/slideLayout" Target="../slideLayouts/slideLayout13.xml"/><Relationship Id="rId5" Type="http://schemas.openxmlformats.org/officeDocument/2006/relationships/image" Target="../media/image422.jpeg"/><Relationship Id="rId4" Type="http://schemas.openxmlformats.org/officeDocument/2006/relationships/image" Target="../media/image421.jpeg"/></Relationships>
</file>

<file path=ppt/slides/_rels/slide47.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image" Target="../media/image423.png"/><Relationship Id="rId1" Type="http://schemas.openxmlformats.org/officeDocument/2006/relationships/slideLayout" Target="../slideLayouts/slideLayout13.xml"/><Relationship Id="rId4" Type="http://schemas.openxmlformats.org/officeDocument/2006/relationships/image" Target="../media/image425.png"/></Relationships>
</file>

<file path=ppt/slides/_rels/slide48.xml.rels><?xml version="1.0" encoding="UTF-8" standalone="yes"?>
<Relationships xmlns="http://schemas.openxmlformats.org/package/2006/relationships"><Relationship Id="rId8" Type="http://schemas.openxmlformats.org/officeDocument/2006/relationships/image" Target="../media/image431.png"/><Relationship Id="rId3" Type="http://schemas.openxmlformats.org/officeDocument/2006/relationships/image" Target="../media/image426.png"/><Relationship Id="rId7" Type="http://schemas.openxmlformats.org/officeDocument/2006/relationships/image" Target="../media/image43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29.png"/><Relationship Id="rId11" Type="http://schemas.openxmlformats.org/officeDocument/2006/relationships/image" Target="../media/image434.png"/><Relationship Id="rId5" Type="http://schemas.openxmlformats.org/officeDocument/2006/relationships/image" Target="../media/image428.png"/><Relationship Id="rId10" Type="http://schemas.openxmlformats.org/officeDocument/2006/relationships/image" Target="../media/image433.png"/><Relationship Id="rId4" Type="http://schemas.openxmlformats.org/officeDocument/2006/relationships/image" Target="../media/image427.png"/><Relationship Id="rId9" Type="http://schemas.openxmlformats.org/officeDocument/2006/relationships/image" Target="../media/image432.png"/></Relationships>
</file>

<file path=ppt/slides/_rels/slide49.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image" Target="../media/image435.png"/><Relationship Id="rId1" Type="http://schemas.openxmlformats.org/officeDocument/2006/relationships/slideLayout" Target="../slideLayouts/slideLayout13.xml"/><Relationship Id="rId6" Type="http://schemas.openxmlformats.org/officeDocument/2006/relationships/image" Target="../media/image439.png"/><Relationship Id="rId5" Type="http://schemas.openxmlformats.org/officeDocument/2006/relationships/image" Target="../media/image438.png"/><Relationship Id="rId4" Type="http://schemas.openxmlformats.org/officeDocument/2006/relationships/image" Target="../media/image43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3.emf"/><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3.emf"/></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8.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7.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6.png"/><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3.emf"/><Relationship Id="rId14" Type="http://schemas.openxmlformats.org/officeDocument/2006/relationships/image" Target="../media/image39.jpeg"/></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chart" Target="../charts/chart2.xml"/><Relationship Id="rId7"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print">
            <a:extLst>
              <a:ext uri="{BEBA8EAE-BF5A-486C-A8C5-ECC9F3942E4B}">
                <a14:imgProps xmlns:a14="http://schemas.microsoft.com/office/drawing/2010/main">
                  <a14:imgLayer r:embed="rId4">
                    <a14:imgEffect>
                      <a14:sharpenSoften amount="17000"/>
                    </a14:imgEffect>
                    <a14:imgEffect>
                      <a14:saturation sat="144000"/>
                    </a14:imgEffect>
                    <a14:imgEffect>
                      <a14:brightnessContrast bright="3000" contrast="-7000"/>
                    </a14:imgEffect>
                  </a14:imgLayer>
                </a14:imgProps>
              </a:ext>
            </a:extLst>
          </a:blip>
          <a:srcRect r="5727"/>
          <a:stretch>
            <a:fillRect/>
          </a:stretch>
        </p:blipFill>
        <p:spPr>
          <a:xfrm>
            <a:off x="0" y="0"/>
            <a:ext cx="9144000" cy="6885384"/>
          </a:xfrm>
          <a:prstGeom prst="rect">
            <a:avLst/>
          </a:prstGeom>
          <a:effectLst>
            <a:outerShdw blurRad="50800" dist="50800" dir="5400000" algn="ctr" rotWithShape="0">
              <a:srgbClr val="000000"/>
            </a:outerShdw>
          </a:effectLst>
        </p:spPr>
      </p:pic>
      <p:pic>
        <p:nvPicPr>
          <p:cNvPr id="1026" name="Picture 2" descr="W:\部署间共有\CS2部\■05-目录制作相关\中文2019号\30-表紙案\2019-2020拞暥僇僞儘僌昞巻.jpg"/>
          <p:cNvPicPr>
            <a:picLocks noChangeAspect="1" noChangeArrowheads="1"/>
          </p:cNvPicPr>
          <p:nvPr/>
        </p:nvPicPr>
        <p:blipFill>
          <a:blip r:embed="rId5" cstate="print"/>
          <a:srcRect/>
          <a:stretch>
            <a:fillRect/>
          </a:stretch>
        </p:blipFill>
        <p:spPr bwMode="auto">
          <a:xfrm>
            <a:off x="107395" y="3071810"/>
            <a:ext cx="2678655" cy="3571900"/>
          </a:xfrm>
          <a:prstGeom prst="rect">
            <a:avLst/>
          </a:prstGeom>
          <a:noFill/>
          <a:ln>
            <a:solidFill>
              <a:schemeClr val="bg1">
                <a:lumMod val="85000"/>
              </a:schemeClr>
            </a:solidFill>
          </a:ln>
          <a:effectLst>
            <a:outerShdw blurRad="50800" dist="38100" dir="2700000" algn="tl" rotWithShape="0">
              <a:prstClr val="black">
                <a:alpha val="40000"/>
              </a:prstClr>
            </a:outerShdw>
          </a:effectLst>
        </p:spPr>
      </p:pic>
      <p:sp>
        <p:nvSpPr>
          <p:cNvPr id="5" name="タイトル 1"/>
          <p:cNvSpPr txBox="1">
            <a:spLocks/>
          </p:cNvSpPr>
          <p:nvPr/>
        </p:nvSpPr>
        <p:spPr>
          <a:xfrm>
            <a:off x="0" y="714380"/>
            <a:ext cx="6072230" cy="1470025"/>
          </a:xfrm>
          <a:prstGeom prst="rect">
            <a:avLst/>
          </a:prstGeom>
          <a:solidFill>
            <a:srgbClr val="FF0000"/>
          </a:solidFill>
        </p:spPr>
        <p:txBody>
          <a:bodyPr vert="horz" lIns="91440" tIns="45720" rIns="91440" bIns="45720" rtlCol="0" anchor="ctr">
            <a:normAutofit fontScale="62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endParaRPr lang="en-US" altLang="ja-JP" sz="400" b="1" dirty="0">
              <a:solidFill>
                <a:schemeClr val="bg1"/>
              </a:solidFill>
              <a:effectLst>
                <a:outerShdw blurRad="38100" dist="38100" dir="2700000" algn="tl">
                  <a:srgbClr val="000000">
                    <a:alpha val="43137"/>
                  </a:srgbClr>
                </a:outerShdw>
              </a:effectLst>
              <a:latin typeface="+mn-ea"/>
              <a:ea typeface="+mn-ea"/>
              <a:cs typeface="Arial" charset="0"/>
            </a:endParaRPr>
          </a:p>
          <a:p>
            <a:pPr>
              <a:defRPr/>
            </a:pPr>
            <a:endParaRPr lang="en-US" altLang="ja-JP" sz="1900" b="1" dirty="0" smtClea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a:defRPr/>
            </a:pPr>
            <a:r>
              <a:rPr lang="en-US" altLang="ja-JP" b="1" dirty="0" smtClea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AS ONE </a:t>
            </a:r>
            <a:r>
              <a:rPr lang="en-US" altLang="zh-CN" b="1" dirty="0" smtClea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C</a:t>
            </a:r>
            <a:r>
              <a:rPr lang="en-US" altLang="ja-JP" b="1" dirty="0" smtClea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orporation</a:t>
            </a:r>
          </a:p>
          <a:p>
            <a:pPr>
              <a:defRPr/>
            </a:pPr>
            <a:endParaRPr lang="en-US" altLang="ja-JP" sz="1800" b="1" dirty="0" smtClean="0">
              <a:solidFill>
                <a:schemeClr val="bg1"/>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a:defRPr/>
            </a:pPr>
            <a:r>
              <a:rPr lang="en-US" altLang="ja-JP" b="1" dirty="0" smtClean="0">
                <a:solidFill>
                  <a:schemeClr val="bg1"/>
                </a:solidFill>
                <a:effectLst>
                  <a:outerShdw blurRad="38100" dist="38100" dir="2700000" algn="tl">
                    <a:srgbClr val="000000">
                      <a:alpha val="43137"/>
                    </a:srgbClr>
                  </a:outerShdw>
                  <a:reflection blurRad="12700" stA="34000" endA="740" endPos="53000" dir="5400000" sy="-100000" algn="bl" rotWithShape="0"/>
                </a:effectLst>
                <a:latin typeface="微软雅黑" pitchFamily="34" charset="-122"/>
                <a:ea typeface="微软雅黑" pitchFamily="34" charset="-122"/>
              </a:rPr>
              <a:t>-2019</a:t>
            </a:r>
            <a:r>
              <a:rPr lang="ja-JP" altLang="en-US" b="1" dirty="0" smtClean="0">
                <a:solidFill>
                  <a:schemeClr val="bg1"/>
                </a:solidFill>
                <a:effectLst>
                  <a:outerShdw blurRad="38100" dist="38100" dir="2700000" algn="tl">
                    <a:srgbClr val="000000">
                      <a:alpha val="43137"/>
                    </a:srgbClr>
                  </a:outerShdw>
                  <a:reflection blurRad="12700" stA="34000" endA="740" endPos="53000" dir="5400000" sy="-100000" algn="bl" rotWithShape="0"/>
                </a:effectLst>
                <a:latin typeface="微软雅黑" pitchFamily="34" charset="-122"/>
                <a:ea typeface="微软雅黑" pitchFamily="34" charset="-122"/>
              </a:rPr>
              <a:t>年</a:t>
            </a:r>
            <a:r>
              <a:rPr lang="zh-CN" altLang="en-US" b="1" dirty="0" smtClean="0">
                <a:solidFill>
                  <a:schemeClr val="bg1"/>
                </a:solidFill>
                <a:effectLst>
                  <a:outerShdw blurRad="38100" dist="38100" dir="2700000" algn="tl">
                    <a:srgbClr val="000000">
                      <a:alpha val="43137"/>
                    </a:srgbClr>
                  </a:outerShdw>
                  <a:reflection blurRad="12700" stA="34000" endA="740" endPos="53000" dir="5400000" sy="-100000" algn="bl" rotWithShape="0"/>
                </a:effectLst>
                <a:latin typeface="微软雅黑" pitchFamily="34" charset="-122"/>
                <a:ea typeface="微软雅黑" pitchFamily="34" charset="-122"/>
              </a:rPr>
              <a:t>产品目录 学习会</a:t>
            </a:r>
            <a:r>
              <a:rPr lang="en-US" altLang="zh-CN" b="1" dirty="0" smtClean="0">
                <a:solidFill>
                  <a:schemeClr val="bg1"/>
                </a:solidFill>
                <a:effectLst>
                  <a:outerShdw blurRad="38100" dist="38100" dir="2700000" algn="tl">
                    <a:srgbClr val="000000">
                      <a:alpha val="43137"/>
                    </a:srgbClr>
                  </a:outerShdw>
                  <a:reflection blurRad="12700" stA="34000" endA="740" endPos="53000" dir="5400000" sy="-100000" algn="bl" rotWithShape="0"/>
                </a:effectLst>
                <a:latin typeface="微软雅黑" pitchFamily="34" charset="-122"/>
                <a:ea typeface="微软雅黑" pitchFamily="34" charset="-122"/>
              </a:rPr>
              <a:t>-</a:t>
            </a:r>
            <a:endParaRPr lang="en-US" altLang="ja-JP" sz="800" b="1" dirty="0">
              <a:solidFill>
                <a:schemeClr val="bg1"/>
              </a:solidFill>
              <a:effectLst>
                <a:outerShdw blurRad="38100" dist="38100" dir="2700000" algn="tl">
                  <a:srgbClr val="000000">
                    <a:alpha val="43137"/>
                  </a:srgbClr>
                </a:outerShdw>
                <a:reflection blurRad="12700" stA="34000" endA="740" endPos="53000" dir="5400000" sy="-100000" algn="bl" rotWithShape="0"/>
              </a:effectLst>
              <a:latin typeface="微软雅黑" pitchFamily="34" charset="-122"/>
              <a:ea typeface="微软雅黑" pitchFamily="34" charset="-122"/>
              <a:cs typeface="Arial" charset="0"/>
            </a:endParaRPr>
          </a:p>
          <a:p>
            <a:pPr>
              <a:buFontTx/>
              <a:buChar char="-"/>
              <a:defRPr/>
            </a:pPr>
            <a:endParaRPr lang="en-US" altLang="ja-JP" sz="4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charset="0"/>
            </a:endParaRPr>
          </a:p>
          <a:p>
            <a:pPr>
              <a:buFontTx/>
              <a:buChar char="-"/>
              <a:defRPr/>
            </a:pPr>
            <a:endParaRPr lang="en-US" altLang="ja-JP" sz="4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charset="0"/>
            </a:endParaRPr>
          </a:p>
          <a:p>
            <a:pPr>
              <a:buFontTx/>
              <a:buChar char="-"/>
              <a:defRPr/>
            </a:pPr>
            <a:endParaRPr lang="en-US" altLang="ja-JP" sz="4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charset="0"/>
            </a:endParaRPr>
          </a:p>
          <a:p>
            <a:pPr>
              <a:buFontTx/>
              <a:buChar char="-"/>
              <a:defRPr/>
            </a:pPr>
            <a:endParaRPr lang="en-US" altLang="ja-JP" sz="400" b="1"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Arial" charset="0"/>
            </a:endParaRPr>
          </a:p>
          <a:p>
            <a:pPr algn="r">
              <a:defRPr/>
            </a:pPr>
            <a:r>
              <a:rPr lang="en-US" altLang="ja-JP" sz="1600" b="1" dirty="0" smtClean="0">
                <a:solidFill>
                  <a:schemeClr val="bg1"/>
                </a:solidFill>
                <a:latin typeface="微软雅黑" pitchFamily="34" charset="-122"/>
                <a:ea typeface="微软雅黑" pitchFamily="34" charset="-122"/>
                <a:cs typeface="Arial" charset="0"/>
              </a:rPr>
              <a:t>2019</a:t>
            </a:r>
            <a:r>
              <a:rPr lang="ja-JP" altLang="en-US" sz="1600" b="1" dirty="0" smtClean="0">
                <a:solidFill>
                  <a:schemeClr val="bg1"/>
                </a:solidFill>
                <a:latin typeface="微软雅黑" pitchFamily="34" charset="-122"/>
                <a:ea typeface="微软雅黑" pitchFamily="34" charset="-122"/>
                <a:cs typeface="Arial" charset="0"/>
              </a:rPr>
              <a:t>年</a:t>
            </a:r>
            <a:r>
              <a:rPr lang="en-US" altLang="ja-JP" sz="1600" b="1" dirty="0" smtClean="0">
                <a:solidFill>
                  <a:schemeClr val="bg1"/>
                </a:solidFill>
                <a:latin typeface="微软雅黑" pitchFamily="34" charset="-122"/>
                <a:ea typeface="微软雅黑" pitchFamily="34" charset="-122"/>
                <a:cs typeface="Arial" charset="0"/>
              </a:rPr>
              <a:t>5</a:t>
            </a:r>
            <a:r>
              <a:rPr lang="ja-JP" altLang="en-US" sz="1600" b="1" dirty="0" smtClean="0">
                <a:solidFill>
                  <a:schemeClr val="bg1"/>
                </a:solidFill>
                <a:latin typeface="微软雅黑" pitchFamily="34" charset="-122"/>
                <a:ea typeface="微软雅黑" pitchFamily="34" charset="-122"/>
                <a:cs typeface="Arial" charset="0"/>
              </a:rPr>
              <a:t>月</a:t>
            </a:r>
            <a:endParaRPr lang="ja-JP" altLang="en-US" sz="1600" b="1"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楕円 1">
            <a:extLst>
              <a:ext uri="{FF2B5EF4-FFF2-40B4-BE49-F238E27FC236}">
                <a16:creationId xmlns="" xmlns:a16="http://schemas.microsoft.com/office/drawing/2014/main" id="{CF64B936-C6FE-4B93-AE9C-FDB8980D1522}"/>
              </a:ext>
            </a:extLst>
          </p:cNvPr>
          <p:cNvSpPr/>
          <p:nvPr/>
        </p:nvSpPr>
        <p:spPr>
          <a:xfrm>
            <a:off x="5076056" y="913896"/>
            <a:ext cx="3312368" cy="1434984"/>
          </a:xfrm>
          <a:prstGeom prst="ellipse">
            <a:avLst/>
          </a:prstGeom>
          <a:gradFill flip="none" rotWithShape="1">
            <a:gsLst>
              <a:gs pos="72600">
                <a:schemeClr val="accent5">
                  <a:lumMod val="75000"/>
                </a:schemeClr>
              </a:gs>
              <a:gs pos="0">
                <a:schemeClr val="accent5">
                  <a:lumMod val="60000"/>
                  <a:lumOff val="40000"/>
                </a:schemeClr>
              </a:gs>
              <a:gs pos="100000">
                <a:schemeClr val="accent5">
                  <a:lumMod val="50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zh-CN" altLang="en-US" sz="2800" b="1" dirty="0" smtClean="0">
                <a:solidFill>
                  <a:srgbClr val="FFFF00"/>
                </a:solidFill>
                <a:latin typeface="微软雅黑" pitchFamily="34" charset="-122"/>
                <a:ea typeface="微软雅黑" pitchFamily="34" charset="-122"/>
              </a:rPr>
              <a:t>综合</a:t>
            </a:r>
            <a:r>
              <a:rPr kumimoji="1" lang="ja-JP" altLang="en-US" sz="2800" b="1" dirty="0" smtClean="0">
                <a:solidFill>
                  <a:srgbClr val="FFFF00"/>
                </a:solidFill>
                <a:latin typeface="微软雅黑" pitchFamily="34" charset="-122"/>
                <a:ea typeface="微软雅黑" pitchFamily="34" charset="-122"/>
              </a:rPr>
              <a:t>理化学批发商</a:t>
            </a:r>
            <a:endParaRPr kumimoji="1" lang="ja-JP" altLang="en-US" sz="2800" b="1" dirty="0">
              <a:solidFill>
                <a:srgbClr val="FFFF00"/>
              </a:solidFill>
              <a:latin typeface="微软雅黑" pitchFamily="34" charset="-122"/>
              <a:ea typeface="微软雅黑" pitchFamily="34" charset="-122"/>
            </a:endParaRPr>
          </a:p>
        </p:txBody>
      </p:sp>
      <p:sp>
        <p:nvSpPr>
          <p:cNvPr id="3" name="矢印: 右 2">
            <a:extLst>
              <a:ext uri="{FF2B5EF4-FFF2-40B4-BE49-F238E27FC236}">
                <a16:creationId xmlns="" xmlns:a16="http://schemas.microsoft.com/office/drawing/2014/main" id="{B3A81478-13E8-4C8B-A0FF-25F2A2AD6D61}"/>
              </a:ext>
            </a:extLst>
          </p:cNvPr>
          <p:cNvSpPr/>
          <p:nvPr/>
        </p:nvSpPr>
        <p:spPr>
          <a:xfrm>
            <a:off x="4067944" y="1484784"/>
            <a:ext cx="432048" cy="36004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 xmlns:a16="http://schemas.microsoft.com/office/drawing/2014/main" id="{16B0B0A5-4676-4DF0-944A-36B4512A6CBE}"/>
              </a:ext>
            </a:extLst>
          </p:cNvPr>
          <p:cNvSpPr/>
          <p:nvPr/>
        </p:nvSpPr>
        <p:spPr>
          <a:xfrm>
            <a:off x="428596" y="2420888"/>
            <a:ext cx="8535892" cy="136815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正方形/長方形 29">
            <a:extLst>
              <a:ext uri="{FF2B5EF4-FFF2-40B4-BE49-F238E27FC236}">
                <a16:creationId xmlns="" xmlns:a16="http://schemas.microsoft.com/office/drawing/2014/main" id="{084B53AE-6A04-4F49-A843-0CECF93CA299}"/>
              </a:ext>
            </a:extLst>
          </p:cNvPr>
          <p:cNvSpPr/>
          <p:nvPr/>
        </p:nvSpPr>
        <p:spPr>
          <a:xfrm>
            <a:off x="428596" y="3933056"/>
            <a:ext cx="8535892" cy="136815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 xmlns:a16="http://schemas.microsoft.com/office/drawing/2014/main" id="{C7945CBC-CAEF-496E-A62C-F8909B0C5B4D}"/>
              </a:ext>
            </a:extLst>
          </p:cNvPr>
          <p:cNvSpPr/>
          <p:nvPr/>
        </p:nvSpPr>
        <p:spPr>
          <a:xfrm>
            <a:off x="418732" y="5445224"/>
            <a:ext cx="8535892" cy="136815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 xmlns:a16="http://schemas.microsoft.com/office/drawing/2014/main" id="{F250FE76-3ADD-4FC8-A8D3-E2D789CE0AA7}"/>
              </a:ext>
            </a:extLst>
          </p:cNvPr>
          <p:cNvSpPr txBox="1"/>
          <p:nvPr/>
        </p:nvSpPr>
        <p:spPr>
          <a:xfrm>
            <a:off x="107504" y="2276872"/>
            <a:ext cx="1107996" cy="369332"/>
          </a:xfrm>
          <a:prstGeom prst="rect">
            <a:avLst/>
          </a:prstGeom>
          <a:noFill/>
        </p:spPr>
        <p:txBody>
          <a:bodyPr wrap="none" rtlCol="0">
            <a:spAutoFit/>
          </a:bodyPr>
          <a:lstStyle/>
          <a:p>
            <a:r>
              <a:rPr kumimoji="1" lang="ja-JP" altLang="en-US" b="1" i="1" u="sng" dirty="0" smtClean="0">
                <a:solidFill>
                  <a:schemeClr val="accent5">
                    <a:lumMod val="50000"/>
                  </a:schemeClr>
                </a:solidFill>
                <a:latin typeface="微软雅黑" pitchFamily="34" charset="-122"/>
                <a:ea typeface="微软雅黑" pitchFamily="34" charset="-122"/>
              </a:rPr>
              <a:t>品种齐全</a:t>
            </a:r>
            <a:endParaRPr kumimoji="1" lang="ja-JP" altLang="en-US" b="1" i="1" u="sng" dirty="0">
              <a:solidFill>
                <a:schemeClr val="accent5">
                  <a:lumMod val="50000"/>
                </a:schemeClr>
              </a:solidFill>
              <a:latin typeface="微软雅黑" pitchFamily="34" charset="-122"/>
              <a:ea typeface="微软雅黑" pitchFamily="34" charset="-122"/>
            </a:endParaRPr>
          </a:p>
        </p:txBody>
      </p:sp>
      <p:sp>
        <p:nvSpPr>
          <p:cNvPr id="32" name="テキスト ボックス 31">
            <a:extLst>
              <a:ext uri="{FF2B5EF4-FFF2-40B4-BE49-F238E27FC236}">
                <a16:creationId xmlns="" xmlns:a16="http://schemas.microsoft.com/office/drawing/2014/main" id="{DEDC0D29-7726-472E-A423-C3B1B322A283}"/>
              </a:ext>
            </a:extLst>
          </p:cNvPr>
          <p:cNvSpPr txBox="1"/>
          <p:nvPr/>
        </p:nvSpPr>
        <p:spPr>
          <a:xfrm>
            <a:off x="107504" y="3824226"/>
            <a:ext cx="646331" cy="369332"/>
          </a:xfrm>
          <a:prstGeom prst="rect">
            <a:avLst/>
          </a:prstGeom>
          <a:noFill/>
        </p:spPr>
        <p:txBody>
          <a:bodyPr wrap="none" rtlCol="0">
            <a:spAutoFit/>
          </a:bodyPr>
          <a:lstStyle/>
          <a:p>
            <a:r>
              <a:rPr kumimoji="1" lang="zh-CN" altLang="en-US" b="1" i="1" u="sng" dirty="0" smtClean="0">
                <a:solidFill>
                  <a:schemeClr val="accent5">
                    <a:lumMod val="50000"/>
                  </a:schemeClr>
                </a:solidFill>
                <a:latin typeface="微软雅黑" pitchFamily="34" charset="-122"/>
                <a:ea typeface="微软雅黑" pitchFamily="34" charset="-122"/>
              </a:rPr>
              <a:t>价格</a:t>
            </a:r>
            <a:endParaRPr kumimoji="1" lang="ja-JP" altLang="en-US" b="1" i="1" u="sng" dirty="0">
              <a:solidFill>
                <a:schemeClr val="accent5">
                  <a:lumMod val="50000"/>
                </a:schemeClr>
              </a:solidFill>
              <a:latin typeface="微软雅黑" pitchFamily="34" charset="-122"/>
              <a:ea typeface="微软雅黑" pitchFamily="34" charset="-122"/>
            </a:endParaRPr>
          </a:p>
        </p:txBody>
      </p:sp>
      <p:sp>
        <p:nvSpPr>
          <p:cNvPr id="33" name="テキスト ボックス 32">
            <a:extLst>
              <a:ext uri="{FF2B5EF4-FFF2-40B4-BE49-F238E27FC236}">
                <a16:creationId xmlns="" xmlns:a16="http://schemas.microsoft.com/office/drawing/2014/main" id="{7A757BF6-F7D9-45D3-A946-D5B5500E41BC}"/>
              </a:ext>
            </a:extLst>
          </p:cNvPr>
          <p:cNvSpPr txBox="1"/>
          <p:nvPr/>
        </p:nvSpPr>
        <p:spPr>
          <a:xfrm>
            <a:off x="107504" y="5301208"/>
            <a:ext cx="1107996" cy="369332"/>
          </a:xfrm>
          <a:prstGeom prst="rect">
            <a:avLst/>
          </a:prstGeom>
          <a:noFill/>
        </p:spPr>
        <p:txBody>
          <a:bodyPr wrap="none" rtlCol="0">
            <a:spAutoFit/>
          </a:bodyPr>
          <a:lstStyle/>
          <a:p>
            <a:r>
              <a:rPr kumimoji="1" lang="ja-JP" altLang="en-US" b="1" i="1" u="sng" dirty="0" smtClean="0">
                <a:solidFill>
                  <a:schemeClr val="accent5">
                    <a:lumMod val="50000"/>
                  </a:schemeClr>
                </a:solidFill>
                <a:latin typeface="微软雅黑" pitchFamily="34" charset="-122"/>
                <a:ea typeface="微软雅黑" pitchFamily="34" charset="-122"/>
              </a:rPr>
              <a:t>销售</a:t>
            </a:r>
            <a:r>
              <a:rPr kumimoji="1" lang="zh-CN" altLang="en-US" b="1" i="1" u="sng" dirty="0" smtClean="0">
                <a:solidFill>
                  <a:schemeClr val="accent5">
                    <a:lumMod val="50000"/>
                  </a:schemeClr>
                </a:solidFill>
                <a:latin typeface="微软雅黑" pitchFamily="34" charset="-122"/>
                <a:ea typeface="微软雅黑" pitchFamily="34" charset="-122"/>
              </a:rPr>
              <a:t>方式</a:t>
            </a:r>
            <a:endParaRPr kumimoji="1" lang="ja-JP" altLang="en-US" b="1" i="1" u="sng" dirty="0">
              <a:solidFill>
                <a:schemeClr val="accent5">
                  <a:lumMod val="50000"/>
                </a:schemeClr>
              </a:solidFill>
              <a:latin typeface="微软雅黑" pitchFamily="34" charset="-122"/>
              <a:ea typeface="微软雅黑" pitchFamily="34" charset="-122"/>
            </a:endParaRPr>
          </a:p>
        </p:txBody>
      </p:sp>
      <p:sp>
        <p:nvSpPr>
          <p:cNvPr id="9" name="四角形: 角を丸くする 8">
            <a:extLst>
              <a:ext uri="{FF2B5EF4-FFF2-40B4-BE49-F238E27FC236}">
                <a16:creationId xmlns="" xmlns:a16="http://schemas.microsoft.com/office/drawing/2014/main" id="{BF4D86B2-AEEE-44E6-96EF-667F0001EFD9}"/>
              </a:ext>
            </a:extLst>
          </p:cNvPr>
          <p:cNvSpPr/>
          <p:nvPr/>
        </p:nvSpPr>
        <p:spPr>
          <a:xfrm>
            <a:off x="1643042" y="2926291"/>
            <a:ext cx="1855949" cy="432048"/>
          </a:xfrm>
          <a:prstGeom prst="roundRect">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b="1" dirty="0" smtClean="0">
                <a:solidFill>
                  <a:schemeClr val="accent5">
                    <a:lumMod val="50000"/>
                  </a:schemeClr>
                </a:solidFill>
                <a:latin typeface="微软雅黑" pitchFamily="34" charset="-122"/>
                <a:ea typeface="微软雅黑" pitchFamily="34" charset="-122"/>
              </a:rPr>
              <a:t>实验备品</a:t>
            </a:r>
            <a:r>
              <a:rPr kumimoji="1" lang="ja-JP" altLang="en-US" b="1" dirty="0" smtClean="0">
                <a:solidFill>
                  <a:schemeClr val="accent5">
                    <a:lumMod val="50000"/>
                  </a:schemeClr>
                </a:solidFill>
                <a:latin typeface="微软雅黑" pitchFamily="34" charset="-122"/>
                <a:ea typeface="微软雅黑" pitchFamily="34" charset="-122"/>
              </a:rPr>
              <a:t>・</a:t>
            </a:r>
            <a:r>
              <a:rPr kumimoji="1" lang="zh-CN" altLang="en-US" b="1" dirty="0" smtClean="0">
                <a:solidFill>
                  <a:schemeClr val="accent5">
                    <a:lumMod val="50000"/>
                  </a:schemeClr>
                </a:solidFill>
                <a:latin typeface="微软雅黑" pitchFamily="34" charset="-122"/>
                <a:ea typeface="微软雅黑" pitchFamily="34" charset="-122"/>
              </a:rPr>
              <a:t>耗材</a:t>
            </a:r>
            <a:endParaRPr kumimoji="1" lang="ja-JP" altLang="en-US" b="1" dirty="0">
              <a:solidFill>
                <a:schemeClr val="accent5">
                  <a:lumMod val="50000"/>
                </a:schemeClr>
              </a:solidFill>
              <a:latin typeface="微软雅黑" pitchFamily="34" charset="-122"/>
              <a:ea typeface="微软雅黑" pitchFamily="34" charset="-122"/>
            </a:endParaRPr>
          </a:p>
        </p:txBody>
      </p:sp>
      <p:sp>
        <p:nvSpPr>
          <p:cNvPr id="34" name="四角形: 角を丸くする 33">
            <a:extLst>
              <a:ext uri="{FF2B5EF4-FFF2-40B4-BE49-F238E27FC236}">
                <a16:creationId xmlns="" xmlns:a16="http://schemas.microsoft.com/office/drawing/2014/main" id="{78267611-E033-4B7E-B467-F9B34118F14A}"/>
              </a:ext>
            </a:extLst>
          </p:cNvPr>
          <p:cNvSpPr/>
          <p:nvPr/>
        </p:nvSpPr>
        <p:spPr>
          <a:xfrm>
            <a:off x="1714480" y="4147732"/>
            <a:ext cx="1713073" cy="432048"/>
          </a:xfrm>
          <a:prstGeom prst="roundRect">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b="1" dirty="0" smtClean="0">
                <a:solidFill>
                  <a:schemeClr val="accent5">
                    <a:lumMod val="50000"/>
                  </a:schemeClr>
                </a:solidFill>
                <a:latin typeface="微软雅黑" pitchFamily="34" charset="-122"/>
                <a:ea typeface="微软雅黑" pitchFamily="34" charset="-122"/>
              </a:rPr>
              <a:t>日本定价基准</a:t>
            </a:r>
            <a:endParaRPr kumimoji="1" lang="ja-JP" altLang="en-US" b="1" dirty="0">
              <a:solidFill>
                <a:schemeClr val="accent5">
                  <a:lumMod val="50000"/>
                </a:schemeClr>
              </a:solidFill>
              <a:latin typeface="微软雅黑" pitchFamily="34" charset="-122"/>
              <a:ea typeface="微软雅黑" pitchFamily="34" charset="-122"/>
            </a:endParaRPr>
          </a:p>
        </p:txBody>
      </p:sp>
      <p:sp>
        <p:nvSpPr>
          <p:cNvPr id="35" name="四角形: 角を丸くする 34">
            <a:extLst>
              <a:ext uri="{FF2B5EF4-FFF2-40B4-BE49-F238E27FC236}">
                <a16:creationId xmlns="" xmlns:a16="http://schemas.microsoft.com/office/drawing/2014/main" id="{5CAC927A-D75F-4BCD-8B41-98266592A699}"/>
              </a:ext>
            </a:extLst>
          </p:cNvPr>
          <p:cNvSpPr/>
          <p:nvPr/>
        </p:nvSpPr>
        <p:spPr>
          <a:xfrm>
            <a:off x="1763688" y="5689122"/>
            <a:ext cx="1595518" cy="986524"/>
          </a:xfrm>
          <a:prstGeom prst="roundRect">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zh-CN" altLang="en-US" b="1" dirty="0" smtClean="0">
                <a:solidFill>
                  <a:schemeClr val="accent5">
                    <a:lumMod val="50000"/>
                  </a:schemeClr>
                </a:solidFill>
                <a:latin typeface="微软雅黑" pitchFamily="34" charset="-122"/>
                <a:ea typeface="微软雅黑" pitchFamily="34" charset="-122"/>
              </a:rPr>
              <a:t>以纸质目录为</a:t>
            </a:r>
            <a:endParaRPr kumimoji="1" lang="en-US" altLang="zh-CN" b="1" dirty="0" smtClean="0">
              <a:solidFill>
                <a:schemeClr val="accent5">
                  <a:lumMod val="50000"/>
                </a:schemeClr>
              </a:solidFill>
              <a:latin typeface="微软雅黑" pitchFamily="34" charset="-122"/>
              <a:ea typeface="微软雅黑" pitchFamily="34" charset="-122"/>
            </a:endParaRPr>
          </a:p>
          <a:p>
            <a:pPr algn="ctr"/>
            <a:r>
              <a:rPr kumimoji="1" lang="zh-CN" altLang="en-US" b="1" dirty="0" smtClean="0">
                <a:solidFill>
                  <a:schemeClr val="accent5">
                    <a:lumMod val="50000"/>
                  </a:schemeClr>
                </a:solidFill>
                <a:latin typeface="微软雅黑" pitchFamily="34" charset="-122"/>
                <a:ea typeface="微软雅黑" pitchFamily="34" charset="-122"/>
              </a:rPr>
              <a:t>主体的渠道销售</a:t>
            </a:r>
            <a:endParaRPr kumimoji="1" lang="ja-JP" altLang="en-US" b="1" dirty="0">
              <a:solidFill>
                <a:schemeClr val="accent5">
                  <a:lumMod val="50000"/>
                </a:schemeClr>
              </a:solidFill>
              <a:latin typeface="微软雅黑" pitchFamily="34" charset="-122"/>
              <a:ea typeface="微软雅黑" pitchFamily="34" charset="-122"/>
            </a:endParaRPr>
          </a:p>
        </p:txBody>
      </p:sp>
      <p:sp>
        <p:nvSpPr>
          <p:cNvPr id="37" name="四角形: 角を丸くする 36">
            <a:extLst>
              <a:ext uri="{FF2B5EF4-FFF2-40B4-BE49-F238E27FC236}">
                <a16:creationId xmlns="" xmlns:a16="http://schemas.microsoft.com/office/drawing/2014/main" id="{0D43BB25-C8D6-45C3-9437-1D176AE8B6E0}"/>
              </a:ext>
            </a:extLst>
          </p:cNvPr>
          <p:cNvSpPr/>
          <p:nvPr/>
        </p:nvSpPr>
        <p:spPr>
          <a:xfrm>
            <a:off x="1571604" y="4727261"/>
            <a:ext cx="2000264" cy="432048"/>
          </a:xfrm>
          <a:prstGeom prst="roundRect">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zh-CN" altLang="en-US" b="1" dirty="0" smtClean="0">
                <a:solidFill>
                  <a:schemeClr val="accent5">
                    <a:lumMod val="50000"/>
                  </a:schemeClr>
                </a:solidFill>
                <a:latin typeface="微软雅黑" pitchFamily="34" charset="-122"/>
                <a:ea typeface="微软雅黑" pitchFamily="34" charset="-122"/>
              </a:rPr>
              <a:t>市场价格的背离</a:t>
            </a:r>
            <a:endParaRPr kumimoji="1" lang="ja-JP" altLang="en-US" b="1" dirty="0">
              <a:solidFill>
                <a:schemeClr val="accent5">
                  <a:lumMod val="50000"/>
                </a:schemeClr>
              </a:solidFill>
              <a:latin typeface="微软雅黑" pitchFamily="34" charset="-122"/>
              <a:ea typeface="微软雅黑" pitchFamily="34" charset="-122"/>
            </a:endParaRPr>
          </a:p>
        </p:txBody>
      </p:sp>
      <p:sp>
        <p:nvSpPr>
          <p:cNvPr id="38" name="四角形: 角を丸くする 37">
            <a:extLst>
              <a:ext uri="{FF2B5EF4-FFF2-40B4-BE49-F238E27FC236}">
                <a16:creationId xmlns="" xmlns:a16="http://schemas.microsoft.com/office/drawing/2014/main" id="{D931A0B4-ECA1-4366-905B-183A0DDE66AF}"/>
              </a:ext>
            </a:extLst>
          </p:cNvPr>
          <p:cNvSpPr/>
          <p:nvPr/>
        </p:nvSpPr>
        <p:spPr>
          <a:xfrm>
            <a:off x="4993973" y="3039264"/>
            <a:ext cx="1595518" cy="304278"/>
          </a:xfrm>
          <a:prstGeom prst="roundRect">
            <a:avLst/>
          </a:prstGeom>
          <a:solidFill>
            <a:srgbClr val="FFFFCC"/>
          </a:solidFill>
          <a:ln w="9525">
            <a:solidFill>
              <a:srgbClr val="FF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dirty="0" smtClean="0">
                <a:solidFill>
                  <a:srgbClr val="FF0000"/>
                </a:solidFill>
                <a:latin typeface="微软雅黑" pitchFamily="34" charset="-122"/>
                <a:ea typeface="微软雅黑" pitchFamily="34" charset="-122"/>
              </a:rPr>
              <a:t>生命科学</a:t>
            </a:r>
            <a:endParaRPr kumimoji="1" lang="ja-JP" altLang="en-US" sz="1400" b="1" dirty="0">
              <a:solidFill>
                <a:srgbClr val="FF0000"/>
              </a:solidFill>
              <a:latin typeface="微软雅黑" pitchFamily="34" charset="-122"/>
              <a:ea typeface="微软雅黑" pitchFamily="34" charset="-122"/>
            </a:endParaRPr>
          </a:p>
        </p:txBody>
      </p:sp>
      <p:sp>
        <p:nvSpPr>
          <p:cNvPr id="39" name="四角形: 角を丸くする 38">
            <a:extLst>
              <a:ext uri="{FF2B5EF4-FFF2-40B4-BE49-F238E27FC236}">
                <a16:creationId xmlns="" xmlns:a16="http://schemas.microsoft.com/office/drawing/2014/main" id="{E3EDF2AF-27E3-463B-BB1B-A323A69AFFC9}"/>
              </a:ext>
            </a:extLst>
          </p:cNvPr>
          <p:cNvSpPr/>
          <p:nvPr/>
        </p:nvSpPr>
        <p:spPr>
          <a:xfrm>
            <a:off x="5004048" y="3410078"/>
            <a:ext cx="1595518" cy="304278"/>
          </a:xfrm>
          <a:prstGeom prst="roundRect">
            <a:avLst/>
          </a:prstGeom>
          <a:solidFill>
            <a:srgbClr val="FFFFCC"/>
          </a:solidFill>
          <a:ln w="9525">
            <a:solidFill>
              <a:srgbClr val="FF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rgbClr val="FF0000"/>
                </a:solidFill>
                <a:latin typeface="微软雅黑" pitchFamily="34" charset="-122"/>
                <a:ea typeface="微软雅黑" pitchFamily="34" charset="-122"/>
              </a:rPr>
              <a:t>MRO</a:t>
            </a:r>
            <a:r>
              <a:rPr kumimoji="1" lang="ja-JP" altLang="en-US" sz="1400" b="1" dirty="0">
                <a:solidFill>
                  <a:srgbClr val="FF0000"/>
                </a:solidFill>
                <a:latin typeface="微软雅黑" pitchFamily="34" charset="-122"/>
                <a:ea typeface="微软雅黑" pitchFamily="34" charset="-122"/>
              </a:rPr>
              <a:t>商材</a:t>
            </a:r>
          </a:p>
        </p:txBody>
      </p:sp>
      <p:sp>
        <p:nvSpPr>
          <p:cNvPr id="40" name="四角形: 角を丸くする 39">
            <a:extLst>
              <a:ext uri="{FF2B5EF4-FFF2-40B4-BE49-F238E27FC236}">
                <a16:creationId xmlns="" xmlns:a16="http://schemas.microsoft.com/office/drawing/2014/main" id="{624D9CA9-4A23-4F89-AE19-25F4B3474ED5}"/>
              </a:ext>
            </a:extLst>
          </p:cNvPr>
          <p:cNvSpPr/>
          <p:nvPr/>
        </p:nvSpPr>
        <p:spPr>
          <a:xfrm>
            <a:off x="6847495" y="3039264"/>
            <a:ext cx="1595518" cy="304278"/>
          </a:xfrm>
          <a:prstGeom prst="roundRect">
            <a:avLst/>
          </a:prstGeom>
          <a:solidFill>
            <a:srgbClr val="FFFFCC"/>
          </a:solidFill>
          <a:ln w="9525">
            <a:solidFill>
              <a:srgbClr val="FF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smtClean="0">
                <a:solidFill>
                  <a:srgbClr val="FF0000"/>
                </a:solidFill>
                <a:latin typeface="微软雅黑" pitchFamily="34" charset="-122"/>
                <a:ea typeface="微软雅黑" pitchFamily="34" charset="-122"/>
              </a:rPr>
              <a:t>220</a:t>
            </a:r>
            <a:r>
              <a:rPr kumimoji="1" lang="en-US" altLang="zh-CN" sz="1200" b="1" dirty="0" smtClean="0">
                <a:solidFill>
                  <a:srgbClr val="FF0000"/>
                </a:solidFill>
                <a:latin typeface="微软雅黑" pitchFamily="34" charset="-122"/>
                <a:ea typeface="微软雅黑" pitchFamily="34" charset="-122"/>
              </a:rPr>
              <a:t>V</a:t>
            </a:r>
            <a:r>
              <a:rPr kumimoji="1" lang="zh-CN" altLang="en-US" sz="1200" b="1" dirty="0" smtClean="0">
                <a:solidFill>
                  <a:srgbClr val="FF0000"/>
                </a:solidFill>
                <a:latin typeface="微软雅黑" pitchFamily="34" charset="-122"/>
                <a:ea typeface="微软雅黑" pitchFamily="34" charset="-122"/>
              </a:rPr>
              <a:t>通用仪器</a:t>
            </a:r>
            <a:endParaRPr kumimoji="1" lang="ja-JP" altLang="en-US" sz="1200" b="1" dirty="0">
              <a:solidFill>
                <a:srgbClr val="FF0000"/>
              </a:solidFill>
              <a:latin typeface="微软雅黑" pitchFamily="34" charset="-122"/>
              <a:ea typeface="微软雅黑" pitchFamily="34" charset="-122"/>
            </a:endParaRPr>
          </a:p>
        </p:txBody>
      </p:sp>
      <p:sp>
        <p:nvSpPr>
          <p:cNvPr id="41" name="四角形: 角を丸くする 40">
            <a:extLst>
              <a:ext uri="{FF2B5EF4-FFF2-40B4-BE49-F238E27FC236}">
                <a16:creationId xmlns="" xmlns:a16="http://schemas.microsoft.com/office/drawing/2014/main" id="{27FF940B-B080-4D85-AD99-ADF440DB1A30}"/>
              </a:ext>
            </a:extLst>
          </p:cNvPr>
          <p:cNvSpPr/>
          <p:nvPr/>
        </p:nvSpPr>
        <p:spPr>
          <a:xfrm>
            <a:off x="6838788" y="3412794"/>
            <a:ext cx="1595518" cy="304278"/>
          </a:xfrm>
          <a:prstGeom prst="roundRect">
            <a:avLst/>
          </a:prstGeom>
          <a:solidFill>
            <a:srgbClr val="FFFFCC"/>
          </a:solidFill>
          <a:ln w="9525">
            <a:solidFill>
              <a:srgbClr val="FF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dirty="0" smtClean="0">
                <a:solidFill>
                  <a:srgbClr val="FF0000"/>
                </a:solidFill>
                <a:latin typeface="微软雅黑" pitchFamily="34" charset="-122"/>
                <a:ea typeface="微软雅黑" pitchFamily="34" charset="-122"/>
              </a:rPr>
              <a:t>分析仪器</a:t>
            </a:r>
            <a:endParaRPr kumimoji="1" lang="ja-JP" altLang="en-US" sz="1400" b="1" dirty="0">
              <a:solidFill>
                <a:srgbClr val="FF0000"/>
              </a:solidFill>
              <a:latin typeface="微软雅黑" pitchFamily="34" charset="-122"/>
              <a:ea typeface="微软雅黑" pitchFamily="34" charset="-122"/>
            </a:endParaRPr>
          </a:p>
        </p:txBody>
      </p:sp>
      <p:sp>
        <p:nvSpPr>
          <p:cNvPr id="42" name="四角形: 角を丸くする 41">
            <a:extLst>
              <a:ext uri="{FF2B5EF4-FFF2-40B4-BE49-F238E27FC236}">
                <a16:creationId xmlns="" xmlns:a16="http://schemas.microsoft.com/office/drawing/2014/main" id="{3E26D361-FFCC-444B-BDF9-8752247BF562}"/>
              </a:ext>
            </a:extLst>
          </p:cNvPr>
          <p:cNvSpPr/>
          <p:nvPr/>
        </p:nvSpPr>
        <p:spPr>
          <a:xfrm>
            <a:off x="5008985" y="4147191"/>
            <a:ext cx="3434028" cy="432048"/>
          </a:xfrm>
          <a:prstGeom prst="roundRect">
            <a:avLst/>
          </a:prstGeom>
          <a:solidFill>
            <a:srgbClr val="FFFF00"/>
          </a:solidFill>
          <a:ln w="9525">
            <a:solidFill>
              <a:srgbClr val="FF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FF0000"/>
                </a:solidFill>
                <a:latin typeface="微软雅黑" pitchFamily="34" charset="-122"/>
                <a:ea typeface="微软雅黑" pitchFamily="34" charset="-122"/>
              </a:rPr>
              <a:t>日本</a:t>
            </a:r>
            <a:r>
              <a:rPr kumimoji="1" lang="zh-CN" altLang="en-US" b="1" dirty="0" smtClean="0">
                <a:solidFill>
                  <a:srgbClr val="FF0000"/>
                </a:solidFill>
                <a:latin typeface="微软雅黑" pitchFamily="34" charset="-122"/>
                <a:ea typeface="微软雅黑" pitchFamily="34" charset="-122"/>
              </a:rPr>
              <a:t>定价基准</a:t>
            </a:r>
            <a:endParaRPr kumimoji="1" lang="ja-JP" altLang="en-US" b="1" dirty="0">
              <a:solidFill>
                <a:srgbClr val="FF0000"/>
              </a:solidFill>
              <a:latin typeface="微软雅黑" pitchFamily="34" charset="-122"/>
              <a:ea typeface="微软雅黑" pitchFamily="34" charset="-122"/>
            </a:endParaRPr>
          </a:p>
        </p:txBody>
      </p:sp>
      <p:sp>
        <p:nvSpPr>
          <p:cNvPr id="43" name="四角形: 角を丸くする 42">
            <a:extLst>
              <a:ext uri="{FF2B5EF4-FFF2-40B4-BE49-F238E27FC236}">
                <a16:creationId xmlns="" xmlns:a16="http://schemas.microsoft.com/office/drawing/2014/main" id="{19482253-EFD2-45E3-9FB5-6E28FD8C6457}"/>
              </a:ext>
            </a:extLst>
          </p:cNvPr>
          <p:cNvSpPr/>
          <p:nvPr/>
        </p:nvSpPr>
        <p:spPr>
          <a:xfrm>
            <a:off x="5572132" y="4716095"/>
            <a:ext cx="2357454" cy="432048"/>
          </a:xfrm>
          <a:prstGeom prst="roundRect">
            <a:avLst/>
          </a:prstGeom>
          <a:solidFill>
            <a:srgbClr val="FFFF00"/>
          </a:solidFill>
          <a:ln>
            <a:solidFill>
              <a:srgbClr val="FF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b="1" dirty="0" smtClean="0">
                <a:solidFill>
                  <a:srgbClr val="FF0000"/>
                </a:solidFill>
                <a:latin typeface="微软雅黑" pitchFamily="34" charset="-122"/>
                <a:ea typeface="微软雅黑" pitchFamily="34" charset="-122"/>
              </a:rPr>
              <a:t>合理的价格设定</a:t>
            </a:r>
            <a:endParaRPr kumimoji="1" lang="ja-JP" altLang="en-US" b="1" dirty="0">
              <a:solidFill>
                <a:srgbClr val="FF0000"/>
              </a:solidFill>
              <a:latin typeface="微软雅黑" pitchFamily="34" charset="-122"/>
              <a:ea typeface="微软雅黑" pitchFamily="34" charset="-122"/>
            </a:endParaRPr>
          </a:p>
        </p:txBody>
      </p:sp>
      <p:sp>
        <p:nvSpPr>
          <p:cNvPr id="46" name="四角形: 角を丸くする 45">
            <a:extLst>
              <a:ext uri="{FF2B5EF4-FFF2-40B4-BE49-F238E27FC236}">
                <a16:creationId xmlns="" xmlns:a16="http://schemas.microsoft.com/office/drawing/2014/main" id="{CB01A727-FF3E-4353-9848-D78656FF827E}"/>
              </a:ext>
            </a:extLst>
          </p:cNvPr>
          <p:cNvSpPr/>
          <p:nvPr/>
        </p:nvSpPr>
        <p:spPr>
          <a:xfrm>
            <a:off x="5004047" y="5517232"/>
            <a:ext cx="3438965" cy="432048"/>
          </a:xfrm>
          <a:prstGeom prst="roundRect">
            <a:avLst/>
          </a:prstGeom>
          <a:solidFill>
            <a:srgbClr val="FFFF00"/>
          </a:solidFill>
          <a:ln>
            <a:solidFill>
              <a:srgbClr val="FF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b="1" dirty="0" smtClean="0">
                <a:solidFill>
                  <a:srgbClr val="FF0000"/>
                </a:solidFill>
                <a:latin typeface="微软雅黑" pitchFamily="34" charset="-122"/>
                <a:ea typeface="微软雅黑" pitchFamily="34" charset="-122"/>
              </a:rPr>
              <a:t>电子商务的扩大</a:t>
            </a:r>
            <a:endParaRPr kumimoji="1" lang="ja-JP" altLang="en-US" b="1" dirty="0">
              <a:solidFill>
                <a:srgbClr val="FF0000"/>
              </a:solidFill>
              <a:latin typeface="微软雅黑" pitchFamily="34" charset="-122"/>
              <a:ea typeface="微软雅黑" pitchFamily="34" charset="-122"/>
            </a:endParaRPr>
          </a:p>
        </p:txBody>
      </p:sp>
      <p:sp>
        <p:nvSpPr>
          <p:cNvPr id="47" name="四角形: 角を丸くする 46">
            <a:extLst>
              <a:ext uri="{FF2B5EF4-FFF2-40B4-BE49-F238E27FC236}">
                <a16:creationId xmlns="" xmlns:a16="http://schemas.microsoft.com/office/drawing/2014/main" id="{4798547B-3316-4A30-955C-0D1407E92DFF}"/>
              </a:ext>
            </a:extLst>
          </p:cNvPr>
          <p:cNvSpPr/>
          <p:nvPr/>
        </p:nvSpPr>
        <p:spPr>
          <a:xfrm>
            <a:off x="5921418" y="6029510"/>
            <a:ext cx="1595518" cy="320008"/>
          </a:xfrm>
          <a:prstGeom prst="roundRect">
            <a:avLst/>
          </a:prstGeom>
          <a:solidFill>
            <a:srgbClr val="FFFFCC"/>
          </a:solidFill>
          <a:ln w="9525">
            <a:solidFill>
              <a:srgbClr val="FF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err="1" smtClean="0">
                <a:solidFill>
                  <a:srgbClr val="FF0000"/>
                </a:solidFill>
                <a:latin typeface="微软雅黑" pitchFamily="34" charset="-122"/>
                <a:ea typeface="微软雅黑" pitchFamily="34" charset="-122"/>
              </a:rPr>
              <a:t>asonline</a:t>
            </a:r>
            <a:r>
              <a:rPr kumimoji="1" lang="ja-JP" altLang="en-US" sz="1400" b="1" dirty="0" smtClean="0">
                <a:solidFill>
                  <a:srgbClr val="FF0000"/>
                </a:solidFill>
                <a:latin typeface="微软雅黑" pitchFamily="34" charset="-122"/>
                <a:ea typeface="微软雅黑" pitchFamily="34" charset="-122"/>
              </a:rPr>
              <a:t>充实</a:t>
            </a:r>
            <a:endParaRPr kumimoji="1" lang="ja-JP" altLang="en-US" sz="1400" b="1" dirty="0">
              <a:solidFill>
                <a:srgbClr val="FF0000"/>
              </a:solidFill>
              <a:latin typeface="微软雅黑" pitchFamily="34" charset="-122"/>
              <a:ea typeface="微软雅黑" pitchFamily="34" charset="-122"/>
            </a:endParaRPr>
          </a:p>
        </p:txBody>
      </p:sp>
      <p:sp>
        <p:nvSpPr>
          <p:cNvPr id="48" name="四角形: 角を丸くする 47">
            <a:extLst>
              <a:ext uri="{FF2B5EF4-FFF2-40B4-BE49-F238E27FC236}">
                <a16:creationId xmlns="" xmlns:a16="http://schemas.microsoft.com/office/drawing/2014/main" id="{4344DE11-203D-44F6-B618-6511DDBB4163}"/>
              </a:ext>
            </a:extLst>
          </p:cNvPr>
          <p:cNvSpPr/>
          <p:nvPr/>
        </p:nvSpPr>
        <p:spPr>
          <a:xfrm>
            <a:off x="4993973" y="6396136"/>
            <a:ext cx="1595518" cy="320008"/>
          </a:xfrm>
          <a:prstGeom prst="roundRect">
            <a:avLst/>
          </a:prstGeom>
          <a:solidFill>
            <a:srgbClr val="FFFFCC"/>
          </a:solidFill>
          <a:ln w="9525">
            <a:solidFill>
              <a:srgbClr val="FF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b="1" dirty="0" smtClean="0">
                <a:solidFill>
                  <a:srgbClr val="FF0000"/>
                </a:solidFill>
                <a:latin typeface="微软雅黑" pitchFamily="34" charset="-122"/>
                <a:ea typeface="微软雅黑" pitchFamily="34" charset="-122"/>
              </a:rPr>
              <a:t>微信</a:t>
            </a:r>
            <a:r>
              <a:rPr kumimoji="1" lang="en-US" altLang="zh-CN" sz="1400" b="1" dirty="0" smtClean="0">
                <a:solidFill>
                  <a:srgbClr val="FF0000"/>
                </a:solidFill>
                <a:latin typeface="微软雅黑" pitchFamily="34" charset="-122"/>
                <a:ea typeface="微软雅黑" pitchFamily="34" charset="-122"/>
              </a:rPr>
              <a:t>(WECHAT)</a:t>
            </a:r>
            <a:endParaRPr kumimoji="1" lang="ja-JP" altLang="en-US" sz="1400" b="1" dirty="0">
              <a:solidFill>
                <a:srgbClr val="FF0000"/>
              </a:solidFill>
              <a:latin typeface="微软雅黑" pitchFamily="34" charset="-122"/>
              <a:ea typeface="微软雅黑" pitchFamily="34" charset="-122"/>
            </a:endParaRPr>
          </a:p>
        </p:txBody>
      </p:sp>
      <p:sp>
        <p:nvSpPr>
          <p:cNvPr id="49" name="四角形: 角を丸くする 48">
            <a:extLst>
              <a:ext uri="{FF2B5EF4-FFF2-40B4-BE49-F238E27FC236}">
                <a16:creationId xmlns="" xmlns:a16="http://schemas.microsoft.com/office/drawing/2014/main" id="{C0BC4679-A6E8-4229-9EE8-3253888D988D}"/>
              </a:ext>
            </a:extLst>
          </p:cNvPr>
          <p:cNvSpPr/>
          <p:nvPr/>
        </p:nvSpPr>
        <p:spPr>
          <a:xfrm>
            <a:off x="6838788" y="6396136"/>
            <a:ext cx="1595518" cy="320008"/>
          </a:xfrm>
          <a:prstGeom prst="roundRect">
            <a:avLst/>
          </a:prstGeom>
          <a:solidFill>
            <a:srgbClr val="FFFFCC"/>
          </a:solidFill>
          <a:ln w="9525">
            <a:solidFill>
              <a:srgbClr val="FF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rgbClr val="FF0000"/>
                </a:solidFill>
                <a:latin typeface="微软雅黑" pitchFamily="34" charset="-122"/>
                <a:ea typeface="微软雅黑" pitchFamily="34" charset="-122"/>
              </a:rPr>
              <a:t>手机</a:t>
            </a:r>
            <a:r>
              <a:rPr kumimoji="1" lang="en-US" altLang="ja-JP" sz="1400" b="1" dirty="0" smtClean="0">
                <a:solidFill>
                  <a:srgbClr val="FF0000"/>
                </a:solidFill>
                <a:latin typeface="微软雅黑" pitchFamily="34" charset="-122"/>
                <a:ea typeface="微软雅黑" pitchFamily="34" charset="-122"/>
              </a:rPr>
              <a:t>APP</a:t>
            </a:r>
            <a:endParaRPr kumimoji="1" lang="ja-JP" altLang="en-US" sz="1400" b="1" dirty="0">
              <a:solidFill>
                <a:srgbClr val="FF0000"/>
              </a:solidFill>
              <a:latin typeface="微软雅黑" pitchFamily="34" charset="-122"/>
              <a:ea typeface="微软雅黑" pitchFamily="34" charset="-122"/>
            </a:endParaRPr>
          </a:p>
        </p:txBody>
      </p:sp>
      <p:sp>
        <p:nvSpPr>
          <p:cNvPr id="10" name="テキスト ボックス 9">
            <a:extLst>
              <a:ext uri="{FF2B5EF4-FFF2-40B4-BE49-F238E27FC236}">
                <a16:creationId xmlns="" xmlns:a16="http://schemas.microsoft.com/office/drawing/2014/main" id="{16249F7D-0CF6-4291-ACC6-8DEFDF913CE9}"/>
              </a:ext>
            </a:extLst>
          </p:cNvPr>
          <p:cNvSpPr txBox="1"/>
          <p:nvPr/>
        </p:nvSpPr>
        <p:spPr>
          <a:xfrm>
            <a:off x="3999541" y="2935850"/>
            <a:ext cx="494046" cy="461665"/>
          </a:xfrm>
          <a:prstGeom prst="rect">
            <a:avLst/>
          </a:prstGeom>
          <a:noFill/>
        </p:spPr>
        <p:txBody>
          <a:bodyPr wrap="none" rtlCol="0">
            <a:spAutoFit/>
          </a:bodyPr>
          <a:lstStyle/>
          <a:p>
            <a:r>
              <a:rPr kumimoji="1" lang="ja-JP" altLang="en-US" sz="2400" b="1" dirty="0">
                <a:solidFill>
                  <a:schemeClr val="accent5">
                    <a:lumMod val="50000"/>
                  </a:schemeClr>
                </a:solidFill>
              </a:rPr>
              <a:t>＋</a:t>
            </a:r>
          </a:p>
        </p:txBody>
      </p:sp>
      <p:sp>
        <p:nvSpPr>
          <p:cNvPr id="50" name="テキスト ボックス 49">
            <a:extLst>
              <a:ext uri="{FF2B5EF4-FFF2-40B4-BE49-F238E27FC236}">
                <a16:creationId xmlns="" xmlns:a16="http://schemas.microsoft.com/office/drawing/2014/main" id="{8FCD9BD0-5135-4A66-8549-B47D7A9F232C}"/>
              </a:ext>
            </a:extLst>
          </p:cNvPr>
          <p:cNvSpPr txBox="1"/>
          <p:nvPr/>
        </p:nvSpPr>
        <p:spPr>
          <a:xfrm>
            <a:off x="3998554" y="5934471"/>
            <a:ext cx="494046" cy="461665"/>
          </a:xfrm>
          <a:prstGeom prst="rect">
            <a:avLst/>
          </a:prstGeom>
          <a:noFill/>
        </p:spPr>
        <p:txBody>
          <a:bodyPr wrap="none" rtlCol="0">
            <a:spAutoFit/>
          </a:bodyPr>
          <a:lstStyle/>
          <a:p>
            <a:r>
              <a:rPr kumimoji="1" lang="ja-JP" altLang="en-US" sz="2400" b="1" dirty="0">
                <a:solidFill>
                  <a:schemeClr val="accent5">
                    <a:lumMod val="75000"/>
                  </a:schemeClr>
                </a:solidFill>
              </a:rPr>
              <a:t>＋</a:t>
            </a:r>
          </a:p>
        </p:txBody>
      </p:sp>
      <p:sp>
        <p:nvSpPr>
          <p:cNvPr id="51" name="テキスト ボックス 50">
            <a:extLst>
              <a:ext uri="{FF2B5EF4-FFF2-40B4-BE49-F238E27FC236}">
                <a16:creationId xmlns="" xmlns:a16="http://schemas.microsoft.com/office/drawing/2014/main" id="{9A395253-3D7B-4C72-A02D-936DFA050AD8}"/>
              </a:ext>
            </a:extLst>
          </p:cNvPr>
          <p:cNvSpPr txBox="1"/>
          <p:nvPr/>
        </p:nvSpPr>
        <p:spPr>
          <a:xfrm>
            <a:off x="3943970" y="4472083"/>
            <a:ext cx="494046" cy="461665"/>
          </a:xfrm>
          <a:prstGeom prst="rect">
            <a:avLst/>
          </a:prstGeom>
          <a:noFill/>
        </p:spPr>
        <p:txBody>
          <a:bodyPr wrap="none" rtlCol="0">
            <a:spAutoFit/>
          </a:bodyPr>
          <a:lstStyle/>
          <a:p>
            <a:r>
              <a:rPr kumimoji="1" lang="ja-JP" altLang="en-US" sz="2400" b="1" dirty="0">
                <a:solidFill>
                  <a:schemeClr val="accent5">
                    <a:lumMod val="50000"/>
                  </a:schemeClr>
                </a:solidFill>
              </a:rPr>
              <a:t>⇒</a:t>
            </a:r>
          </a:p>
        </p:txBody>
      </p:sp>
      <p:sp>
        <p:nvSpPr>
          <p:cNvPr id="4" name="四角形: 角を丸くする 3">
            <a:extLst>
              <a:ext uri="{FF2B5EF4-FFF2-40B4-BE49-F238E27FC236}">
                <a16:creationId xmlns="" xmlns:a16="http://schemas.microsoft.com/office/drawing/2014/main" id="{3C3BC5E5-E36B-4925-A5CF-13B501EBC5DE}"/>
              </a:ext>
            </a:extLst>
          </p:cNvPr>
          <p:cNvSpPr/>
          <p:nvPr/>
        </p:nvSpPr>
        <p:spPr>
          <a:xfrm>
            <a:off x="1259632" y="1698691"/>
            <a:ext cx="2738922" cy="511466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 xmlns:a16="http://schemas.microsoft.com/office/drawing/2014/main" id="{C27B2C3A-1811-4A02-B658-AC2B01432A88}"/>
              </a:ext>
            </a:extLst>
          </p:cNvPr>
          <p:cNvSpPr/>
          <p:nvPr/>
        </p:nvSpPr>
        <p:spPr>
          <a:xfrm>
            <a:off x="1475656" y="1124744"/>
            <a:ext cx="2304256" cy="1080120"/>
          </a:xfrm>
          <a:prstGeom prst="ellipse">
            <a:avLst/>
          </a:prstGeom>
          <a:gradFill flip="none" rotWithShape="1">
            <a:gsLst>
              <a:gs pos="72600">
                <a:schemeClr val="bg1">
                  <a:lumMod val="85000"/>
                </a:schemeClr>
              </a:gs>
              <a:gs pos="0">
                <a:schemeClr val="bg1"/>
              </a:gs>
              <a:gs pos="100000">
                <a:schemeClr val="bg1">
                  <a:lumMod val="85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zh-CN" altLang="en-US" b="1" dirty="0" smtClean="0">
                <a:solidFill>
                  <a:schemeClr val="accent5">
                    <a:lumMod val="50000"/>
                  </a:schemeClr>
                </a:solidFill>
                <a:latin typeface="微软雅黑" pitchFamily="34" charset="-122"/>
                <a:ea typeface="微软雅黑" pitchFamily="34" charset="-122"/>
              </a:rPr>
              <a:t>理化学批发商</a:t>
            </a:r>
            <a:endParaRPr kumimoji="1" lang="ja-JP" altLang="en-US" b="1" dirty="0">
              <a:solidFill>
                <a:schemeClr val="accent5">
                  <a:lumMod val="50000"/>
                </a:schemeClr>
              </a:solidFill>
              <a:latin typeface="微软雅黑" pitchFamily="34" charset="-122"/>
              <a:ea typeface="微软雅黑" pitchFamily="34" charset="-122"/>
            </a:endParaRPr>
          </a:p>
        </p:txBody>
      </p:sp>
      <p:sp>
        <p:nvSpPr>
          <p:cNvPr id="5" name="テキスト ボックス 4">
            <a:extLst>
              <a:ext uri="{FF2B5EF4-FFF2-40B4-BE49-F238E27FC236}">
                <a16:creationId xmlns="" xmlns:a16="http://schemas.microsoft.com/office/drawing/2014/main" id="{9F79B2E3-98CF-43CE-AD25-901009E30537}"/>
              </a:ext>
            </a:extLst>
          </p:cNvPr>
          <p:cNvSpPr txBox="1"/>
          <p:nvPr/>
        </p:nvSpPr>
        <p:spPr>
          <a:xfrm>
            <a:off x="1071538" y="714356"/>
            <a:ext cx="1281120" cy="338554"/>
          </a:xfrm>
          <a:prstGeom prst="rect">
            <a:avLst/>
          </a:prstGeom>
          <a:noFill/>
        </p:spPr>
        <p:txBody>
          <a:bodyPr wrap="none" rtlCol="0">
            <a:spAutoFit/>
          </a:bodyPr>
          <a:lstStyle/>
          <a:p>
            <a:r>
              <a:rPr kumimoji="1" lang="en-US" altLang="ja-JP" sz="1600" dirty="0" smtClean="0">
                <a:solidFill>
                  <a:schemeClr val="accent5">
                    <a:lumMod val="50000"/>
                  </a:schemeClr>
                </a:solidFill>
                <a:latin typeface="微软雅黑" pitchFamily="34" charset="-122"/>
                <a:ea typeface="微软雅黑" pitchFamily="34" charset="-122"/>
              </a:rPr>
              <a:t>2017</a:t>
            </a:r>
            <a:r>
              <a:rPr kumimoji="1" lang="ja-JP" altLang="en-US" sz="1600" dirty="0" smtClean="0">
                <a:solidFill>
                  <a:schemeClr val="accent5">
                    <a:lumMod val="50000"/>
                  </a:schemeClr>
                </a:solidFill>
                <a:latin typeface="微软雅黑" pitchFamily="34" charset="-122"/>
                <a:ea typeface="微软雅黑" pitchFamily="34" charset="-122"/>
              </a:rPr>
              <a:t>号</a:t>
            </a:r>
            <a:r>
              <a:rPr kumimoji="1" lang="zh-CN" altLang="en-US" sz="1600" dirty="0" smtClean="0">
                <a:solidFill>
                  <a:schemeClr val="accent5">
                    <a:lumMod val="50000"/>
                  </a:schemeClr>
                </a:solidFill>
                <a:latin typeface="微软雅黑" pitchFamily="34" charset="-122"/>
                <a:ea typeface="微软雅黑" pitchFamily="34" charset="-122"/>
              </a:rPr>
              <a:t>目录</a:t>
            </a:r>
            <a:endParaRPr kumimoji="1" lang="ja-JP" altLang="en-US" sz="1600" dirty="0">
              <a:solidFill>
                <a:schemeClr val="accent5">
                  <a:lumMod val="50000"/>
                </a:schemeClr>
              </a:solidFill>
              <a:latin typeface="微软雅黑" pitchFamily="34" charset="-122"/>
              <a:ea typeface="微软雅黑" pitchFamily="34" charset="-122"/>
            </a:endParaRPr>
          </a:p>
        </p:txBody>
      </p:sp>
      <p:sp>
        <p:nvSpPr>
          <p:cNvPr id="52" name="テキスト ボックス 51">
            <a:extLst>
              <a:ext uri="{FF2B5EF4-FFF2-40B4-BE49-F238E27FC236}">
                <a16:creationId xmlns="" xmlns:a16="http://schemas.microsoft.com/office/drawing/2014/main" id="{99BB9374-50BD-43E8-838F-A7E4B35E9AD9}"/>
              </a:ext>
            </a:extLst>
          </p:cNvPr>
          <p:cNvSpPr txBox="1"/>
          <p:nvPr/>
        </p:nvSpPr>
        <p:spPr>
          <a:xfrm>
            <a:off x="4720207" y="708193"/>
            <a:ext cx="1281120" cy="338554"/>
          </a:xfrm>
          <a:prstGeom prst="rect">
            <a:avLst/>
          </a:prstGeom>
          <a:noFill/>
        </p:spPr>
        <p:txBody>
          <a:bodyPr wrap="none" rtlCol="0">
            <a:spAutoFit/>
          </a:bodyPr>
          <a:lstStyle/>
          <a:p>
            <a:r>
              <a:rPr kumimoji="1" lang="en-US" altLang="ja-JP" sz="1600" dirty="0" smtClean="0">
                <a:solidFill>
                  <a:schemeClr val="accent5">
                    <a:lumMod val="50000"/>
                  </a:schemeClr>
                </a:solidFill>
                <a:latin typeface="微软雅黑" pitchFamily="34" charset="-122"/>
                <a:ea typeface="微软雅黑" pitchFamily="34" charset="-122"/>
              </a:rPr>
              <a:t>2019</a:t>
            </a:r>
            <a:r>
              <a:rPr kumimoji="1" lang="ja-JP" altLang="en-US" sz="1600" dirty="0" smtClean="0">
                <a:solidFill>
                  <a:schemeClr val="accent5">
                    <a:lumMod val="50000"/>
                  </a:schemeClr>
                </a:solidFill>
                <a:latin typeface="微软雅黑" pitchFamily="34" charset="-122"/>
                <a:ea typeface="微软雅黑" pitchFamily="34" charset="-122"/>
              </a:rPr>
              <a:t>号</a:t>
            </a:r>
            <a:r>
              <a:rPr kumimoji="1" lang="zh-CN" altLang="en-US" sz="1600" dirty="0" smtClean="0">
                <a:solidFill>
                  <a:schemeClr val="accent5">
                    <a:lumMod val="50000"/>
                  </a:schemeClr>
                </a:solidFill>
                <a:latin typeface="微软雅黑" pitchFamily="34" charset="-122"/>
                <a:ea typeface="微软雅黑" pitchFamily="34" charset="-122"/>
              </a:rPr>
              <a:t>目录</a:t>
            </a:r>
            <a:endParaRPr kumimoji="1" lang="ja-JP" altLang="en-US" sz="1600" dirty="0">
              <a:solidFill>
                <a:schemeClr val="accent5">
                  <a:lumMod val="50000"/>
                </a:schemeClr>
              </a:solidFill>
              <a:latin typeface="微软雅黑" pitchFamily="34" charset="-122"/>
              <a:ea typeface="微软雅黑" pitchFamily="34" charset="-122"/>
            </a:endParaRPr>
          </a:p>
        </p:txBody>
      </p:sp>
      <p:sp>
        <p:nvSpPr>
          <p:cNvPr id="53" name="四角形: 角を丸くする 52">
            <a:extLst>
              <a:ext uri="{FF2B5EF4-FFF2-40B4-BE49-F238E27FC236}">
                <a16:creationId xmlns="" xmlns:a16="http://schemas.microsoft.com/office/drawing/2014/main" id="{C6E6ECFB-FE13-4DDB-B813-65C6406252DB}"/>
              </a:ext>
            </a:extLst>
          </p:cNvPr>
          <p:cNvSpPr/>
          <p:nvPr/>
        </p:nvSpPr>
        <p:spPr>
          <a:xfrm>
            <a:off x="5004047" y="2524876"/>
            <a:ext cx="3449979" cy="432048"/>
          </a:xfrm>
          <a:prstGeom prst="roundRect">
            <a:avLst/>
          </a:prstGeom>
          <a:solidFill>
            <a:srgbClr val="FFFF00"/>
          </a:solidFill>
          <a:ln>
            <a:solidFill>
              <a:srgbClr val="FF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b="1" dirty="0" smtClean="0">
                <a:solidFill>
                  <a:srgbClr val="FF0000"/>
                </a:solidFill>
                <a:latin typeface="微软雅黑" pitchFamily="34" charset="-122"/>
                <a:ea typeface="微软雅黑" pitchFamily="34" charset="-122"/>
              </a:rPr>
              <a:t>台式产品的齐全化</a:t>
            </a:r>
            <a:endParaRPr kumimoji="1" lang="ja-JP" altLang="en-US" b="1" dirty="0">
              <a:solidFill>
                <a:srgbClr val="FF0000"/>
              </a:solidFill>
              <a:latin typeface="微软雅黑" pitchFamily="34" charset="-122"/>
              <a:ea typeface="微软雅黑" pitchFamily="34" charset="-122"/>
            </a:endParaRPr>
          </a:p>
        </p:txBody>
      </p:sp>
      <p:sp>
        <p:nvSpPr>
          <p:cNvPr id="44" name="正方形/長方形 43"/>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9</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2019</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号目录上的展开</a:t>
            </a:r>
            <a:endParaRPr kumimoji="1" lang="ja-JP" altLang="en-US" sz="2800" b="1" dirty="0">
              <a:solidFill>
                <a:schemeClr val="tx1"/>
              </a:solidFill>
              <a:latin typeface="Microsoft YaHei" panose="020B0503020204020204" pitchFamily="34" charset="-122"/>
              <a:ea typeface="Microsoft YaHei" panose="020B0503020204020204" pitchFamily="34" charset="-122"/>
            </a:endParaRPr>
          </a:p>
        </p:txBody>
      </p:sp>
      <p:pic>
        <p:nvPicPr>
          <p:cNvPr id="45" name="Picture 21"/>
          <p:cNvPicPr>
            <a:picLocks noChangeAspect="1" noChangeArrowheads="1"/>
          </p:cNvPicPr>
          <p:nvPr/>
        </p:nvPicPr>
        <p:blipFill>
          <a:blip r:embed="rId3" cstate="print"/>
          <a:srcRect r="60083" b="-8037"/>
          <a:stretch>
            <a:fillRect/>
          </a:stretch>
        </p:blipFill>
        <p:spPr bwMode="auto">
          <a:xfrm>
            <a:off x="6876256" y="332656"/>
            <a:ext cx="2088232" cy="265083"/>
          </a:xfrm>
          <a:prstGeom prst="rect">
            <a:avLst/>
          </a:prstGeom>
          <a:noFill/>
          <a:ln w="9525">
            <a:noFill/>
            <a:miter lim="800000"/>
            <a:headEnd/>
            <a:tailEnd/>
          </a:ln>
        </p:spPr>
      </p:pic>
    </p:spTree>
    <p:extLst>
      <p:ext uri="{BB962C8B-B14F-4D97-AF65-F5344CB8AC3E}">
        <p14:creationId xmlns:p14="http://schemas.microsoft.com/office/powerpoint/2010/main" val="55932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left)">
                                      <p:cBhvr>
                                        <p:cTn id="51" dur="500"/>
                                        <p:tgtEl>
                                          <p:spTgt spid="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fade">
                                      <p:cBhvr>
                                        <p:cTn id="66" dur="500"/>
                                        <p:tgtEl>
                                          <p:spTgt spid="53"/>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500"/>
                                        <p:tgtEl>
                                          <p:spTgt spid="3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fade">
                                      <p:cBhvr>
                                        <p:cTn id="79" dur="500"/>
                                        <p:tgtEl>
                                          <p:spTgt spid="4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500"/>
                                        <p:tgtEl>
                                          <p:spTgt spid="4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500"/>
                                        <p:tgtEl>
                                          <p:spTgt spid="4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fade">
                                      <p:cBhvr>
                                        <p:cTn id="91" dur="500"/>
                                        <p:tgtEl>
                                          <p:spTgt spid="5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fade">
                                      <p:cBhvr>
                                        <p:cTn id="94" dur="500"/>
                                        <p:tgtEl>
                                          <p:spTgt spid="4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500"/>
                                        <p:tgtEl>
                                          <p:spTgt spid="4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fade">
                                      <p:cBhvr>
                                        <p:cTn id="100" dur="500"/>
                                        <p:tgtEl>
                                          <p:spTgt spid="4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fade">
                                      <p:cBhvr>
                                        <p:cTn id="10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30" grpId="0" animBg="1"/>
      <p:bldP spid="31" grpId="0" animBg="1"/>
      <p:bldP spid="8" grpId="0"/>
      <p:bldP spid="32" grpId="0"/>
      <p:bldP spid="33" grpId="0"/>
      <p:bldP spid="9" grpId="0" animBg="1"/>
      <p:bldP spid="34" grpId="0" animBg="1"/>
      <p:bldP spid="35" grpId="0" animBg="1"/>
      <p:bldP spid="37" grpId="0" animBg="1"/>
      <p:bldP spid="38" grpId="0" animBg="1"/>
      <p:bldP spid="39" grpId="0" animBg="1"/>
      <p:bldP spid="40" grpId="0" animBg="1"/>
      <p:bldP spid="41" grpId="0" animBg="1"/>
      <p:bldP spid="42" grpId="0" animBg="1"/>
      <p:bldP spid="43" grpId="0" animBg="1"/>
      <p:bldP spid="46" grpId="0" animBg="1"/>
      <p:bldP spid="47" grpId="0" animBg="1"/>
      <p:bldP spid="48" grpId="0" animBg="1"/>
      <p:bldP spid="49" grpId="0" animBg="1"/>
      <p:bldP spid="10" grpId="0"/>
      <p:bldP spid="50" grpId="0"/>
      <p:bldP spid="51" grpId="0"/>
      <p:bldP spid="4" grpId="0" animBg="1"/>
      <p:bldP spid="28" grpId="0" animBg="1"/>
      <p:bldP spid="5" grpId="0"/>
      <p:bldP spid="52" grpId="0"/>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楕円 2">
            <a:extLst>
              <a:ext uri="{FF2B5EF4-FFF2-40B4-BE49-F238E27FC236}">
                <a16:creationId xmlns:a16="http://schemas.microsoft.com/office/drawing/2014/main" xmlns="" id="{47170A81-2600-4E01-A432-3BB697F18EB2}"/>
              </a:ext>
            </a:extLst>
          </p:cNvPr>
          <p:cNvSpPr/>
          <p:nvPr/>
        </p:nvSpPr>
        <p:spPr>
          <a:xfrm>
            <a:off x="2877026" y="2074172"/>
            <a:ext cx="3096000" cy="3096343"/>
          </a:xfrm>
          <a:prstGeom prst="ellipse">
            <a:avLst/>
          </a:prstGeom>
          <a:gradFill flip="none" rotWithShape="1">
            <a:gsLst>
              <a:gs pos="0">
                <a:schemeClr val="accent1">
                  <a:lumMod val="40000"/>
                  <a:lumOff val="60000"/>
                </a:schemeClr>
              </a:gs>
              <a:gs pos="23014">
                <a:schemeClr val="accent1">
                  <a:lumMod val="40000"/>
                  <a:lumOff val="60000"/>
                </a:schemeClr>
              </a:gs>
              <a:gs pos="45000">
                <a:schemeClr val="bg1"/>
              </a:gs>
              <a:gs pos="100000">
                <a:schemeClr val="bg1"/>
              </a:gs>
            </a:gsLst>
            <a:path path="circl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zh-CN" altLang="en-US" sz="2800" dirty="0" smtClean="0">
                <a:solidFill>
                  <a:schemeClr val="accent1">
                    <a:lumMod val="75000"/>
                  </a:schemeClr>
                </a:solidFill>
                <a:latin typeface="微软雅黑" pitchFamily="34" charset="-122"/>
                <a:ea typeface="微软雅黑" pitchFamily="34" charset="-122"/>
              </a:rPr>
              <a:t>扩大采购用户数量</a:t>
            </a:r>
            <a:endParaRPr kumimoji="1" lang="ja-JP" altLang="en-US" sz="2800" dirty="0">
              <a:solidFill>
                <a:schemeClr val="accent1">
                  <a:lumMod val="75000"/>
                </a:schemeClr>
              </a:solidFill>
              <a:latin typeface="微软雅黑" pitchFamily="34" charset="-122"/>
              <a:ea typeface="微软雅黑" pitchFamily="34" charset="-122"/>
            </a:endParaRPr>
          </a:p>
        </p:txBody>
      </p:sp>
      <p:sp>
        <p:nvSpPr>
          <p:cNvPr id="4" name="楕円 3">
            <a:extLst>
              <a:ext uri="{FF2B5EF4-FFF2-40B4-BE49-F238E27FC236}">
                <a16:creationId xmlns:a16="http://schemas.microsoft.com/office/drawing/2014/main" xmlns="" id="{4D956323-8F2D-491E-BC11-46CF17D1EBA7}"/>
              </a:ext>
            </a:extLst>
          </p:cNvPr>
          <p:cNvSpPr/>
          <p:nvPr/>
        </p:nvSpPr>
        <p:spPr>
          <a:xfrm>
            <a:off x="2294370" y="3965599"/>
            <a:ext cx="1521923" cy="1474025"/>
          </a:xfrm>
          <a:prstGeom prst="ellipse">
            <a:avLst/>
          </a:prstGeom>
          <a:gradFill>
            <a:gsLst>
              <a:gs pos="0">
                <a:schemeClr val="accent1">
                  <a:lumMod val="75000"/>
                </a:schemeClr>
              </a:gs>
              <a:gs pos="40000">
                <a:schemeClr val="accent1">
                  <a:lumMod val="75000"/>
                </a:schemeClr>
              </a:gs>
              <a:gs pos="100000">
                <a:schemeClr val="bg1"/>
              </a:gs>
            </a:gsLst>
            <a:path path="circle">
              <a:fillToRect l="50000" t="50000" r="50000" b="50000"/>
            </a:path>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zh-CN" altLang="en-US" sz="1600" dirty="0" smtClean="0">
                <a:latin typeface="微软雅黑" pitchFamily="34" charset="-122"/>
                <a:ea typeface="微软雅黑" pitchFamily="34" charset="-122"/>
              </a:rPr>
              <a:t>科研单位</a:t>
            </a:r>
            <a:endParaRPr kumimoji="1" lang="en-US" altLang="ja-JP" sz="1600" dirty="0">
              <a:latin typeface="微软雅黑" pitchFamily="34" charset="-122"/>
              <a:ea typeface="微软雅黑" pitchFamily="34" charset="-122"/>
            </a:endParaRPr>
          </a:p>
          <a:p>
            <a:pPr algn="ctr"/>
            <a:r>
              <a:rPr kumimoji="1" lang="ja-JP" altLang="en-US" sz="1600" dirty="0">
                <a:latin typeface="微软雅黑" pitchFamily="34" charset="-122"/>
                <a:ea typeface="微软雅黑" pitchFamily="34" charset="-122"/>
              </a:rPr>
              <a:t>（大学・科学院）</a:t>
            </a:r>
            <a:endParaRPr kumimoji="1" lang="en-US" altLang="ja-JP" sz="1600" dirty="0">
              <a:latin typeface="微软雅黑" pitchFamily="34" charset="-122"/>
              <a:ea typeface="微软雅黑" pitchFamily="34" charset="-122"/>
            </a:endParaRPr>
          </a:p>
          <a:p>
            <a:pPr algn="ctr"/>
            <a:endParaRPr kumimoji="1" lang="en-US" altLang="ja-JP" dirty="0"/>
          </a:p>
          <a:p>
            <a:pPr algn="ctr"/>
            <a:endParaRPr kumimoji="1" lang="en-US" altLang="ja-JP" dirty="0"/>
          </a:p>
        </p:txBody>
      </p:sp>
      <p:sp>
        <p:nvSpPr>
          <p:cNvPr id="28" name="楕円 27">
            <a:extLst>
              <a:ext uri="{FF2B5EF4-FFF2-40B4-BE49-F238E27FC236}">
                <a16:creationId xmlns:a16="http://schemas.microsoft.com/office/drawing/2014/main" xmlns="" id="{77AAB72C-5FA2-44A5-AFD5-834C77207B95}"/>
              </a:ext>
            </a:extLst>
          </p:cNvPr>
          <p:cNvSpPr/>
          <p:nvPr/>
        </p:nvSpPr>
        <p:spPr>
          <a:xfrm>
            <a:off x="3680880" y="1268760"/>
            <a:ext cx="1488291" cy="1512124"/>
          </a:xfrm>
          <a:prstGeom prst="ellipse">
            <a:avLst/>
          </a:prstGeom>
          <a:gradFill>
            <a:gsLst>
              <a:gs pos="0">
                <a:schemeClr val="accent1">
                  <a:lumMod val="75000"/>
                </a:schemeClr>
              </a:gs>
              <a:gs pos="40000">
                <a:schemeClr val="accent1">
                  <a:lumMod val="75000"/>
                </a:schemeClr>
              </a:gs>
              <a:gs pos="100000">
                <a:schemeClr val="bg1"/>
              </a:gs>
            </a:gsLst>
            <a:path path="circle">
              <a:fillToRect l="50000" t="50000" r="50000" b="50000"/>
            </a:path>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dirty="0" smtClean="0">
                <a:latin typeface="微软雅黑" pitchFamily="34" charset="-122"/>
                <a:ea typeface="微软雅黑" pitchFamily="34" charset="-122"/>
              </a:rPr>
              <a:t>日系制造业</a:t>
            </a:r>
            <a:endParaRPr kumimoji="1" lang="ja-JP" altLang="en-US" dirty="0">
              <a:latin typeface="微软雅黑" pitchFamily="34" charset="-122"/>
              <a:ea typeface="微软雅黑" pitchFamily="34" charset="-122"/>
            </a:endParaRPr>
          </a:p>
        </p:txBody>
      </p:sp>
      <p:sp>
        <p:nvSpPr>
          <p:cNvPr id="29" name="楕円 28">
            <a:extLst>
              <a:ext uri="{FF2B5EF4-FFF2-40B4-BE49-F238E27FC236}">
                <a16:creationId xmlns:a16="http://schemas.microsoft.com/office/drawing/2014/main" xmlns="" id="{3F0BF3B8-AE7B-4FAE-A277-CCF36A04E4B4}"/>
              </a:ext>
            </a:extLst>
          </p:cNvPr>
          <p:cNvSpPr/>
          <p:nvPr/>
        </p:nvSpPr>
        <p:spPr>
          <a:xfrm>
            <a:off x="5107297" y="3963564"/>
            <a:ext cx="1521923" cy="1512124"/>
          </a:xfrm>
          <a:prstGeom prst="ellipse">
            <a:avLst/>
          </a:prstGeom>
          <a:gradFill>
            <a:gsLst>
              <a:gs pos="0">
                <a:srgbClr val="FF3300"/>
              </a:gs>
              <a:gs pos="40000">
                <a:srgbClr val="FF0000"/>
              </a:gs>
              <a:gs pos="100000">
                <a:schemeClr val="bg1"/>
              </a:gs>
            </a:gsLst>
            <a:path path="circle">
              <a:fillToRect l="50000" t="50000" r="50000" b="50000"/>
            </a:path>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zh-CN" altLang="en-US" dirty="0" smtClean="0">
                <a:solidFill>
                  <a:srgbClr val="FFFF00"/>
                </a:solidFill>
                <a:latin typeface="微软雅黑" pitchFamily="34" charset="-122"/>
                <a:ea typeface="微软雅黑" pitchFamily="34" charset="-122"/>
              </a:rPr>
              <a:t>内外资制造业</a:t>
            </a:r>
            <a:endParaRPr kumimoji="1" lang="ja-JP" altLang="en-US" dirty="0">
              <a:solidFill>
                <a:srgbClr val="FFFF00"/>
              </a:solidFill>
              <a:latin typeface="微软雅黑" pitchFamily="34" charset="-122"/>
              <a:ea typeface="微软雅黑" pitchFamily="34" charset="-122"/>
            </a:endParaRPr>
          </a:p>
        </p:txBody>
      </p:sp>
      <p:sp>
        <p:nvSpPr>
          <p:cNvPr id="31" name="楕円 30">
            <a:extLst>
              <a:ext uri="{FF2B5EF4-FFF2-40B4-BE49-F238E27FC236}">
                <a16:creationId xmlns:a16="http://schemas.microsoft.com/office/drawing/2014/main" xmlns="" id="{0120CA31-6F54-4B25-8C1E-A4F0D522CC99}"/>
              </a:ext>
            </a:extLst>
          </p:cNvPr>
          <p:cNvSpPr/>
          <p:nvPr/>
        </p:nvSpPr>
        <p:spPr>
          <a:xfrm>
            <a:off x="1976272" y="4719626"/>
            <a:ext cx="1008000" cy="1008000"/>
          </a:xfrm>
          <a:prstGeom prst="ellipse">
            <a:avLst/>
          </a:prstGeom>
          <a:gradFill>
            <a:gsLst>
              <a:gs pos="0">
                <a:srgbClr val="FF0000"/>
              </a:gs>
              <a:gs pos="40000">
                <a:srgbClr val="FF0000"/>
              </a:gs>
              <a:gs pos="100000">
                <a:schemeClr val="bg1"/>
              </a:gs>
            </a:gsLst>
            <a:path path="circle">
              <a:fillToRect l="50000" t="50000" r="50000" b="50000"/>
            </a:path>
          </a:gradFill>
          <a:ln w="2222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zh-CN" altLang="en-US" sz="1600" dirty="0" smtClean="0">
                <a:solidFill>
                  <a:srgbClr val="FFFF00"/>
                </a:solidFill>
                <a:latin typeface="微软雅黑" pitchFamily="34" charset="-122"/>
                <a:ea typeface="微软雅黑" pitchFamily="34" charset="-122"/>
              </a:rPr>
              <a:t>生命科学</a:t>
            </a:r>
            <a:endParaRPr kumimoji="1" lang="ja-JP" altLang="en-US" sz="1600" dirty="0">
              <a:solidFill>
                <a:srgbClr val="FFFF00"/>
              </a:solidFill>
              <a:latin typeface="微软雅黑" pitchFamily="34" charset="-122"/>
              <a:ea typeface="微软雅黑" pitchFamily="34" charset="-122"/>
            </a:endParaRPr>
          </a:p>
        </p:txBody>
      </p:sp>
      <p:sp>
        <p:nvSpPr>
          <p:cNvPr id="11" name="テキスト ボックス 10">
            <a:extLst>
              <a:ext uri="{FF2B5EF4-FFF2-40B4-BE49-F238E27FC236}">
                <a16:creationId xmlns:a16="http://schemas.microsoft.com/office/drawing/2014/main" xmlns="" id="{7E3C0CA9-CD6C-4799-B49C-694BE0A74D8A}"/>
              </a:ext>
            </a:extLst>
          </p:cNvPr>
          <p:cNvSpPr txBox="1"/>
          <p:nvPr/>
        </p:nvSpPr>
        <p:spPr>
          <a:xfrm>
            <a:off x="6433495" y="5170642"/>
            <a:ext cx="2386231" cy="369332"/>
          </a:xfrm>
          <a:prstGeom prst="rect">
            <a:avLst/>
          </a:prstGeom>
          <a:noFill/>
        </p:spPr>
        <p:txBody>
          <a:bodyPr wrap="none" rtlCol="0">
            <a:spAutoFit/>
          </a:bodyPr>
          <a:lstStyle/>
          <a:p>
            <a:r>
              <a:rPr kumimoji="1" lang="en-US" altLang="zh-CN" b="1" i="1" dirty="0" smtClean="0">
                <a:solidFill>
                  <a:srgbClr val="FF0000"/>
                </a:solidFill>
                <a:latin typeface="微软雅黑" pitchFamily="34" charset="-122"/>
                <a:ea typeface="微软雅黑" pitchFamily="34" charset="-122"/>
              </a:rPr>
              <a:t>MRO</a:t>
            </a:r>
            <a:r>
              <a:rPr kumimoji="1" lang="zh-CN" altLang="en-US" b="1" i="1" dirty="0" smtClean="0">
                <a:solidFill>
                  <a:srgbClr val="FF0000"/>
                </a:solidFill>
                <a:latin typeface="微软雅黑" pitchFamily="34" charset="-122"/>
                <a:ea typeface="微软雅黑" pitchFamily="34" charset="-122"/>
              </a:rPr>
              <a:t>系列商品的扩充</a:t>
            </a:r>
            <a:endParaRPr kumimoji="1" lang="ja-JP" altLang="en-US" b="1" i="1" dirty="0">
              <a:solidFill>
                <a:srgbClr val="FF0000"/>
              </a:solidFill>
              <a:latin typeface="微软雅黑" pitchFamily="34" charset="-122"/>
              <a:ea typeface="微软雅黑" pitchFamily="34" charset="-122"/>
            </a:endParaRPr>
          </a:p>
        </p:txBody>
      </p:sp>
      <p:sp>
        <p:nvSpPr>
          <p:cNvPr id="40" name="テキスト ボックス 39">
            <a:extLst>
              <a:ext uri="{FF2B5EF4-FFF2-40B4-BE49-F238E27FC236}">
                <a16:creationId xmlns:a16="http://schemas.microsoft.com/office/drawing/2014/main" xmlns="" id="{F1C4B0C1-85CD-4D2D-8DD8-3FD551AC25E6}"/>
              </a:ext>
            </a:extLst>
          </p:cNvPr>
          <p:cNvSpPr txBox="1"/>
          <p:nvPr/>
        </p:nvSpPr>
        <p:spPr>
          <a:xfrm>
            <a:off x="6852730" y="5572140"/>
            <a:ext cx="2031325" cy="369332"/>
          </a:xfrm>
          <a:prstGeom prst="rect">
            <a:avLst/>
          </a:prstGeom>
          <a:noFill/>
        </p:spPr>
        <p:txBody>
          <a:bodyPr wrap="none" rtlCol="0">
            <a:spAutoFit/>
          </a:bodyPr>
          <a:lstStyle/>
          <a:p>
            <a:r>
              <a:rPr kumimoji="1" lang="zh-CN" altLang="en-US" b="1" i="1" dirty="0" smtClean="0">
                <a:solidFill>
                  <a:srgbClr val="FF0000"/>
                </a:solidFill>
                <a:latin typeface="微软雅黑" pitchFamily="34" charset="-122"/>
                <a:ea typeface="微软雅黑" pitchFamily="34" charset="-122"/>
              </a:rPr>
              <a:t>扩大目录发放范围</a:t>
            </a:r>
            <a:endParaRPr kumimoji="1" lang="ja-JP" altLang="en-US" b="1" i="1" dirty="0">
              <a:solidFill>
                <a:srgbClr val="FF0000"/>
              </a:solidFill>
              <a:latin typeface="微软雅黑" pitchFamily="34" charset="-122"/>
              <a:ea typeface="微软雅黑" pitchFamily="34" charset="-122"/>
            </a:endParaRPr>
          </a:p>
        </p:txBody>
      </p:sp>
      <p:sp>
        <p:nvSpPr>
          <p:cNvPr id="45" name="テキスト ボックス 44">
            <a:extLst>
              <a:ext uri="{FF2B5EF4-FFF2-40B4-BE49-F238E27FC236}">
                <a16:creationId xmlns:a16="http://schemas.microsoft.com/office/drawing/2014/main" xmlns="" id="{08229BF0-B30A-4DB4-9283-FF9F8EBE5C3E}"/>
              </a:ext>
            </a:extLst>
          </p:cNvPr>
          <p:cNvSpPr txBox="1"/>
          <p:nvPr/>
        </p:nvSpPr>
        <p:spPr>
          <a:xfrm>
            <a:off x="1995994" y="5711559"/>
            <a:ext cx="2262158" cy="369332"/>
          </a:xfrm>
          <a:prstGeom prst="rect">
            <a:avLst/>
          </a:prstGeom>
          <a:noFill/>
        </p:spPr>
        <p:txBody>
          <a:bodyPr wrap="none" rtlCol="0">
            <a:spAutoFit/>
          </a:bodyPr>
          <a:lstStyle/>
          <a:p>
            <a:r>
              <a:rPr kumimoji="1" lang="zh-CN" altLang="en-US" b="1" i="1" dirty="0" smtClean="0">
                <a:solidFill>
                  <a:srgbClr val="FF0000"/>
                </a:solidFill>
                <a:latin typeface="微软雅黑" pitchFamily="34" charset="-122"/>
                <a:ea typeface="微软雅黑" pitchFamily="34" charset="-122"/>
              </a:rPr>
              <a:t>生命科学产品的扩充</a:t>
            </a:r>
            <a:endParaRPr kumimoji="1" lang="ja-JP" altLang="en-US" b="1" i="1" dirty="0">
              <a:solidFill>
                <a:srgbClr val="FF0000"/>
              </a:solidFill>
              <a:latin typeface="微软雅黑" pitchFamily="34" charset="-122"/>
              <a:ea typeface="微软雅黑" pitchFamily="34" charset="-122"/>
            </a:endParaRPr>
          </a:p>
        </p:txBody>
      </p:sp>
      <p:sp>
        <p:nvSpPr>
          <p:cNvPr id="46" name="テキスト ボックス 45">
            <a:extLst>
              <a:ext uri="{FF2B5EF4-FFF2-40B4-BE49-F238E27FC236}">
                <a16:creationId xmlns:a16="http://schemas.microsoft.com/office/drawing/2014/main" xmlns="" id="{640B0B40-3CC3-488F-ADF8-3B9AA7AE7350}"/>
              </a:ext>
            </a:extLst>
          </p:cNvPr>
          <p:cNvSpPr txBox="1"/>
          <p:nvPr/>
        </p:nvSpPr>
        <p:spPr>
          <a:xfrm>
            <a:off x="2146206" y="6084004"/>
            <a:ext cx="1569660" cy="369332"/>
          </a:xfrm>
          <a:prstGeom prst="rect">
            <a:avLst/>
          </a:prstGeom>
          <a:noFill/>
        </p:spPr>
        <p:txBody>
          <a:bodyPr wrap="none" rtlCol="0">
            <a:spAutoFit/>
          </a:bodyPr>
          <a:lstStyle/>
          <a:p>
            <a:r>
              <a:rPr kumimoji="1" lang="ja-JP" altLang="en-US" b="1" i="1" dirty="0" smtClean="0">
                <a:solidFill>
                  <a:srgbClr val="FF0000"/>
                </a:solidFill>
                <a:latin typeface="微软雅黑" pitchFamily="34" charset="-122"/>
                <a:ea typeface="微软雅黑" pitchFamily="34" charset="-122"/>
              </a:rPr>
              <a:t>齐备</a:t>
            </a:r>
            <a:r>
              <a:rPr kumimoji="1" lang="zh-CN" altLang="en-US" b="1" i="1" dirty="0" smtClean="0">
                <a:solidFill>
                  <a:srgbClr val="FF0000"/>
                </a:solidFill>
                <a:latin typeface="微软雅黑" pitchFamily="34" charset="-122"/>
                <a:ea typeface="微软雅黑" pitchFamily="34" charset="-122"/>
              </a:rPr>
              <a:t>台式仪器</a:t>
            </a:r>
            <a:endParaRPr kumimoji="1" lang="ja-JP" altLang="en-US" b="1" i="1" dirty="0">
              <a:solidFill>
                <a:srgbClr val="FF0000"/>
              </a:solidFill>
              <a:latin typeface="微软雅黑" pitchFamily="34" charset="-122"/>
              <a:ea typeface="微软雅黑" pitchFamily="34" charset="-122"/>
            </a:endParaRPr>
          </a:p>
        </p:txBody>
      </p:sp>
      <p:sp>
        <p:nvSpPr>
          <p:cNvPr id="16" name="正方形/長方形 15"/>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10</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顾客方面的发展</a:t>
            </a:r>
          </a:p>
        </p:txBody>
      </p:sp>
      <p:cxnSp>
        <p:nvCxnSpPr>
          <p:cNvPr id="17"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Picture 21"/>
          <p:cNvPicPr>
            <a:picLocks noChangeAspect="1" noChangeArrowheads="1"/>
          </p:cNvPicPr>
          <p:nvPr/>
        </p:nvPicPr>
        <p:blipFill>
          <a:blip r:embed="rId3" cstate="print"/>
          <a:srcRect r="60083" b="-8037"/>
          <a:stretch>
            <a:fillRect/>
          </a:stretch>
        </p:blipFill>
        <p:spPr bwMode="auto">
          <a:xfrm>
            <a:off x="6876256" y="332656"/>
            <a:ext cx="2088232" cy="265083"/>
          </a:xfrm>
          <a:prstGeom prst="rect">
            <a:avLst/>
          </a:prstGeom>
          <a:noFill/>
          <a:ln w="9525">
            <a:noFill/>
            <a:miter lim="800000"/>
            <a:headEnd/>
            <a:tailEnd/>
          </a:ln>
        </p:spPr>
      </p:pic>
    </p:spTree>
    <p:extLst>
      <p:ext uri="{BB962C8B-B14F-4D97-AF65-F5344CB8AC3E}">
        <p14:creationId xmlns:p14="http://schemas.microsoft.com/office/powerpoint/2010/main" val="152988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left)">
                                      <p:cBhvr>
                                        <p:cTn id="28" dur="500"/>
                                        <p:tgtEl>
                                          <p:spTgt spid="4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8" grpId="0" animBg="1"/>
      <p:bldP spid="29" grpId="0" animBg="1"/>
      <p:bldP spid="31" grpId="0" animBg="1"/>
      <p:bldP spid="11" grpId="0"/>
      <p:bldP spid="40" grpId="0"/>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コンテンツ プレースホルダ 8"/>
          <p:cNvGraphicFramePr>
            <a:graphicFrameLocks noGrp="1"/>
          </p:cNvGraphicFramePr>
          <p:nvPr>
            <p:ph idx="1"/>
          </p:nvPr>
        </p:nvGraphicFramePr>
        <p:xfrm>
          <a:off x="457200" y="1224932"/>
          <a:ext cx="8229600" cy="3347076"/>
        </p:xfrm>
        <a:graphic>
          <a:graphicData uri="http://schemas.openxmlformats.org/drawingml/2006/table">
            <a:tbl>
              <a:tblPr firstRow="1" bandRow="1">
                <a:tableStyleId>{5C22544A-7EE6-4342-B048-85BDC9FD1C3A}</a:tableStyleId>
              </a:tblPr>
              <a:tblGrid>
                <a:gridCol w="2057400"/>
                <a:gridCol w="2057400"/>
                <a:gridCol w="2057400"/>
                <a:gridCol w="2057400"/>
              </a:tblGrid>
              <a:tr h="542916">
                <a:tc>
                  <a:txBody>
                    <a:bodyPr/>
                    <a:lstStyle/>
                    <a:p>
                      <a:pPr algn="ctr"/>
                      <a:r>
                        <a:rPr kumimoji="1" lang="ja-JP" altLang="en-US" sz="1800" dirty="0" smtClean="0">
                          <a:latin typeface="微软雅黑" pitchFamily="34" charset="-122"/>
                          <a:ea typeface="微软雅黑" pitchFamily="34" charset="-122"/>
                        </a:rPr>
                        <a:t>項　目</a:t>
                      </a:r>
                      <a:endParaRPr kumimoji="1" lang="ja-JP" altLang="en-US" sz="1800" dirty="0">
                        <a:latin typeface="微软雅黑" pitchFamily="34" charset="-122"/>
                        <a:ea typeface="微软雅黑" pitchFamily="34" charset="-122"/>
                      </a:endParaRPr>
                    </a:p>
                  </a:txBody>
                  <a:tcPr anchor="ctr"/>
                </a:tc>
                <a:tc>
                  <a:txBody>
                    <a:bodyPr/>
                    <a:lstStyle/>
                    <a:p>
                      <a:pPr marL="0" algn="ctr" rtl="0" eaLnBrk="1" latinLnBrk="0" hangingPunct="1"/>
                      <a:r>
                        <a:rPr kumimoji="1" lang="en-US" altLang="ja-JP" sz="1800" b="1" kern="1200" dirty="0" smtClean="0">
                          <a:solidFill>
                            <a:schemeClr val="lt1"/>
                          </a:solidFill>
                          <a:latin typeface="微软雅黑" pitchFamily="34" charset="-122"/>
                          <a:ea typeface="微软雅黑" pitchFamily="34" charset="-122"/>
                          <a:cs typeface="+mn-cs"/>
                        </a:rPr>
                        <a:t>2017</a:t>
                      </a:r>
                      <a:r>
                        <a:rPr kumimoji="1" lang="ja-JP" altLang="en-US" sz="1800" b="1" kern="1200" dirty="0" smtClean="0">
                          <a:solidFill>
                            <a:schemeClr val="lt1"/>
                          </a:solidFill>
                          <a:latin typeface="微软雅黑" pitchFamily="34" charset="-122"/>
                          <a:ea typeface="微软雅黑" pitchFamily="34" charset="-122"/>
                          <a:cs typeface="+mn-cs"/>
                        </a:rPr>
                        <a:t>号</a:t>
                      </a:r>
                      <a:endParaRPr kumimoji="1" lang="ja-JP" altLang="en-US" sz="1800" b="1" kern="1200" dirty="0">
                        <a:solidFill>
                          <a:schemeClr val="lt1"/>
                        </a:solidFill>
                        <a:latin typeface="微软雅黑" pitchFamily="34" charset="-122"/>
                        <a:ea typeface="微软雅黑" pitchFamily="34" charset="-122"/>
                        <a:cs typeface="+mn-cs"/>
                      </a:endParaRPr>
                    </a:p>
                  </a:txBody>
                  <a:tcPr anchor="ctr"/>
                </a:tc>
                <a:tc>
                  <a:txBody>
                    <a:bodyPr/>
                    <a:lstStyle/>
                    <a:p>
                      <a:pPr algn="ctr"/>
                      <a:r>
                        <a:rPr kumimoji="1" lang="en-US" altLang="ja-JP" sz="1800" dirty="0" smtClean="0">
                          <a:latin typeface="微软雅黑" pitchFamily="34" charset="-122"/>
                          <a:ea typeface="微软雅黑" pitchFamily="34" charset="-122"/>
                        </a:rPr>
                        <a:t>2019</a:t>
                      </a:r>
                      <a:r>
                        <a:rPr kumimoji="1" lang="ja-JP" altLang="en-US" sz="1800" dirty="0" smtClean="0">
                          <a:latin typeface="微软雅黑" pitchFamily="34" charset="-122"/>
                          <a:ea typeface="微软雅黑" pitchFamily="34" charset="-122"/>
                        </a:rPr>
                        <a:t>号</a:t>
                      </a:r>
                      <a:endParaRPr kumimoji="1" lang="ja-JP" altLang="en-US" sz="1800" dirty="0">
                        <a:latin typeface="微软雅黑" pitchFamily="34" charset="-122"/>
                        <a:ea typeface="微软雅黑" pitchFamily="34" charset="-122"/>
                      </a:endParaRPr>
                    </a:p>
                  </a:txBody>
                  <a:tcPr anchor="ctr"/>
                </a:tc>
                <a:tc>
                  <a:txBody>
                    <a:bodyPr/>
                    <a:lstStyle/>
                    <a:p>
                      <a:pPr algn="ctr"/>
                      <a:r>
                        <a:rPr kumimoji="1" lang="zh-CN" altLang="en-US" sz="1800" dirty="0" smtClean="0">
                          <a:latin typeface="微软雅黑" pitchFamily="34" charset="-122"/>
                          <a:ea typeface="微软雅黑" pitchFamily="34" charset="-122"/>
                        </a:rPr>
                        <a:t>变化</a:t>
                      </a:r>
                      <a:endParaRPr kumimoji="1" lang="ja-JP" altLang="en-US" sz="1800" dirty="0">
                        <a:latin typeface="微软雅黑" pitchFamily="34" charset="-122"/>
                        <a:ea typeface="微软雅黑" pitchFamily="34" charset="-122"/>
                      </a:endParaRPr>
                    </a:p>
                  </a:txBody>
                  <a:tcPr anchor="ctr"/>
                </a:tc>
              </a:tr>
              <a:tr h="370840">
                <a:tc>
                  <a:txBody>
                    <a:bodyPr/>
                    <a:lstStyle/>
                    <a:p>
                      <a:r>
                        <a:rPr kumimoji="1" lang="en-US" altLang="ja-JP" sz="2000" dirty="0" smtClean="0">
                          <a:latin typeface="微软雅黑" pitchFamily="34" charset="-122"/>
                          <a:ea typeface="微软雅黑" pitchFamily="34" charset="-122"/>
                        </a:rPr>
                        <a:t>1.</a:t>
                      </a:r>
                      <a:r>
                        <a:rPr kumimoji="1" lang="zh-CN" altLang="en-US" sz="2000" dirty="0" smtClean="0">
                          <a:latin typeface="微软雅黑" pitchFamily="34" charset="-122"/>
                          <a:ea typeface="微软雅黑" pitchFamily="34" charset="-122"/>
                        </a:rPr>
                        <a:t>页数</a:t>
                      </a:r>
                      <a:endParaRPr kumimoji="1" lang="ja-JP" altLang="en-US" sz="2000" dirty="0">
                        <a:latin typeface="微软雅黑" pitchFamily="34" charset="-122"/>
                        <a:ea typeface="微软雅黑" pitchFamily="34" charset="-122"/>
                      </a:endParaRPr>
                    </a:p>
                  </a:txBody>
                  <a:tcPr anchor="ctr"/>
                </a:tc>
                <a:tc>
                  <a:txBody>
                    <a:bodyPr/>
                    <a:lstStyle/>
                    <a:p>
                      <a:pPr algn="ctr"/>
                      <a:r>
                        <a:rPr kumimoji="1" lang="en-US" altLang="ja-JP" sz="2000" b="0" dirty="0" smtClean="0">
                          <a:latin typeface="微软雅黑" pitchFamily="34" charset="-122"/>
                          <a:ea typeface="微软雅黑" pitchFamily="34" charset="-122"/>
                        </a:rPr>
                        <a:t>1,216</a:t>
                      </a:r>
                      <a:r>
                        <a:rPr kumimoji="1" lang="zh-CN" altLang="en-US" sz="2000" b="0" dirty="0" smtClean="0">
                          <a:latin typeface="微软雅黑" pitchFamily="34" charset="-122"/>
                          <a:ea typeface="微软雅黑" pitchFamily="34" charset="-122"/>
                        </a:rPr>
                        <a:t>页</a:t>
                      </a:r>
                      <a:endParaRPr kumimoji="1" lang="en-US" altLang="ja-JP" sz="2000" b="0" dirty="0" smtClean="0">
                        <a:latin typeface="微软雅黑" pitchFamily="34" charset="-122"/>
                        <a:ea typeface="微软雅黑" pitchFamily="34" charset="-122"/>
                      </a:endParaRPr>
                    </a:p>
                  </a:txBody>
                  <a:tcPr anchor="ctr"/>
                </a:tc>
                <a:tc>
                  <a:txBody>
                    <a:bodyPr/>
                    <a:lstStyle/>
                    <a:p>
                      <a:pPr algn="ctr"/>
                      <a:r>
                        <a:rPr lang="en-US" altLang="ja-JP" sz="2000" dirty="0" smtClean="0">
                          <a:latin typeface="微软雅黑" pitchFamily="34" charset="-122"/>
                          <a:ea typeface="微软雅黑" pitchFamily="34" charset="-122"/>
                        </a:rPr>
                        <a:t>1,504</a:t>
                      </a:r>
                      <a:r>
                        <a:rPr lang="zh-CN" altLang="en-US" sz="2000" dirty="0" smtClean="0">
                          <a:latin typeface="微软雅黑" pitchFamily="34" charset="-122"/>
                          <a:ea typeface="微软雅黑" pitchFamily="34" charset="-122"/>
                        </a:rPr>
                        <a:t>页</a:t>
                      </a:r>
                      <a:endParaRPr lang="zh-CN" altLang="en-US" sz="2000" dirty="0">
                        <a:latin typeface="微软雅黑" pitchFamily="34" charset="-122"/>
                        <a:ea typeface="微软雅黑" pitchFamily="34" charset="-122"/>
                      </a:endParaRPr>
                    </a:p>
                  </a:txBody>
                  <a:tcPr anchor="ctr"/>
                </a:tc>
                <a:tc>
                  <a:txBody>
                    <a:bodyPr/>
                    <a:lstStyle/>
                    <a:p>
                      <a:pPr algn="ctr"/>
                      <a:r>
                        <a:rPr lang="zh-CN" altLang="en-US" sz="2000" dirty="0" smtClean="0">
                          <a:latin typeface="微软雅黑" pitchFamily="34" charset="-122"/>
                          <a:ea typeface="微软雅黑" pitchFamily="34" charset="-122"/>
                        </a:rPr>
                        <a:t>增加</a:t>
                      </a:r>
                      <a:r>
                        <a:rPr lang="en-US" altLang="zh-CN" sz="2000" b="1" dirty="0" smtClean="0">
                          <a:solidFill>
                            <a:srgbClr val="FF0000"/>
                          </a:solidFill>
                          <a:latin typeface="微软雅黑" pitchFamily="34" charset="-122"/>
                          <a:ea typeface="微软雅黑" pitchFamily="34" charset="-122"/>
                        </a:rPr>
                        <a:t>288</a:t>
                      </a:r>
                      <a:r>
                        <a:rPr lang="zh-CN" altLang="en-US" sz="2000" dirty="0" smtClean="0">
                          <a:latin typeface="微软雅黑" pitchFamily="34" charset="-122"/>
                          <a:ea typeface="微软雅黑" pitchFamily="34" charset="-122"/>
                        </a:rPr>
                        <a:t>页（</a:t>
                      </a:r>
                      <a:r>
                        <a:rPr lang="en-US" altLang="zh-CN" sz="2000" dirty="0" smtClean="0">
                          <a:latin typeface="微软雅黑" pitchFamily="34" charset="-122"/>
                          <a:ea typeface="微软雅黑" pitchFamily="34" charset="-122"/>
                        </a:rPr>
                        <a:t>124%</a:t>
                      </a:r>
                      <a:r>
                        <a:rPr lang="zh-CN" altLang="en-US" sz="2000" dirty="0" smtClean="0">
                          <a:latin typeface="微软雅黑" pitchFamily="34" charset="-122"/>
                          <a:ea typeface="微软雅黑" pitchFamily="34" charset="-122"/>
                        </a:rPr>
                        <a:t>）</a:t>
                      </a:r>
                      <a:endParaRPr lang="zh-CN" altLang="en-US" sz="2000" dirty="0">
                        <a:latin typeface="微软雅黑" pitchFamily="34" charset="-122"/>
                        <a:ea typeface="微软雅黑" pitchFamily="34" charset="-122"/>
                      </a:endParaRPr>
                    </a:p>
                  </a:txBody>
                  <a:tcPr/>
                </a:tc>
              </a:tr>
              <a:tr h="370840">
                <a:tc>
                  <a:txBody>
                    <a:bodyPr/>
                    <a:lstStyle/>
                    <a:p>
                      <a:r>
                        <a:rPr kumimoji="1" lang="en-US" altLang="ja-JP" sz="2000" dirty="0" smtClean="0">
                          <a:latin typeface="微软雅黑" pitchFamily="34" charset="-122"/>
                          <a:ea typeface="微软雅黑" pitchFamily="34" charset="-122"/>
                        </a:rPr>
                        <a:t>2.</a:t>
                      </a:r>
                      <a:r>
                        <a:rPr kumimoji="1" lang="zh-CN" altLang="en-US" sz="2000" dirty="0" smtClean="0">
                          <a:latin typeface="微软雅黑" pitchFamily="34" charset="-122"/>
                          <a:ea typeface="微软雅黑" pitchFamily="34" charset="-122"/>
                        </a:rPr>
                        <a:t>刊登数量</a:t>
                      </a:r>
                      <a:endParaRPr kumimoji="1" lang="ja-JP" altLang="en-US" sz="2000" dirty="0">
                        <a:latin typeface="微软雅黑" pitchFamily="34" charset="-122"/>
                        <a:ea typeface="微软雅黑" pitchFamily="34" charset="-122"/>
                      </a:endParaRPr>
                    </a:p>
                  </a:txBody>
                  <a:tcPr anchor="ctr"/>
                </a:tc>
                <a:tc>
                  <a:txBody>
                    <a:bodyPr/>
                    <a:lstStyle/>
                    <a:p>
                      <a:pPr algn="ctr"/>
                      <a:r>
                        <a:rPr kumimoji="1" lang="en-US" altLang="ja-JP" sz="2000" b="0" dirty="0" smtClean="0">
                          <a:latin typeface="微软雅黑" pitchFamily="34" charset="-122"/>
                          <a:ea typeface="微软雅黑" pitchFamily="34" charset="-122"/>
                        </a:rPr>
                        <a:t>4,240</a:t>
                      </a:r>
                      <a:r>
                        <a:rPr kumimoji="1" lang="zh-CN" altLang="en-US" sz="2000" b="0" dirty="0" smtClean="0">
                          <a:latin typeface="微软雅黑" pitchFamily="34" charset="-122"/>
                          <a:ea typeface="微软雅黑" pitchFamily="34" charset="-122"/>
                        </a:rPr>
                        <a:t>款</a:t>
                      </a:r>
                      <a:endParaRPr kumimoji="1" lang="en-US" altLang="zh-CN" sz="2000" b="0" dirty="0" smtClean="0">
                        <a:latin typeface="微软雅黑" pitchFamily="34" charset="-122"/>
                        <a:ea typeface="微软雅黑" pitchFamily="34" charset="-122"/>
                      </a:endParaRPr>
                    </a:p>
                    <a:p>
                      <a:pPr algn="ctr"/>
                      <a:r>
                        <a:rPr kumimoji="1" lang="en-US" altLang="ja-JP" sz="2000" b="0" dirty="0" smtClean="0">
                          <a:latin typeface="微软雅黑" pitchFamily="34" charset="-122"/>
                          <a:ea typeface="微软雅黑" pitchFamily="34" charset="-122"/>
                        </a:rPr>
                        <a:t>21,969</a:t>
                      </a:r>
                      <a:r>
                        <a:rPr kumimoji="1" lang="zh-CN" altLang="en-US" sz="2000" b="0" dirty="0" smtClean="0">
                          <a:latin typeface="微软雅黑" pitchFamily="34" charset="-122"/>
                          <a:ea typeface="微软雅黑" pitchFamily="34" charset="-122"/>
                        </a:rPr>
                        <a:t>条</a:t>
                      </a:r>
                      <a:endParaRPr kumimoji="1" lang="en-US" altLang="ja-JP" sz="2000" b="0" dirty="0" smtClean="0">
                        <a:latin typeface="微软雅黑" pitchFamily="34" charset="-122"/>
                        <a:ea typeface="微软雅黑" pitchFamily="34" charset="-122"/>
                      </a:endParaRPr>
                    </a:p>
                  </a:txBody>
                  <a:tcPr anchor="ctr"/>
                </a:tc>
                <a:tc>
                  <a:txBody>
                    <a:bodyPr/>
                    <a:lstStyle/>
                    <a:p>
                      <a:pPr algn="ctr"/>
                      <a:r>
                        <a:rPr lang="en-US" altLang="ja-JP" sz="2000" dirty="0" smtClean="0">
                          <a:latin typeface="微软雅黑" pitchFamily="34" charset="-122"/>
                          <a:ea typeface="微软雅黑" pitchFamily="34" charset="-122"/>
                        </a:rPr>
                        <a:t>5,096</a:t>
                      </a:r>
                      <a:r>
                        <a:rPr kumimoji="1" lang="zh-CN" altLang="en-US" sz="2000" b="0" dirty="0" smtClean="0">
                          <a:latin typeface="微软雅黑" pitchFamily="34" charset="-122"/>
                          <a:ea typeface="微软雅黑" pitchFamily="34" charset="-122"/>
                        </a:rPr>
                        <a:t>款</a:t>
                      </a:r>
                      <a:endParaRPr lang="ja-JP" altLang="en-US" sz="2000" dirty="0" smtClean="0">
                        <a:latin typeface="微软雅黑" pitchFamily="34" charset="-122"/>
                        <a:ea typeface="微软雅黑" pitchFamily="34" charset="-122"/>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2000" dirty="0" smtClean="0">
                          <a:latin typeface="微软雅黑" pitchFamily="34" charset="-122"/>
                          <a:ea typeface="微软雅黑" pitchFamily="34" charset="-122"/>
                        </a:rPr>
                        <a:t>26,520</a:t>
                      </a:r>
                      <a:r>
                        <a:rPr kumimoji="1" lang="zh-CN" altLang="en-US" sz="2000" b="0" dirty="0" smtClean="0">
                          <a:latin typeface="微软雅黑" pitchFamily="34" charset="-122"/>
                          <a:ea typeface="微软雅黑" pitchFamily="34" charset="-122"/>
                        </a:rPr>
                        <a:t>条</a:t>
                      </a:r>
                      <a:endParaRPr lang="en-US" altLang="zh-CN" sz="2000" dirty="0" smtClean="0">
                        <a:latin typeface="微软雅黑" pitchFamily="34" charset="-122"/>
                        <a:ea typeface="微软雅黑" pitchFamily="34" charset="-122"/>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2000" dirty="0" smtClean="0">
                          <a:latin typeface="微软雅黑" pitchFamily="34" charset="-122"/>
                          <a:ea typeface="微软雅黑" pitchFamily="34" charset="-122"/>
                        </a:rPr>
                        <a:t>增加</a:t>
                      </a:r>
                      <a:r>
                        <a:rPr lang="en-US" altLang="ja-JP" sz="2000" b="1" dirty="0" smtClean="0">
                          <a:solidFill>
                            <a:srgbClr val="FF0000"/>
                          </a:solidFill>
                          <a:latin typeface="微软雅黑" pitchFamily="34" charset="-122"/>
                          <a:ea typeface="微软雅黑" pitchFamily="34" charset="-122"/>
                        </a:rPr>
                        <a:t>856</a:t>
                      </a:r>
                      <a:r>
                        <a:rPr lang="zh-CN" altLang="en-US" sz="2000" dirty="0" smtClean="0">
                          <a:latin typeface="微软雅黑" pitchFamily="34" charset="-122"/>
                          <a:ea typeface="微软雅黑" pitchFamily="34" charset="-122"/>
                        </a:rPr>
                        <a:t>款</a:t>
                      </a:r>
                      <a:endParaRPr lang="en-US" altLang="zh-CN" sz="2000" dirty="0" smtClean="0">
                        <a:latin typeface="微软雅黑" pitchFamily="34" charset="-122"/>
                        <a:ea typeface="微软雅黑" pitchFamily="34" charset="-122"/>
                      </a:endParaRPr>
                    </a:p>
                    <a:p>
                      <a:pPr algn="ctr"/>
                      <a:r>
                        <a:rPr lang="zh-CN" altLang="en-US" sz="2000" dirty="0" smtClean="0">
                          <a:latin typeface="微软雅黑" pitchFamily="34" charset="-122"/>
                          <a:ea typeface="微软雅黑" pitchFamily="34" charset="-122"/>
                        </a:rPr>
                        <a:t>（</a:t>
                      </a:r>
                      <a:r>
                        <a:rPr lang="en-US" altLang="zh-CN" sz="2000" dirty="0" smtClean="0">
                          <a:latin typeface="微软雅黑" pitchFamily="34" charset="-122"/>
                          <a:ea typeface="微软雅黑" pitchFamily="34" charset="-122"/>
                        </a:rPr>
                        <a:t>1</a:t>
                      </a:r>
                      <a:r>
                        <a:rPr lang="en-US" altLang="ja-JP" sz="2000" dirty="0" smtClean="0">
                          <a:latin typeface="微软雅黑" pitchFamily="34" charset="-122"/>
                          <a:ea typeface="微软雅黑" pitchFamily="34" charset="-122"/>
                        </a:rPr>
                        <a:t>20</a:t>
                      </a:r>
                      <a:r>
                        <a:rPr lang="en-US" altLang="zh-CN" sz="2000" dirty="0" smtClean="0">
                          <a:latin typeface="微软雅黑" pitchFamily="34" charset="-122"/>
                          <a:ea typeface="微软雅黑" pitchFamily="34" charset="-122"/>
                        </a:rPr>
                        <a:t>%</a:t>
                      </a:r>
                      <a:r>
                        <a:rPr lang="zh-CN" altLang="en-US" sz="2000" dirty="0" smtClean="0">
                          <a:latin typeface="微软雅黑" pitchFamily="34" charset="-122"/>
                          <a:ea typeface="微软雅黑" pitchFamily="34" charset="-122"/>
                        </a:rPr>
                        <a:t>）</a:t>
                      </a:r>
                      <a:endParaRPr lang="en-US" altLang="zh-CN" sz="2000" dirty="0" smtClean="0">
                        <a:latin typeface="微软雅黑" pitchFamily="34" charset="-122"/>
                        <a:ea typeface="微软雅黑" pitchFamily="34" charset="-122"/>
                      </a:endParaRPr>
                    </a:p>
                    <a:p>
                      <a:pPr algn="ctr"/>
                      <a:r>
                        <a:rPr lang="zh-CN" altLang="en-US" sz="2000" dirty="0" smtClean="0">
                          <a:latin typeface="微软雅黑" pitchFamily="34" charset="-122"/>
                          <a:ea typeface="微软雅黑" pitchFamily="34" charset="-122"/>
                        </a:rPr>
                        <a:t>新商品</a:t>
                      </a:r>
                      <a:r>
                        <a:rPr lang="en-US" altLang="zh-CN" sz="2000" b="1" dirty="0" smtClean="0">
                          <a:solidFill>
                            <a:srgbClr val="FF0000"/>
                          </a:solidFill>
                          <a:latin typeface="微软雅黑" pitchFamily="34" charset="-122"/>
                          <a:ea typeface="微软雅黑" pitchFamily="34" charset="-122"/>
                        </a:rPr>
                        <a:t>36</a:t>
                      </a:r>
                      <a:r>
                        <a:rPr lang="en-US" altLang="zh-CN" sz="2000" dirty="0" smtClean="0">
                          <a:latin typeface="微软雅黑" pitchFamily="34" charset="-122"/>
                          <a:ea typeface="微软雅黑" pitchFamily="34" charset="-122"/>
                        </a:rPr>
                        <a:t>%</a:t>
                      </a:r>
                    </a:p>
                    <a:p>
                      <a:pPr algn="ctr"/>
                      <a:r>
                        <a:rPr lang="zh-CN" altLang="en-US" sz="2000" dirty="0" smtClean="0">
                          <a:latin typeface="微软雅黑" pitchFamily="34" charset="-122"/>
                          <a:ea typeface="微软雅黑" pitchFamily="34" charset="-122"/>
                        </a:rPr>
                        <a:t>（</a:t>
                      </a:r>
                      <a:r>
                        <a:rPr lang="en-US" altLang="ja-JP" sz="2000" dirty="0" smtClean="0">
                          <a:latin typeface="微软雅黑" pitchFamily="34" charset="-122"/>
                          <a:ea typeface="微软雅黑" pitchFamily="34" charset="-122"/>
                        </a:rPr>
                        <a:t>1,825</a:t>
                      </a:r>
                      <a:r>
                        <a:rPr lang="zh-CN" altLang="en-US" sz="2000" dirty="0" smtClean="0">
                          <a:latin typeface="微软雅黑" pitchFamily="34" charset="-122"/>
                          <a:ea typeface="微软雅黑" pitchFamily="34" charset="-122"/>
                        </a:rPr>
                        <a:t>款）</a:t>
                      </a:r>
                      <a:endParaRPr lang="zh-CN" altLang="en-US" sz="2000" dirty="0">
                        <a:latin typeface="微软雅黑" pitchFamily="34" charset="-122"/>
                        <a:ea typeface="微软雅黑" pitchFamily="34" charset="-122"/>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smtClean="0">
                          <a:latin typeface="微软雅黑" pitchFamily="34" charset="-122"/>
                          <a:ea typeface="微软雅黑" pitchFamily="34" charset="-122"/>
                        </a:rPr>
                        <a:t>3.</a:t>
                      </a:r>
                      <a:r>
                        <a:rPr kumimoji="1" lang="zh-CN" altLang="en-US" sz="2000" dirty="0" smtClean="0">
                          <a:latin typeface="微软雅黑" pitchFamily="34" charset="-122"/>
                          <a:ea typeface="微软雅黑" pitchFamily="34" charset="-122"/>
                        </a:rPr>
                        <a:t>发刊数量</a:t>
                      </a:r>
                      <a:endParaRPr kumimoji="1" lang="ja-JP" altLang="en-US" sz="2000" dirty="0" smtClean="0">
                        <a:latin typeface="微软雅黑" pitchFamily="34" charset="-122"/>
                        <a:ea typeface="微软雅黑" pitchFamily="34" charset="-122"/>
                      </a:endParaRPr>
                    </a:p>
                  </a:txBody>
                  <a:tcPr anchor="ctr"/>
                </a:tc>
                <a:tc>
                  <a:txBody>
                    <a:bodyPr/>
                    <a:lstStyle/>
                    <a:p>
                      <a:pPr algn="ctr"/>
                      <a:r>
                        <a:rPr lang="en-US" altLang="zh-CN" sz="2000" dirty="0" smtClean="0">
                          <a:latin typeface="微软雅黑" pitchFamily="34" charset="-122"/>
                          <a:ea typeface="微软雅黑" pitchFamily="34" charset="-122"/>
                        </a:rPr>
                        <a:t>15</a:t>
                      </a:r>
                      <a:r>
                        <a:rPr lang="zh-CN" altLang="en-US" sz="2000" dirty="0" smtClean="0">
                          <a:latin typeface="微软雅黑" pitchFamily="34" charset="-122"/>
                          <a:ea typeface="微软雅黑" pitchFamily="34" charset="-122"/>
                        </a:rPr>
                        <a:t>万本</a:t>
                      </a:r>
                      <a:endParaRPr lang="zh-CN" altLang="en-US" sz="2000" dirty="0">
                        <a:latin typeface="微软雅黑" pitchFamily="34" charset="-122"/>
                        <a:ea typeface="微软雅黑" pitchFamily="34" charset="-122"/>
                      </a:endParaRPr>
                    </a:p>
                  </a:txBody>
                  <a:tcPr/>
                </a:tc>
                <a:tc>
                  <a:txBody>
                    <a:bodyPr/>
                    <a:lstStyle/>
                    <a:p>
                      <a:pPr algn="ctr"/>
                      <a:r>
                        <a:rPr lang="en-US" altLang="zh-CN" sz="2000" dirty="0" smtClean="0">
                          <a:latin typeface="微软雅黑" pitchFamily="34" charset="-122"/>
                          <a:ea typeface="微软雅黑" pitchFamily="34" charset="-122"/>
                        </a:rPr>
                        <a:t>11</a:t>
                      </a:r>
                      <a:r>
                        <a:rPr lang="zh-CN" altLang="en-US" sz="2000" dirty="0" smtClean="0">
                          <a:latin typeface="微软雅黑" pitchFamily="34" charset="-122"/>
                          <a:ea typeface="微软雅黑" pitchFamily="34" charset="-122"/>
                        </a:rPr>
                        <a:t>万本</a:t>
                      </a:r>
                      <a:endParaRPr lang="zh-CN" altLang="en-US" sz="2000" dirty="0">
                        <a:latin typeface="微软雅黑" pitchFamily="34" charset="-122"/>
                        <a:ea typeface="微软雅黑" pitchFamily="34" charset="-122"/>
                      </a:endParaRPr>
                    </a:p>
                  </a:txBody>
                  <a:tcPr anchor="ctr"/>
                </a:tc>
                <a:tc>
                  <a:txBody>
                    <a:bodyPr/>
                    <a:lstStyle/>
                    <a:p>
                      <a:pPr algn="ctr"/>
                      <a:endParaRPr lang="zh-CN" altLang="en-US" sz="2000" dirty="0">
                        <a:latin typeface="微软雅黑" pitchFamily="34" charset="-122"/>
                        <a:ea typeface="微软雅黑" pitchFamily="34" charset="-122"/>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smtClean="0">
                          <a:latin typeface="微软雅黑" pitchFamily="34" charset="-122"/>
                          <a:ea typeface="微软雅黑" pitchFamily="34" charset="-122"/>
                        </a:rPr>
                        <a:t>4.</a:t>
                      </a:r>
                      <a:r>
                        <a:rPr kumimoji="1" lang="zh-CN" altLang="en-US" sz="2000" dirty="0" smtClean="0">
                          <a:latin typeface="微软雅黑" pitchFamily="34" charset="-122"/>
                          <a:ea typeface="微软雅黑" pitchFamily="34" charset="-122"/>
                        </a:rPr>
                        <a:t>日程</a:t>
                      </a:r>
                      <a:endParaRPr kumimoji="1" lang="ja-JP" altLang="en-US" sz="2000" dirty="0" smtClean="0">
                        <a:latin typeface="微软雅黑" pitchFamily="34" charset="-122"/>
                        <a:ea typeface="微软雅黑" pitchFamily="34" charset="-122"/>
                      </a:endParaRPr>
                    </a:p>
                  </a:txBody>
                  <a:tcPr anchor="ct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latin typeface="微软雅黑" pitchFamily="34" charset="-122"/>
                          <a:ea typeface="微软雅黑" pitchFamily="34" charset="-122"/>
                        </a:rPr>
                        <a:t>5</a:t>
                      </a:r>
                      <a:r>
                        <a:rPr kumimoji="1" lang="ja-JP" altLang="en-US" sz="2000" b="0" dirty="0" smtClean="0">
                          <a:latin typeface="微软雅黑" pitchFamily="34" charset="-122"/>
                          <a:ea typeface="微软雅黑" pitchFamily="34" charset="-122"/>
                        </a:rPr>
                        <a:t>月</a:t>
                      </a:r>
                      <a:r>
                        <a:rPr kumimoji="1" lang="en-US" altLang="ja-JP" sz="2000" b="0" dirty="0" smtClean="0">
                          <a:latin typeface="微软雅黑" pitchFamily="34" charset="-122"/>
                          <a:ea typeface="微软雅黑" pitchFamily="34" charset="-122"/>
                        </a:rPr>
                        <a:t>15</a:t>
                      </a:r>
                      <a:r>
                        <a:rPr kumimoji="1" lang="ja-JP" altLang="en-US" sz="2000" b="0" dirty="0" smtClean="0">
                          <a:latin typeface="微软雅黑" pitchFamily="34" charset="-122"/>
                          <a:ea typeface="微软雅黑" pitchFamily="34" charset="-122"/>
                        </a:rPr>
                        <a:t>日</a:t>
                      </a:r>
                      <a:r>
                        <a:rPr kumimoji="1" lang="zh-CN" altLang="en-US" sz="2000" b="0" dirty="0" smtClean="0">
                          <a:latin typeface="微软雅黑" pitchFamily="34" charset="-122"/>
                          <a:ea typeface="微软雅黑" pitchFamily="34" charset="-122"/>
                        </a:rPr>
                        <a:t>从偏远地区开始</a:t>
                      </a:r>
                      <a:r>
                        <a:rPr kumimoji="1" lang="ja-JP" altLang="en-US" sz="2000" b="0" dirty="0" err="1" smtClean="0">
                          <a:latin typeface="微软雅黑" pitchFamily="34" charset="-122"/>
                          <a:ea typeface="微软雅黑" pitchFamily="34" charset="-122"/>
                        </a:rPr>
                        <a:t>、</a:t>
                      </a:r>
                      <a:r>
                        <a:rPr kumimoji="1" lang="en-US" altLang="ja-JP" sz="2000" b="0" dirty="0" smtClean="0">
                          <a:latin typeface="微软雅黑" pitchFamily="34" charset="-122"/>
                          <a:ea typeface="微软雅黑" pitchFamily="34" charset="-122"/>
                        </a:rPr>
                        <a:t>5</a:t>
                      </a:r>
                      <a:r>
                        <a:rPr kumimoji="1" lang="ja-JP" altLang="en-US" sz="2000" b="0" dirty="0" smtClean="0">
                          <a:latin typeface="微软雅黑" pitchFamily="34" charset="-122"/>
                          <a:ea typeface="微软雅黑" pitchFamily="34" charset="-122"/>
                        </a:rPr>
                        <a:t>月</a:t>
                      </a:r>
                      <a:r>
                        <a:rPr kumimoji="1" lang="en-US" altLang="ja-JP" sz="2000" b="0" dirty="0" smtClean="0">
                          <a:latin typeface="微软雅黑" pitchFamily="34" charset="-122"/>
                          <a:ea typeface="微软雅黑" pitchFamily="34" charset="-122"/>
                        </a:rPr>
                        <a:t>26</a:t>
                      </a:r>
                      <a:r>
                        <a:rPr kumimoji="1" lang="ja-JP" altLang="en-US" sz="2000" b="0" dirty="0" smtClean="0">
                          <a:latin typeface="微软雅黑" pitchFamily="34" charset="-122"/>
                          <a:ea typeface="微软雅黑" pitchFamily="34" charset="-122"/>
                        </a:rPr>
                        <a:t>日</a:t>
                      </a:r>
                      <a:r>
                        <a:rPr kumimoji="1" lang="zh-CN" altLang="en-US" sz="2000" b="0" dirty="0" smtClean="0">
                          <a:latin typeface="微软雅黑" pitchFamily="34" charset="-122"/>
                          <a:ea typeface="微软雅黑" pitchFamily="34" charset="-122"/>
                        </a:rPr>
                        <a:t>送到所有客户手中</a:t>
                      </a:r>
                      <a:endParaRPr kumimoji="1" lang="en-US" altLang="ja-JP" sz="2000" b="0" dirty="0" smtClean="0">
                        <a:latin typeface="微软雅黑" pitchFamily="34" charset="-122"/>
                        <a:ea typeface="微软雅黑" pitchFamily="34" charset="-122"/>
                      </a:endParaRPr>
                    </a:p>
                  </a:txBody>
                  <a:tcPr/>
                </a:tc>
                <a:tc hMerge="1">
                  <a:txBody>
                    <a:bodyPr/>
                    <a:lstStyle/>
                    <a:p>
                      <a:pPr algn="ctr"/>
                      <a:endParaRPr lang="zh-CN" altLang="en-US" sz="2000" dirty="0">
                        <a:latin typeface="微软雅黑" pitchFamily="34" charset="-122"/>
                        <a:ea typeface="微软雅黑" pitchFamily="34" charset="-122"/>
                      </a:endParaRPr>
                    </a:p>
                  </a:txBody>
                  <a:tcPr anchor="ctr"/>
                </a:tc>
                <a:tc hMerge="1">
                  <a:txBody>
                    <a:bodyPr/>
                    <a:lstStyle/>
                    <a:p>
                      <a:pPr algn="ctr"/>
                      <a:endParaRPr lang="zh-CN" altLang="en-US" sz="2000" dirty="0">
                        <a:latin typeface="微软雅黑" pitchFamily="34" charset="-122"/>
                        <a:ea typeface="微软雅黑" pitchFamily="34" charset="-122"/>
                      </a:endParaRPr>
                    </a:p>
                  </a:txBody>
                  <a:tcPr/>
                </a:tc>
              </a:tr>
            </a:tbl>
          </a:graphicData>
        </a:graphic>
      </p:graphicFrame>
      <p:sp>
        <p:nvSpPr>
          <p:cNvPr id="11" name="テキスト ボックス 10"/>
          <p:cNvSpPr txBox="1"/>
          <p:nvPr/>
        </p:nvSpPr>
        <p:spPr>
          <a:xfrm>
            <a:off x="560354" y="4786322"/>
            <a:ext cx="5724644" cy="1477328"/>
          </a:xfrm>
          <a:prstGeom prst="rect">
            <a:avLst/>
          </a:prstGeom>
          <a:noFill/>
        </p:spPr>
        <p:txBody>
          <a:bodyPr wrap="none" rtlCol="0">
            <a:spAutoFit/>
          </a:bodyPr>
          <a:lstStyle/>
          <a:p>
            <a:r>
              <a:rPr kumimoji="1" lang="en-US" altLang="ja-JP" sz="1800" dirty="0" smtClean="0">
                <a:solidFill>
                  <a:srgbClr val="FF0000"/>
                </a:solidFill>
                <a:latin typeface="微软雅黑" pitchFamily="34" charset="-122"/>
                <a:ea typeface="微软雅黑" pitchFamily="34" charset="-122"/>
              </a:rPr>
              <a:t>※</a:t>
            </a:r>
            <a:r>
              <a:rPr lang="zh-CN" altLang="en-US" sz="1800" dirty="0" smtClean="0">
                <a:solidFill>
                  <a:srgbClr val="FF0000"/>
                </a:solidFill>
                <a:latin typeface="微软雅黑" pitchFamily="34" charset="-122"/>
                <a:ea typeface="微软雅黑" pitchFamily="34" charset="-122"/>
              </a:rPr>
              <a:t>关于从目录中下架的</a:t>
            </a:r>
            <a:r>
              <a:rPr kumimoji="1" lang="zh-CN" altLang="en-US" sz="1800" dirty="0" smtClean="0">
                <a:solidFill>
                  <a:srgbClr val="FF0000"/>
                </a:solidFill>
                <a:latin typeface="微软雅黑" pitchFamily="34" charset="-122"/>
                <a:ea typeface="微软雅黑" pitchFamily="34" charset="-122"/>
              </a:rPr>
              <a:t>商品</a:t>
            </a:r>
            <a:r>
              <a:rPr kumimoji="1" lang="en-US" altLang="ja-JP" sz="1800" dirty="0" smtClean="0">
                <a:solidFill>
                  <a:srgbClr val="FF0000"/>
                </a:solidFill>
                <a:latin typeface="微软雅黑" pitchFamily="34" charset="-122"/>
                <a:ea typeface="微软雅黑" pitchFamily="34" charset="-122"/>
              </a:rPr>
              <a:t>※</a:t>
            </a:r>
          </a:p>
          <a:p>
            <a:r>
              <a:rPr lang="ja-JP" altLang="en-US" sz="1800" dirty="0" smtClean="0">
                <a:latin typeface="微软雅黑" pitchFamily="34" charset="-122"/>
                <a:ea typeface="微软雅黑" pitchFamily="34" charset="-122"/>
              </a:rPr>
              <a:t>①</a:t>
            </a:r>
            <a:r>
              <a:rPr lang="zh-CN" altLang="en-US" sz="1800" dirty="0" smtClean="0">
                <a:latin typeface="微软雅黑" pitchFamily="34" charset="-122"/>
                <a:ea typeface="微软雅黑" pitchFamily="34" charset="-122"/>
              </a:rPr>
              <a:t>一部分日本进口商品仍会继续销售，并且会备有存库</a:t>
            </a:r>
            <a:endParaRPr lang="en-US" altLang="ja-JP" sz="1800" dirty="0" smtClean="0">
              <a:latin typeface="微软雅黑" pitchFamily="34" charset="-122"/>
              <a:ea typeface="微软雅黑" pitchFamily="34" charset="-122"/>
            </a:endParaRPr>
          </a:p>
          <a:p>
            <a:r>
              <a:rPr kumimoji="1" lang="ja-JP" altLang="en-US" sz="1800" dirty="0" smtClean="0">
                <a:latin typeface="微软雅黑" pitchFamily="34" charset="-122"/>
                <a:ea typeface="微软雅黑" pitchFamily="34" charset="-122"/>
              </a:rPr>
              <a:t>　　　（</a:t>
            </a:r>
            <a:r>
              <a:rPr kumimoji="1" lang="zh-CN" altLang="en-US" sz="1800" dirty="0" smtClean="0">
                <a:latin typeface="微软雅黑" pitchFamily="34" charset="-122"/>
                <a:ea typeface="微软雅黑" pitchFamily="34" charset="-122"/>
              </a:rPr>
              <a:t>可以在网上查询规格，存库等</a:t>
            </a:r>
            <a:r>
              <a:rPr kumimoji="1" lang="ja-JP" altLang="en-US" sz="1800" dirty="0" smtClean="0">
                <a:latin typeface="微软雅黑" pitchFamily="34" charset="-122"/>
                <a:ea typeface="微软雅黑" pitchFamily="34" charset="-122"/>
              </a:rPr>
              <a:t>）</a:t>
            </a:r>
            <a:endParaRPr kumimoji="1" lang="en-US" altLang="ja-JP" sz="1800" dirty="0" smtClean="0">
              <a:latin typeface="微软雅黑" pitchFamily="34" charset="-122"/>
              <a:ea typeface="微软雅黑" pitchFamily="34" charset="-122"/>
            </a:endParaRPr>
          </a:p>
          <a:p>
            <a:r>
              <a:rPr lang="ja-JP" altLang="en-US" sz="1800" dirty="0" smtClean="0">
                <a:latin typeface="微软雅黑" pitchFamily="34" charset="-122"/>
                <a:ea typeface="微软雅黑" pitchFamily="34" charset="-122"/>
              </a:rPr>
              <a:t>②</a:t>
            </a:r>
            <a:r>
              <a:rPr lang="zh-CN" altLang="en-US" sz="1800" dirty="0" smtClean="0">
                <a:latin typeface="微软雅黑" pitchFamily="34" charset="-122"/>
                <a:ea typeface="微软雅黑" pitchFamily="34" charset="-122"/>
              </a:rPr>
              <a:t>国内的产品我们会以非存库的形式继续销售，</a:t>
            </a:r>
            <a:endParaRPr lang="en-US" altLang="ja-JP" sz="1800" dirty="0" smtClean="0">
              <a:latin typeface="微软雅黑" pitchFamily="34" charset="-122"/>
              <a:ea typeface="微软雅黑" pitchFamily="34" charset="-122"/>
            </a:endParaRPr>
          </a:p>
          <a:p>
            <a:r>
              <a:rPr kumimoji="1" lang="ja-JP" altLang="en-US" sz="1800" dirty="0" smtClean="0">
                <a:latin typeface="微软雅黑" pitchFamily="34" charset="-122"/>
                <a:ea typeface="微软雅黑" pitchFamily="34" charset="-122"/>
              </a:rPr>
              <a:t>　　　</a:t>
            </a:r>
            <a:r>
              <a:rPr lang="zh-CN" altLang="en-US" sz="1800" dirty="0" smtClean="0">
                <a:latin typeface="微软雅黑" pitchFamily="34" charset="-122"/>
                <a:ea typeface="微软雅黑" pitchFamily="34" charset="-122"/>
              </a:rPr>
              <a:t>但是价格需要进行事前确认</a:t>
            </a:r>
            <a:r>
              <a:rPr kumimoji="1" lang="ja-JP" altLang="en-US" sz="1800" dirty="0" err="1" smtClean="0">
                <a:latin typeface="微软雅黑" pitchFamily="34" charset="-122"/>
                <a:ea typeface="微软雅黑" pitchFamily="34" charset="-122"/>
              </a:rPr>
              <a:t>。</a:t>
            </a:r>
            <a:endParaRPr kumimoji="1" lang="en-US" altLang="ja-JP" sz="1800" dirty="0" smtClean="0">
              <a:latin typeface="微软雅黑" pitchFamily="34" charset="-122"/>
              <a:ea typeface="微软雅黑" pitchFamily="34" charset="-122"/>
            </a:endParaRPr>
          </a:p>
        </p:txBody>
      </p:sp>
      <p:sp>
        <p:nvSpPr>
          <p:cNvPr id="8" name="正方形/長方形 7"/>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1</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1</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目录简介</a:t>
            </a:r>
          </a:p>
        </p:txBody>
      </p:sp>
      <p:pic>
        <p:nvPicPr>
          <p:cNvPr id="10" name="Picture 21"/>
          <p:cNvPicPr>
            <a:picLocks noChangeAspect="1" noChangeArrowheads="1"/>
          </p:cNvPicPr>
          <p:nvPr/>
        </p:nvPicPr>
        <p:blipFill>
          <a:blip r:embed="rId3" cstate="print"/>
          <a:srcRect r="60083" b="-8037"/>
          <a:stretch>
            <a:fillRect/>
          </a:stretch>
        </p:blipFill>
        <p:spPr bwMode="auto">
          <a:xfrm>
            <a:off x="6876256" y="332656"/>
            <a:ext cx="2088232" cy="26508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69E29E33-B620-47F9-BB04-8846C2A5AFCC}" type="slidenum">
              <a:rPr lang="en-US" smtClean="0">
                <a:solidFill>
                  <a:srgbClr val="1F497D">
                    <a:lumMod val="75000"/>
                    <a:lumOff val="25000"/>
                  </a:srgbClr>
                </a:solidFill>
              </a:rPr>
              <a:pPr/>
              <a:t>13</a:t>
            </a:fld>
            <a:endParaRPr lang="en-US">
              <a:solidFill>
                <a:srgbClr val="1F497D">
                  <a:lumMod val="75000"/>
                  <a:lumOff val="25000"/>
                </a:srgbClr>
              </a:solidFill>
            </a:endParaRPr>
          </a:p>
        </p:txBody>
      </p:sp>
      <p:sp>
        <p:nvSpPr>
          <p:cNvPr id="8" name="矩形 7"/>
          <p:cNvSpPr/>
          <p:nvPr/>
        </p:nvSpPr>
        <p:spPr>
          <a:xfrm>
            <a:off x="384932" y="3037136"/>
            <a:ext cx="8374137" cy="39186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80133" tIns="40067" rIns="80133" bIns="40067" rtlCol="0" anchor="ctr"/>
          <a:lstStyle/>
          <a:p>
            <a:pPr algn="ctr" fontAlgn="base">
              <a:spcBef>
                <a:spcPct val="0"/>
              </a:spcBef>
              <a:spcAft>
                <a:spcPct val="0"/>
              </a:spcAft>
            </a:pPr>
            <a:endParaRPr kumimoji="1" lang="zh-CN" altLang="en-US" sz="2600" b="1" dirty="0">
              <a:solidFill>
                <a:prstClr val="white"/>
              </a:solidFill>
            </a:endParaRPr>
          </a:p>
        </p:txBody>
      </p:sp>
      <p:sp>
        <p:nvSpPr>
          <p:cNvPr id="10" name="矩形 9"/>
          <p:cNvSpPr/>
          <p:nvPr/>
        </p:nvSpPr>
        <p:spPr>
          <a:xfrm>
            <a:off x="384932" y="2188097"/>
            <a:ext cx="8374137" cy="39186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80133" tIns="40067" rIns="80133" bIns="40067" rtlCol="0" anchor="ctr"/>
          <a:lstStyle/>
          <a:p>
            <a:pPr algn="ctr" fontAlgn="base">
              <a:spcBef>
                <a:spcPct val="0"/>
              </a:spcBef>
              <a:spcAft>
                <a:spcPct val="0"/>
              </a:spcAft>
            </a:pPr>
            <a:endParaRPr kumimoji="1" lang="zh-CN" altLang="en-US" sz="2600" b="1" dirty="0">
              <a:solidFill>
                <a:prstClr val="white"/>
              </a:solidFill>
            </a:endParaRPr>
          </a:p>
        </p:txBody>
      </p:sp>
      <p:cxnSp>
        <p:nvCxnSpPr>
          <p:cNvPr id="13"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表 16"/>
          <p:cNvGraphicFramePr>
            <a:graphicFrameLocks noGrp="1"/>
          </p:cNvGraphicFramePr>
          <p:nvPr/>
        </p:nvGraphicFramePr>
        <p:xfrm>
          <a:off x="2428860" y="1142984"/>
          <a:ext cx="1921434" cy="5072097"/>
        </p:xfrm>
        <a:graphic>
          <a:graphicData uri="http://schemas.openxmlformats.org/drawingml/2006/table">
            <a:tbl>
              <a:tblPr firstRow="1" bandRow="1">
                <a:tableStyleId>{5C22544A-7EE6-4342-B048-85BDC9FD1C3A}</a:tableStyleId>
              </a:tblPr>
              <a:tblGrid>
                <a:gridCol w="295605">
                  <a:extLst>
                    <a:ext uri="{9D8B030D-6E8A-4147-A177-3AD203B41FA5}">
                      <a16:colId xmlns:a16="http://schemas.microsoft.com/office/drawing/2014/main" xmlns="" val="20000"/>
                    </a:ext>
                  </a:extLst>
                </a:gridCol>
                <a:gridCol w="1625829">
                  <a:extLst>
                    <a:ext uri="{9D8B030D-6E8A-4147-A177-3AD203B41FA5}">
                      <a16:colId xmlns:a16="http://schemas.microsoft.com/office/drawing/2014/main" xmlns="" val="20001"/>
                    </a:ext>
                  </a:extLst>
                </a:gridCol>
              </a:tblGrid>
              <a:tr h="437031">
                <a:tc gridSpan="2">
                  <a:txBody>
                    <a:bodyPr/>
                    <a:lstStyle/>
                    <a:p>
                      <a:pPr algn="ctr" fontAlgn="ctr"/>
                      <a:r>
                        <a:rPr lang="en-US" altLang="zh-CN" sz="1600" b="0" i="0" u="none" strike="noStrike" dirty="0" smtClean="0">
                          <a:solidFill>
                            <a:schemeClr val="bg1"/>
                          </a:solidFill>
                          <a:latin typeface="微软雅黑" pitchFamily="34" charset="-122"/>
                          <a:ea typeface="微软雅黑" pitchFamily="34" charset="-122"/>
                        </a:rPr>
                        <a:t>2019</a:t>
                      </a:r>
                      <a:r>
                        <a:rPr lang="zh-CN" altLang="en-US" sz="1600" b="0" i="0" u="none" strike="noStrike" dirty="0" smtClean="0">
                          <a:solidFill>
                            <a:schemeClr val="bg1"/>
                          </a:solidFill>
                          <a:latin typeface="微软雅黑" pitchFamily="34" charset="-122"/>
                          <a:ea typeface="微软雅黑" pitchFamily="34" charset="-122"/>
                        </a:rPr>
                        <a:t>号目录</a:t>
                      </a:r>
                      <a:endParaRPr lang="en-US" altLang="zh-CN" sz="1600" b="0" i="0" u="none" strike="noStrike" dirty="0">
                        <a:solidFill>
                          <a:schemeClr val="bg1"/>
                        </a:solidFill>
                        <a:latin typeface="微软雅黑" pitchFamily="34" charset="-122"/>
                        <a:ea typeface="微软雅黑" pitchFamily="34" charset="-122"/>
                      </a:endParaRPr>
                    </a:p>
                  </a:txBody>
                  <a:tcPr marL="9525" marR="9525" marT="9525" marB="0" anchor="ctr">
                    <a:solidFill>
                      <a:schemeClr val="accent2"/>
                    </a:solidFill>
                  </a:tcPr>
                </a:tc>
                <a:tc hMerge="1">
                  <a:txBody>
                    <a:bodyPr/>
                    <a:lstStyle/>
                    <a:p>
                      <a:pPr algn="l" fontAlgn="ctr"/>
                      <a:endParaRPr lang="ja-JP" altLang="en-US" sz="1200" b="0" i="0" u="none" strike="noStrike" dirty="0">
                        <a:solidFill>
                          <a:srgbClr val="000000"/>
                        </a:solidFill>
                        <a:latin typeface="宋体"/>
                      </a:endParaRPr>
                    </a:p>
                  </a:txBody>
                  <a:tcPr marL="9525" marR="9525" marT="9525" marB="0" anchor="ctr"/>
                </a:tc>
              </a:tr>
              <a:tr h="424110">
                <a:tc>
                  <a:txBody>
                    <a:bodyPr/>
                    <a:lstStyle/>
                    <a:p>
                      <a:pPr algn="ctr" fontAlgn="ctr"/>
                      <a:r>
                        <a:rPr lang="en-US" altLang="zh-CN" sz="1200" b="0" i="0" u="none" strike="noStrike" dirty="0">
                          <a:solidFill>
                            <a:srgbClr val="000000"/>
                          </a:solidFill>
                          <a:latin typeface="+mj-ea"/>
                          <a:ea typeface="+mj-ea"/>
                        </a:rPr>
                        <a:t>1</a:t>
                      </a:r>
                    </a:p>
                  </a:txBody>
                  <a:tcPr marL="9525" marR="9525" marT="9525" marB="0" anchor="ctr">
                    <a:solidFill>
                      <a:srgbClr val="FFFF00"/>
                    </a:solidFill>
                  </a:tcPr>
                </a:tc>
                <a:tc>
                  <a:txBody>
                    <a:bodyPr/>
                    <a:lstStyle/>
                    <a:p>
                      <a:pPr algn="l" fontAlgn="ctr"/>
                      <a:r>
                        <a:rPr lang="ja-JP" altLang="en-US" sz="1200" b="0" i="0" u="none" strike="noStrike" dirty="0">
                          <a:solidFill>
                            <a:srgbClr val="000000"/>
                          </a:solidFill>
                          <a:latin typeface="微软雅黑" pitchFamily="34" charset="-122"/>
                          <a:ea typeface="微软雅黑" pitchFamily="34" charset="-122"/>
                        </a:rPr>
                        <a:t>通用仪器・试验仪器</a:t>
                      </a:r>
                      <a:r>
                        <a:rPr lang="ja-JP" altLang="en-US" sz="1200" b="0" i="0" u="none" strike="noStrike" dirty="0" smtClean="0">
                          <a:solidFill>
                            <a:srgbClr val="000000"/>
                          </a:solidFill>
                          <a:latin typeface="微软雅黑" pitchFamily="34" charset="-122"/>
                          <a:ea typeface="微软雅黑" pitchFamily="34" charset="-122"/>
                        </a:rPr>
                        <a:t>・</a:t>
                      </a:r>
                      <a:endParaRPr lang="en-US" altLang="ja-JP" sz="1200" b="0" i="0" u="none" strike="noStrike" dirty="0" smtClean="0">
                        <a:solidFill>
                          <a:srgbClr val="000000"/>
                        </a:solidFill>
                        <a:latin typeface="微软雅黑" pitchFamily="34" charset="-122"/>
                        <a:ea typeface="微软雅黑" pitchFamily="34" charset="-122"/>
                      </a:endParaRPr>
                    </a:p>
                    <a:p>
                      <a:pPr algn="l" fontAlgn="ctr"/>
                      <a:r>
                        <a:rPr lang="ja-JP" altLang="en-US" sz="1200" b="0" i="0" u="none" strike="noStrike" dirty="0" smtClean="0">
                          <a:solidFill>
                            <a:srgbClr val="000000"/>
                          </a:solidFill>
                          <a:latin typeface="微软雅黑" pitchFamily="34" charset="-122"/>
                          <a:ea typeface="微软雅黑" pitchFamily="34" charset="-122"/>
                        </a:rPr>
                        <a:t>分析仪器</a:t>
                      </a:r>
                      <a:endParaRPr lang="ja-JP" altLang="en-US" sz="1200" b="0" i="0" u="none" strike="noStrike" dirty="0">
                        <a:solidFill>
                          <a:srgbClr val="000000"/>
                        </a:solidFill>
                        <a:latin typeface="微软雅黑" pitchFamily="34" charset="-122"/>
                        <a:ea typeface="微软雅黑" pitchFamily="34" charset="-122"/>
                      </a:endParaRPr>
                    </a:p>
                  </a:txBody>
                  <a:tcPr marL="9525" marR="9525" marT="9525" marB="0" anchor="ctr">
                    <a:solidFill>
                      <a:srgbClr val="FFFF00"/>
                    </a:solidFill>
                  </a:tcPr>
                </a:tc>
                <a:extLst>
                  <a:ext uri="{0D108BD9-81ED-4DB2-BD59-A6C34878D82A}">
                    <a16:rowId xmlns:a16="http://schemas.microsoft.com/office/drawing/2014/main" xmlns="" val="10000"/>
                  </a:ext>
                </a:extLst>
              </a:tr>
              <a:tr h="419086">
                <a:tc>
                  <a:txBody>
                    <a:bodyPr/>
                    <a:lstStyle/>
                    <a:p>
                      <a:pPr algn="ctr" fontAlgn="ctr"/>
                      <a:r>
                        <a:rPr lang="en-US" altLang="zh-CN" sz="1200" b="0" i="0" u="none" strike="noStrike" dirty="0">
                          <a:solidFill>
                            <a:srgbClr val="000000"/>
                          </a:solidFill>
                          <a:latin typeface="+mj-ea"/>
                          <a:ea typeface="+mj-ea"/>
                        </a:rPr>
                        <a:t>2</a:t>
                      </a:r>
                    </a:p>
                  </a:txBody>
                  <a:tcPr marL="9525" marR="9525" marT="9525" marB="0" anchor="ctr"/>
                </a:tc>
                <a:tc>
                  <a:txBody>
                    <a:bodyPr/>
                    <a:lstStyle/>
                    <a:p>
                      <a:pPr algn="l" fontAlgn="ctr"/>
                      <a:r>
                        <a:rPr lang="ja-JP" altLang="en-US" sz="1200" b="0" i="0" u="none" strike="noStrike" dirty="0">
                          <a:solidFill>
                            <a:srgbClr val="000000"/>
                          </a:solidFill>
                          <a:latin typeface="微软雅黑" pitchFamily="34" charset="-122"/>
                          <a:ea typeface="微软雅黑" pitchFamily="34" charset="-122"/>
                        </a:rPr>
                        <a:t>测量仪器・检查仪器</a:t>
                      </a:r>
                    </a:p>
                  </a:txBody>
                  <a:tcPr marL="9525" marR="9525" marT="9525" marB="0" anchor="ctr"/>
                </a:tc>
                <a:extLst>
                  <a:ext uri="{0D108BD9-81ED-4DB2-BD59-A6C34878D82A}">
                    <a16:rowId xmlns:a16="http://schemas.microsoft.com/office/drawing/2014/main" xmlns="" val="10001"/>
                  </a:ext>
                </a:extLst>
              </a:tr>
              <a:tr h="419086">
                <a:tc>
                  <a:txBody>
                    <a:bodyPr/>
                    <a:lstStyle/>
                    <a:p>
                      <a:pPr algn="ctr" fontAlgn="ctr"/>
                      <a:r>
                        <a:rPr lang="en-US" altLang="zh-CN" sz="1200" b="0" i="0" u="none" strike="noStrike" dirty="0">
                          <a:solidFill>
                            <a:srgbClr val="000000"/>
                          </a:solidFill>
                          <a:latin typeface="+mj-ea"/>
                          <a:ea typeface="+mj-ea"/>
                        </a:rPr>
                        <a:t>3</a:t>
                      </a:r>
                    </a:p>
                  </a:txBody>
                  <a:tcPr marL="9525" marR="9525" marT="9525" marB="0" anchor="ctr"/>
                </a:tc>
                <a:tc>
                  <a:txBody>
                    <a:bodyPr/>
                    <a:lstStyle/>
                    <a:p>
                      <a:pPr algn="l" fontAlgn="ctr"/>
                      <a:r>
                        <a:rPr lang="zh-CN" altLang="en-US" sz="1200" b="0" i="0" u="none" strike="noStrike" dirty="0">
                          <a:solidFill>
                            <a:srgbClr val="000000"/>
                          </a:solidFill>
                          <a:latin typeface="微软雅黑" pitchFamily="34" charset="-122"/>
                          <a:ea typeface="微软雅黑" pitchFamily="34" charset="-122"/>
                        </a:rPr>
                        <a:t>实验设备</a:t>
                      </a:r>
                    </a:p>
                  </a:txBody>
                  <a:tcPr marL="9525" marR="9525" marT="9525" marB="0" anchor="ctr"/>
                </a:tc>
                <a:extLst>
                  <a:ext uri="{0D108BD9-81ED-4DB2-BD59-A6C34878D82A}">
                    <a16:rowId xmlns:a16="http://schemas.microsoft.com/office/drawing/2014/main" xmlns="" val="10002"/>
                  </a:ext>
                </a:extLst>
              </a:tr>
              <a:tr h="424110">
                <a:tc>
                  <a:txBody>
                    <a:bodyPr/>
                    <a:lstStyle/>
                    <a:p>
                      <a:pPr algn="ctr" fontAlgn="ctr"/>
                      <a:r>
                        <a:rPr lang="en-US" altLang="zh-CN" sz="1200" b="0" i="0" u="none" strike="noStrike" dirty="0">
                          <a:solidFill>
                            <a:srgbClr val="000000"/>
                          </a:solidFill>
                          <a:latin typeface="+mj-ea"/>
                          <a:ea typeface="+mj-ea"/>
                        </a:rPr>
                        <a:t>4</a:t>
                      </a:r>
                    </a:p>
                  </a:txBody>
                  <a:tcPr marL="9525" marR="9525" marT="9525" marB="0" anchor="ctr">
                    <a:solidFill>
                      <a:srgbClr val="FFFF00"/>
                    </a:solidFill>
                  </a:tcPr>
                </a:tc>
                <a:tc>
                  <a:txBody>
                    <a:bodyPr/>
                    <a:lstStyle/>
                    <a:p>
                      <a:pPr algn="l" fontAlgn="ctr"/>
                      <a:r>
                        <a:rPr lang="ja-JP" altLang="en-US" sz="1200" b="0" i="0" u="none" strike="noStrike" dirty="0">
                          <a:solidFill>
                            <a:srgbClr val="000000"/>
                          </a:solidFill>
                          <a:latin typeface="微软雅黑" pitchFamily="34" charset="-122"/>
                          <a:ea typeface="微软雅黑" pitchFamily="34" charset="-122"/>
                        </a:rPr>
                        <a:t>生命科学</a:t>
                      </a:r>
                      <a:r>
                        <a:rPr lang="en-US" altLang="ja-JP" sz="1200" b="0" i="0" u="none" strike="noStrike" dirty="0">
                          <a:solidFill>
                            <a:srgbClr val="000000"/>
                          </a:solidFill>
                          <a:latin typeface="微软雅黑" pitchFamily="34" charset="-122"/>
                          <a:ea typeface="微软雅黑" pitchFamily="34" charset="-122"/>
                        </a:rPr>
                        <a:t>·</a:t>
                      </a:r>
                      <a:r>
                        <a:rPr lang="ja-JP" altLang="en-US" sz="1200" b="0" i="0" u="none" strike="noStrike" dirty="0">
                          <a:solidFill>
                            <a:srgbClr val="000000"/>
                          </a:solidFill>
                          <a:latin typeface="微软雅黑" pitchFamily="34" charset="-122"/>
                          <a:ea typeface="微软雅黑" pitchFamily="34" charset="-122"/>
                        </a:rPr>
                        <a:t>分析</a:t>
                      </a:r>
                      <a:r>
                        <a:rPr lang="ja-JP" altLang="en-US" sz="1200" b="0" i="0" u="none" strike="noStrike" dirty="0" smtClean="0">
                          <a:solidFill>
                            <a:srgbClr val="000000"/>
                          </a:solidFill>
                          <a:latin typeface="微软雅黑" pitchFamily="34" charset="-122"/>
                          <a:ea typeface="微软雅黑" pitchFamily="34" charset="-122"/>
                        </a:rPr>
                        <a:t>・</a:t>
                      </a:r>
                      <a:endParaRPr lang="en-US" altLang="ja-JP" sz="1200" b="0" i="0" u="none" strike="noStrike" dirty="0" smtClean="0">
                        <a:solidFill>
                          <a:srgbClr val="000000"/>
                        </a:solidFill>
                        <a:latin typeface="微软雅黑" pitchFamily="34" charset="-122"/>
                        <a:ea typeface="微软雅黑" pitchFamily="34" charset="-122"/>
                      </a:endParaRPr>
                    </a:p>
                    <a:p>
                      <a:pPr algn="l" fontAlgn="ctr"/>
                      <a:r>
                        <a:rPr lang="ja-JP" altLang="en-US" sz="1200" b="0" i="0" u="none" strike="noStrike" dirty="0" smtClean="0">
                          <a:solidFill>
                            <a:srgbClr val="000000"/>
                          </a:solidFill>
                          <a:latin typeface="微软雅黑" pitchFamily="34" charset="-122"/>
                          <a:ea typeface="微软雅黑" pitchFamily="34" charset="-122"/>
                        </a:rPr>
                        <a:t>食品检查</a:t>
                      </a:r>
                      <a:endParaRPr lang="ja-JP" altLang="en-US" sz="1200" b="0" i="0" u="none" strike="noStrike" dirty="0">
                        <a:solidFill>
                          <a:srgbClr val="000000"/>
                        </a:solidFill>
                        <a:latin typeface="微软雅黑" pitchFamily="34" charset="-122"/>
                        <a:ea typeface="微软雅黑" pitchFamily="34" charset="-122"/>
                      </a:endParaRPr>
                    </a:p>
                  </a:txBody>
                  <a:tcPr marL="9525" marR="9525" marT="9525" marB="0" anchor="ctr">
                    <a:solidFill>
                      <a:srgbClr val="FFFF00"/>
                    </a:solidFill>
                  </a:tcPr>
                </a:tc>
                <a:extLst>
                  <a:ext uri="{0D108BD9-81ED-4DB2-BD59-A6C34878D82A}">
                    <a16:rowId xmlns:a16="http://schemas.microsoft.com/office/drawing/2014/main" xmlns="" val="10003"/>
                  </a:ext>
                </a:extLst>
              </a:tr>
              <a:tr h="419086">
                <a:tc>
                  <a:txBody>
                    <a:bodyPr/>
                    <a:lstStyle/>
                    <a:p>
                      <a:pPr algn="ctr" fontAlgn="ctr"/>
                      <a:r>
                        <a:rPr lang="en-US" altLang="zh-CN" sz="1200" b="0" i="0" u="none" strike="noStrike" dirty="0">
                          <a:solidFill>
                            <a:srgbClr val="000000"/>
                          </a:solidFill>
                          <a:latin typeface="+mj-ea"/>
                          <a:ea typeface="+mj-ea"/>
                        </a:rPr>
                        <a:t>5</a:t>
                      </a:r>
                    </a:p>
                  </a:txBody>
                  <a:tcPr marL="9525" marR="9525" marT="9525" marB="0" anchor="ctr"/>
                </a:tc>
                <a:tc>
                  <a:txBody>
                    <a:bodyPr/>
                    <a:lstStyle/>
                    <a:p>
                      <a:pPr algn="l" fontAlgn="ctr"/>
                      <a:r>
                        <a:rPr lang="zh-CN" altLang="en-US" sz="1200" b="0" i="0" u="none" strike="noStrike" dirty="0">
                          <a:solidFill>
                            <a:srgbClr val="000000"/>
                          </a:solidFill>
                          <a:latin typeface="微软雅黑" pitchFamily="34" charset="-122"/>
                          <a:ea typeface="微软雅黑" pitchFamily="34" charset="-122"/>
                        </a:rPr>
                        <a:t>容器</a:t>
                      </a:r>
                    </a:p>
                  </a:txBody>
                  <a:tcPr marL="9525" marR="9525" marT="9525" marB="0" anchor="ctr"/>
                </a:tc>
                <a:extLst>
                  <a:ext uri="{0D108BD9-81ED-4DB2-BD59-A6C34878D82A}">
                    <a16:rowId xmlns:a16="http://schemas.microsoft.com/office/drawing/2014/main" xmlns="" val="10004"/>
                  </a:ext>
                </a:extLst>
              </a:tr>
              <a:tr h="424110">
                <a:tc>
                  <a:txBody>
                    <a:bodyPr/>
                    <a:lstStyle/>
                    <a:p>
                      <a:pPr algn="ctr" fontAlgn="ctr"/>
                      <a:r>
                        <a:rPr lang="en-US" altLang="zh-CN" sz="1200" b="0" i="0" u="none" strike="noStrike" dirty="0">
                          <a:solidFill>
                            <a:srgbClr val="000000"/>
                          </a:solidFill>
                          <a:latin typeface="+mj-ea"/>
                          <a:ea typeface="+mj-ea"/>
                        </a:rPr>
                        <a:t>6</a:t>
                      </a:r>
                    </a:p>
                  </a:txBody>
                  <a:tcPr marL="9525" marR="9525" marT="9525" marB="0" anchor="ctr"/>
                </a:tc>
                <a:tc>
                  <a:txBody>
                    <a:bodyPr/>
                    <a:lstStyle/>
                    <a:p>
                      <a:pPr algn="l" fontAlgn="ctr"/>
                      <a:r>
                        <a:rPr lang="ja-JP" altLang="en-US" sz="1200" b="0" i="0" u="none" strike="noStrike" dirty="0">
                          <a:solidFill>
                            <a:srgbClr val="000000"/>
                          </a:solidFill>
                          <a:latin typeface="微软雅黑" pitchFamily="34" charset="-122"/>
                          <a:ea typeface="微软雅黑" pitchFamily="34" charset="-122"/>
                        </a:rPr>
                        <a:t>计量器具・试验</a:t>
                      </a:r>
                      <a:r>
                        <a:rPr lang="ja-JP" altLang="en-US" sz="1200" b="0" i="0" u="none" strike="noStrike" dirty="0" smtClean="0">
                          <a:solidFill>
                            <a:srgbClr val="000000"/>
                          </a:solidFill>
                          <a:latin typeface="微软雅黑" pitchFamily="34" charset="-122"/>
                          <a:ea typeface="微软雅黑" pitchFamily="34" charset="-122"/>
                        </a:rPr>
                        <a:t>器具</a:t>
                      </a:r>
                      <a:endParaRPr lang="en-US" altLang="ja-JP" sz="1200" b="0" i="0" u="none" strike="noStrike" dirty="0" smtClean="0">
                        <a:solidFill>
                          <a:srgbClr val="000000"/>
                        </a:solidFill>
                        <a:latin typeface="微软雅黑" pitchFamily="34" charset="-122"/>
                        <a:ea typeface="微软雅黑" pitchFamily="34" charset="-122"/>
                      </a:endParaRPr>
                    </a:p>
                    <a:p>
                      <a:pPr algn="l" fontAlgn="ctr"/>
                      <a:r>
                        <a:rPr lang="ja-JP" altLang="en-US" sz="1200" b="0" i="0" u="none" strike="noStrike" dirty="0" smtClean="0">
                          <a:solidFill>
                            <a:srgbClr val="000000"/>
                          </a:solidFill>
                          <a:latin typeface="微软雅黑" pitchFamily="34" charset="-122"/>
                          <a:ea typeface="微软雅黑" pitchFamily="34" charset="-122"/>
                        </a:rPr>
                        <a:t>・</a:t>
                      </a:r>
                      <a:r>
                        <a:rPr lang="ja-JP" altLang="en-US" sz="1200" b="0" i="0" u="none" strike="noStrike" dirty="0">
                          <a:solidFill>
                            <a:srgbClr val="000000"/>
                          </a:solidFill>
                          <a:latin typeface="微软雅黑" pitchFamily="34" charset="-122"/>
                          <a:ea typeface="微软雅黑" pitchFamily="34" charset="-122"/>
                        </a:rPr>
                        <a:t>耗材</a:t>
                      </a:r>
                    </a:p>
                  </a:txBody>
                  <a:tcPr marL="9525" marR="9525" marT="9525" marB="0" anchor="ctr"/>
                </a:tc>
                <a:extLst>
                  <a:ext uri="{0D108BD9-81ED-4DB2-BD59-A6C34878D82A}">
                    <a16:rowId xmlns:a16="http://schemas.microsoft.com/office/drawing/2014/main" xmlns="" val="10005"/>
                  </a:ext>
                </a:extLst>
              </a:tr>
              <a:tr h="419086">
                <a:tc>
                  <a:txBody>
                    <a:bodyPr/>
                    <a:lstStyle/>
                    <a:p>
                      <a:pPr algn="ctr" fontAlgn="ctr"/>
                      <a:r>
                        <a:rPr lang="en-US" altLang="zh-CN" sz="1200" b="0" i="0" u="none" strike="noStrike" dirty="0">
                          <a:solidFill>
                            <a:srgbClr val="000000"/>
                          </a:solidFill>
                          <a:latin typeface="+mj-ea"/>
                          <a:ea typeface="+mj-ea"/>
                        </a:rPr>
                        <a:t>7</a:t>
                      </a:r>
                    </a:p>
                  </a:txBody>
                  <a:tcPr marL="9525" marR="9525" marT="9525" marB="0" anchor="ctr"/>
                </a:tc>
                <a:tc>
                  <a:txBody>
                    <a:bodyPr/>
                    <a:lstStyle/>
                    <a:p>
                      <a:pPr algn="l" fontAlgn="ctr"/>
                      <a:r>
                        <a:rPr lang="ja-JP" altLang="en-US" sz="1200" b="0" i="0" u="none" strike="noStrike" dirty="0">
                          <a:solidFill>
                            <a:srgbClr val="000000"/>
                          </a:solidFill>
                          <a:latin typeface="微软雅黑" pitchFamily="34" charset="-122"/>
                          <a:ea typeface="微软雅黑" pitchFamily="34" charset="-122"/>
                        </a:rPr>
                        <a:t>实验用品・材料</a:t>
                      </a:r>
                    </a:p>
                  </a:txBody>
                  <a:tcPr marL="9525" marR="9525" marT="9525" marB="0" anchor="ctr"/>
                </a:tc>
                <a:extLst>
                  <a:ext uri="{0D108BD9-81ED-4DB2-BD59-A6C34878D82A}">
                    <a16:rowId xmlns:a16="http://schemas.microsoft.com/office/drawing/2014/main" xmlns="" val="10006"/>
                  </a:ext>
                </a:extLst>
              </a:tr>
              <a:tr h="419086">
                <a:tc>
                  <a:txBody>
                    <a:bodyPr/>
                    <a:lstStyle/>
                    <a:p>
                      <a:pPr algn="ctr" fontAlgn="ctr"/>
                      <a:r>
                        <a:rPr lang="en-US" altLang="zh-CN" sz="1200" b="0" i="0" u="none" strike="noStrike" dirty="0">
                          <a:solidFill>
                            <a:srgbClr val="000000"/>
                          </a:solidFill>
                          <a:latin typeface="+mj-ea"/>
                          <a:ea typeface="+mj-ea"/>
                        </a:rPr>
                        <a:t>8</a:t>
                      </a:r>
                    </a:p>
                  </a:txBody>
                  <a:tcPr marL="9525" marR="9525" marT="9525" marB="0" anchor="ctr">
                    <a:solidFill>
                      <a:srgbClr val="FFFF00"/>
                    </a:solidFill>
                  </a:tcPr>
                </a:tc>
                <a:tc>
                  <a:txBody>
                    <a:bodyPr/>
                    <a:lstStyle/>
                    <a:p>
                      <a:pPr algn="l" fontAlgn="ctr"/>
                      <a:r>
                        <a:rPr lang="zh-CN" altLang="en-US" sz="1200" b="0" i="0" u="none" strike="noStrike" dirty="0">
                          <a:solidFill>
                            <a:srgbClr val="000000"/>
                          </a:solidFill>
                          <a:latin typeface="微软雅黑" pitchFamily="34" charset="-122"/>
                          <a:ea typeface="微软雅黑" pitchFamily="34" charset="-122"/>
                        </a:rPr>
                        <a:t>安全保护用品</a:t>
                      </a:r>
                    </a:p>
                  </a:txBody>
                  <a:tcPr marL="9525" marR="9525" marT="9525" marB="0" anchor="ctr">
                    <a:solidFill>
                      <a:srgbClr val="FFFF00"/>
                    </a:solidFill>
                  </a:tcPr>
                </a:tc>
                <a:extLst>
                  <a:ext uri="{0D108BD9-81ED-4DB2-BD59-A6C34878D82A}">
                    <a16:rowId xmlns:a16="http://schemas.microsoft.com/office/drawing/2014/main" xmlns="" val="10007"/>
                  </a:ext>
                </a:extLst>
              </a:tr>
              <a:tr h="424110">
                <a:tc>
                  <a:txBody>
                    <a:bodyPr/>
                    <a:lstStyle/>
                    <a:p>
                      <a:pPr algn="ctr" fontAlgn="ctr"/>
                      <a:r>
                        <a:rPr lang="en-US" altLang="zh-CN" sz="1200" b="0" i="0" u="none" strike="noStrike" dirty="0">
                          <a:solidFill>
                            <a:srgbClr val="000000"/>
                          </a:solidFill>
                          <a:latin typeface="+mj-ea"/>
                          <a:ea typeface="+mj-ea"/>
                        </a:rPr>
                        <a:t>9</a:t>
                      </a:r>
                    </a:p>
                  </a:txBody>
                  <a:tcPr marL="9525" marR="9525" marT="9525" marB="0" anchor="ctr"/>
                </a:tc>
                <a:tc>
                  <a:txBody>
                    <a:bodyPr/>
                    <a:lstStyle/>
                    <a:p>
                      <a:pPr algn="l" fontAlgn="ctr"/>
                      <a:r>
                        <a:rPr lang="ja-JP" altLang="en-US" sz="1200" b="0" i="0" u="none" strike="noStrike" dirty="0">
                          <a:solidFill>
                            <a:srgbClr val="000000"/>
                          </a:solidFill>
                          <a:latin typeface="微软雅黑" pitchFamily="34" charset="-122"/>
                          <a:ea typeface="微软雅黑" pitchFamily="34" charset="-122"/>
                        </a:rPr>
                        <a:t>胶带・搬运・收纳</a:t>
                      </a:r>
                      <a:r>
                        <a:rPr lang="ja-JP" altLang="en-US" sz="1200" b="0" i="0" u="none" strike="noStrike" dirty="0" smtClean="0">
                          <a:solidFill>
                            <a:srgbClr val="000000"/>
                          </a:solidFill>
                          <a:latin typeface="微软雅黑" pitchFamily="34" charset="-122"/>
                          <a:ea typeface="微软雅黑" pitchFamily="34" charset="-122"/>
                        </a:rPr>
                        <a:t>・</a:t>
                      </a:r>
                      <a:endParaRPr lang="en-US" altLang="ja-JP" sz="1200" b="0" i="0" u="none" strike="noStrike" dirty="0" smtClean="0">
                        <a:solidFill>
                          <a:srgbClr val="000000"/>
                        </a:solidFill>
                        <a:latin typeface="微软雅黑" pitchFamily="34" charset="-122"/>
                        <a:ea typeface="微软雅黑" pitchFamily="34" charset="-122"/>
                      </a:endParaRPr>
                    </a:p>
                    <a:p>
                      <a:pPr algn="l" fontAlgn="ctr"/>
                      <a:r>
                        <a:rPr lang="ja-JP" altLang="en-US" sz="1200" b="0" i="0" u="none" strike="noStrike" dirty="0" smtClean="0">
                          <a:solidFill>
                            <a:srgbClr val="000000"/>
                          </a:solidFill>
                          <a:latin typeface="微软雅黑" pitchFamily="34" charset="-122"/>
                          <a:ea typeface="微软雅黑" pitchFamily="34" charset="-122"/>
                        </a:rPr>
                        <a:t>相关产品</a:t>
                      </a:r>
                      <a:endParaRPr lang="ja-JP" altLang="en-US" sz="1200" b="0" i="0" u="none" strike="noStrike" dirty="0">
                        <a:solidFill>
                          <a:srgbClr val="000000"/>
                        </a:solidFill>
                        <a:latin typeface="微软雅黑" pitchFamily="34" charset="-122"/>
                        <a:ea typeface="微软雅黑" pitchFamily="34" charset="-122"/>
                      </a:endParaRPr>
                    </a:p>
                  </a:txBody>
                  <a:tcPr marL="9525" marR="9525" marT="9525" marB="0" anchor="ctr"/>
                </a:tc>
                <a:extLst>
                  <a:ext uri="{0D108BD9-81ED-4DB2-BD59-A6C34878D82A}">
                    <a16:rowId xmlns:a16="http://schemas.microsoft.com/office/drawing/2014/main" xmlns="" val="10008"/>
                  </a:ext>
                </a:extLst>
              </a:tr>
              <a:tr h="419086">
                <a:tc>
                  <a:txBody>
                    <a:bodyPr/>
                    <a:lstStyle/>
                    <a:p>
                      <a:pPr algn="ctr" fontAlgn="ctr"/>
                      <a:r>
                        <a:rPr lang="en-US" altLang="zh-CN" sz="1200" b="0" i="0" u="none" strike="noStrike" dirty="0">
                          <a:solidFill>
                            <a:srgbClr val="000000"/>
                          </a:solidFill>
                          <a:latin typeface="+mj-ea"/>
                          <a:ea typeface="+mj-ea"/>
                        </a:rPr>
                        <a:t>10</a:t>
                      </a:r>
                    </a:p>
                  </a:txBody>
                  <a:tcPr marL="9525" marR="9525" marT="9525" marB="0" anchor="ctr"/>
                </a:tc>
                <a:tc>
                  <a:txBody>
                    <a:bodyPr/>
                    <a:lstStyle/>
                    <a:p>
                      <a:pPr algn="l" fontAlgn="ctr"/>
                      <a:r>
                        <a:rPr lang="ja-JP" altLang="en-US" sz="1200" b="0" i="0" u="none" strike="noStrike" dirty="0">
                          <a:solidFill>
                            <a:srgbClr val="000000"/>
                          </a:solidFill>
                          <a:latin typeface="微软雅黑" pitchFamily="34" charset="-122"/>
                          <a:ea typeface="微软雅黑" pitchFamily="34" charset="-122"/>
                        </a:rPr>
                        <a:t>清扫・卫生相关用品</a:t>
                      </a:r>
                    </a:p>
                  </a:txBody>
                  <a:tcPr marL="9525" marR="9525" marT="9525" marB="0" anchor="ctr"/>
                </a:tc>
                <a:extLst>
                  <a:ext uri="{0D108BD9-81ED-4DB2-BD59-A6C34878D82A}">
                    <a16:rowId xmlns:a16="http://schemas.microsoft.com/office/drawing/2014/main" xmlns="" val="10009"/>
                  </a:ext>
                </a:extLst>
              </a:tr>
              <a:tr h="424110">
                <a:tc>
                  <a:txBody>
                    <a:bodyPr/>
                    <a:lstStyle/>
                    <a:p>
                      <a:pPr algn="ctr" fontAlgn="ctr"/>
                      <a:r>
                        <a:rPr lang="en-US" altLang="zh-CN" sz="1200" b="0" i="0" u="none" strike="noStrike" dirty="0" smtClean="0">
                          <a:solidFill>
                            <a:srgbClr val="000000"/>
                          </a:solidFill>
                          <a:latin typeface="+mj-ea"/>
                          <a:ea typeface="+mj-ea"/>
                        </a:rPr>
                        <a:t>11</a:t>
                      </a:r>
                      <a:endParaRPr lang="en-US" altLang="zh-CN" sz="1200" b="0" i="0" u="none" strike="noStrike" dirty="0">
                        <a:solidFill>
                          <a:srgbClr val="000000"/>
                        </a:solidFill>
                        <a:latin typeface="+mj-ea"/>
                        <a:ea typeface="+mj-ea"/>
                      </a:endParaRPr>
                    </a:p>
                  </a:txBody>
                  <a:tcPr marL="9525" marR="9525" marT="9525" marB="0" anchor="ctr">
                    <a:solidFill>
                      <a:srgbClr val="FFFF00"/>
                    </a:solidFill>
                  </a:tcPr>
                </a:tc>
                <a:tc>
                  <a:txBody>
                    <a:bodyPr/>
                    <a:lstStyle/>
                    <a:p>
                      <a:pPr algn="l" fontAlgn="ctr"/>
                      <a:r>
                        <a:rPr lang="ja-JP" altLang="en-US" sz="1200" b="0" i="0" u="none" strike="noStrike" dirty="0">
                          <a:solidFill>
                            <a:srgbClr val="000000"/>
                          </a:solidFill>
                          <a:latin typeface="微软雅黑" pitchFamily="34" charset="-122"/>
                          <a:ea typeface="微软雅黑" pitchFamily="34" charset="-122"/>
                        </a:rPr>
                        <a:t>无尘环境</a:t>
                      </a:r>
                      <a:r>
                        <a:rPr lang="ja-JP" altLang="en-US" sz="1200" b="0" i="0" u="none" strike="noStrike" dirty="0" smtClean="0">
                          <a:solidFill>
                            <a:srgbClr val="000000"/>
                          </a:solidFill>
                          <a:latin typeface="微软雅黑" pitchFamily="34" charset="-122"/>
                          <a:ea typeface="微软雅黑" pitchFamily="34" charset="-122"/>
                        </a:rPr>
                        <a:t>・</a:t>
                      </a:r>
                      <a:endParaRPr lang="en-US" altLang="ja-JP" sz="1200" b="0" i="0" u="none" strike="noStrike" dirty="0" smtClean="0">
                        <a:solidFill>
                          <a:srgbClr val="000000"/>
                        </a:solidFill>
                        <a:latin typeface="微软雅黑" pitchFamily="34" charset="-122"/>
                        <a:ea typeface="微软雅黑" pitchFamily="34" charset="-122"/>
                      </a:endParaRPr>
                    </a:p>
                    <a:p>
                      <a:pPr algn="l" fontAlgn="ctr"/>
                      <a:r>
                        <a:rPr lang="ja-JP" altLang="en-US" sz="1200" b="0" i="0" u="none" strike="noStrike" dirty="0" smtClean="0">
                          <a:solidFill>
                            <a:srgbClr val="000000"/>
                          </a:solidFill>
                          <a:latin typeface="微软雅黑" pitchFamily="34" charset="-122"/>
                          <a:ea typeface="微软雅黑" pitchFamily="34" charset="-122"/>
                        </a:rPr>
                        <a:t>防静电相关</a:t>
                      </a:r>
                      <a:r>
                        <a:rPr lang="ja-JP" altLang="en-US" sz="1200" b="0" i="0" u="none" strike="noStrike" dirty="0">
                          <a:solidFill>
                            <a:srgbClr val="000000"/>
                          </a:solidFill>
                          <a:latin typeface="微软雅黑" pitchFamily="34" charset="-122"/>
                          <a:ea typeface="微软雅黑" pitchFamily="34" charset="-122"/>
                        </a:rPr>
                        <a:t>用品</a:t>
                      </a:r>
                    </a:p>
                  </a:txBody>
                  <a:tcPr marL="9525" marR="9525" marT="9525" marB="0" anchor="ctr">
                    <a:solidFill>
                      <a:srgbClr val="FFFF00"/>
                    </a:solidFill>
                  </a:tcPr>
                </a:tc>
              </a:tr>
            </a:tbl>
          </a:graphicData>
        </a:graphic>
      </p:graphicFrame>
      <p:graphicFrame>
        <p:nvGraphicFramePr>
          <p:cNvPr id="18" name="表 17"/>
          <p:cNvGraphicFramePr>
            <a:graphicFrameLocks noGrp="1"/>
          </p:cNvGraphicFramePr>
          <p:nvPr/>
        </p:nvGraphicFramePr>
        <p:xfrm>
          <a:off x="214282" y="1142981"/>
          <a:ext cx="1714512" cy="4593612"/>
        </p:xfrm>
        <a:graphic>
          <a:graphicData uri="http://schemas.openxmlformats.org/drawingml/2006/table">
            <a:tbl>
              <a:tblPr firstRow="1" bandRow="1">
                <a:tableStyleId>{5C22544A-7EE6-4342-B048-85BDC9FD1C3A}</a:tableStyleId>
              </a:tblPr>
              <a:tblGrid>
                <a:gridCol w="205741"/>
                <a:gridCol w="1508771"/>
              </a:tblGrid>
              <a:tr h="428631">
                <a:tc gridSpan="2">
                  <a:txBody>
                    <a:bodyPr/>
                    <a:lstStyle/>
                    <a:p>
                      <a:pPr algn="ctr"/>
                      <a:r>
                        <a:rPr lang="en-US" altLang="zh-CN" sz="1600" b="0" dirty="0" smtClean="0">
                          <a:latin typeface="微软雅黑" pitchFamily="34" charset="-122"/>
                          <a:ea typeface="微软雅黑" pitchFamily="34" charset="-122"/>
                        </a:rPr>
                        <a:t>2017</a:t>
                      </a:r>
                      <a:r>
                        <a:rPr lang="zh-CN" altLang="en-US" sz="1600" b="0" dirty="0" smtClean="0">
                          <a:latin typeface="微软雅黑" pitchFamily="34" charset="-122"/>
                          <a:ea typeface="微软雅黑" pitchFamily="34" charset="-122"/>
                        </a:rPr>
                        <a:t>号目录</a:t>
                      </a:r>
                      <a:endParaRPr lang="zh-CN" altLang="en-US" sz="1600" b="0" dirty="0">
                        <a:latin typeface="微软雅黑" pitchFamily="34" charset="-122"/>
                        <a:ea typeface="微软雅黑" pitchFamily="34" charset="-122"/>
                      </a:endParaRPr>
                    </a:p>
                  </a:txBody>
                  <a:tcPr anchor="ctr"/>
                </a:tc>
                <a:tc hMerge="1">
                  <a:txBody>
                    <a:bodyPr/>
                    <a:lstStyle/>
                    <a:p>
                      <a:endParaRPr lang="zh-CN" altLang="en-US"/>
                    </a:p>
                  </a:txBody>
                  <a:tcPr/>
                </a:tc>
              </a:tr>
              <a:tr h="378767">
                <a:tc>
                  <a:txBody>
                    <a:bodyPr/>
                    <a:lstStyle/>
                    <a:p>
                      <a:pPr algn="ctr" fontAlgn="ctr"/>
                      <a:r>
                        <a:rPr lang="en-US" altLang="zh-CN" sz="1200" b="0" i="0" u="none" strike="noStrike" dirty="0">
                          <a:solidFill>
                            <a:srgbClr val="000000"/>
                          </a:solidFill>
                          <a:latin typeface="宋体" pitchFamily="2" charset="-122"/>
                          <a:ea typeface="宋体" pitchFamily="2" charset="-122"/>
                        </a:rPr>
                        <a:t>1</a:t>
                      </a:r>
                    </a:p>
                  </a:txBody>
                  <a:tcPr marL="9525" marR="9525" marT="9525" marB="0" anchor="ctr"/>
                </a:tc>
                <a:tc>
                  <a:txBody>
                    <a:bodyPr/>
                    <a:lstStyle/>
                    <a:p>
                      <a:pPr algn="l" fontAlgn="ctr"/>
                      <a:r>
                        <a:rPr lang="zh-CN" altLang="en-US" sz="1200" b="0" i="0" u="none" strike="noStrike" dirty="0">
                          <a:solidFill>
                            <a:srgbClr val="000000"/>
                          </a:solidFill>
                          <a:latin typeface="微软雅黑" pitchFamily="34" charset="-122"/>
                          <a:ea typeface="微软雅黑" pitchFamily="34" charset="-122"/>
                        </a:rPr>
                        <a:t>容器</a:t>
                      </a:r>
                    </a:p>
                  </a:txBody>
                  <a:tcPr marL="9525" marR="9525" marT="9525" marB="0" anchor="ctr"/>
                </a:tc>
              </a:tr>
              <a:tr h="378767">
                <a:tc>
                  <a:txBody>
                    <a:bodyPr/>
                    <a:lstStyle/>
                    <a:p>
                      <a:pPr algn="ctr" fontAlgn="ctr"/>
                      <a:r>
                        <a:rPr lang="en-US" altLang="zh-CN" sz="1200" b="0" i="0" u="none" strike="noStrike" dirty="0">
                          <a:solidFill>
                            <a:srgbClr val="000000"/>
                          </a:solidFill>
                          <a:latin typeface="宋体" pitchFamily="2" charset="-122"/>
                          <a:ea typeface="宋体" pitchFamily="2" charset="-122"/>
                        </a:rPr>
                        <a:t>2</a:t>
                      </a:r>
                    </a:p>
                  </a:txBody>
                  <a:tcPr marL="9525" marR="9525" marT="9525" marB="0" anchor="ctr"/>
                </a:tc>
                <a:tc>
                  <a:txBody>
                    <a:bodyPr/>
                    <a:lstStyle/>
                    <a:p>
                      <a:pPr algn="l" fontAlgn="ctr"/>
                      <a:r>
                        <a:rPr lang="ja-JP" altLang="en-US" sz="1200" b="0" i="0" u="none" strike="noStrike" dirty="0">
                          <a:solidFill>
                            <a:srgbClr val="000000"/>
                          </a:solidFill>
                          <a:latin typeface="微软雅黑" pitchFamily="34" charset="-122"/>
                          <a:ea typeface="微软雅黑" pitchFamily="34" charset="-122"/>
                        </a:rPr>
                        <a:t>计量器・实验器具 </a:t>
                      </a:r>
                    </a:p>
                  </a:txBody>
                  <a:tcPr marL="9525" marR="9525" marT="9525" marB="0" anchor="ctr"/>
                </a:tc>
              </a:tr>
              <a:tr h="553530">
                <a:tc>
                  <a:txBody>
                    <a:bodyPr/>
                    <a:lstStyle/>
                    <a:p>
                      <a:pPr algn="ctr" fontAlgn="ctr"/>
                      <a:r>
                        <a:rPr lang="en-US" altLang="zh-CN" sz="1200" b="0" i="0" u="none" strike="noStrike" dirty="0">
                          <a:solidFill>
                            <a:srgbClr val="000000"/>
                          </a:solidFill>
                          <a:latin typeface="宋体" pitchFamily="2" charset="-122"/>
                          <a:ea typeface="宋体" pitchFamily="2" charset="-122"/>
                        </a:rPr>
                        <a:t>3</a:t>
                      </a:r>
                    </a:p>
                  </a:txBody>
                  <a:tcPr marL="9525" marR="9525" marT="9525" marB="0" anchor="ctr"/>
                </a:tc>
                <a:tc>
                  <a:txBody>
                    <a:bodyPr/>
                    <a:lstStyle/>
                    <a:p>
                      <a:pPr algn="l" fontAlgn="ctr"/>
                      <a:r>
                        <a:rPr lang="ja-JP" altLang="en-US" sz="1200" b="0" i="0" u="none" strike="noStrike" dirty="0">
                          <a:solidFill>
                            <a:srgbClr val="000000"/>
                          </a:solidFill>
                          <a:latin typeface="微软雅黑" pitchFamily="34" charset="-122"/>
                          <a:ea typeface="微软雅黑" pitchFamily="34" charset="-122"/>
                        </a:rPr>
                        <a:t>实验备品・材料</a:t>
                      </a:r>
                      <a:r>
                        <a:rPr lang="ja-JP" altLang="en-US" sz="1200" b="0" i="0" u="none" strike="noStrike" dirty="0" smtClean="0">
                          <a:solidFill>
                            <a:srgbClr val="000000"/>
                          </a:solidFill>
                          <a:latin typeface="微软雅黑" pitchFamily="34" charset="-122"/>
                          <a:ea typeface="微软雅黑" pitchFamily="34" charset="-122"/>
                        </a:rPr>
                        <a:t>・</a:t>
                      </a:r>
                      <a:endParaRPr lang="en-US" altLang="ja-JP" sz="1200" b="0" i="0" u="none" strike="noStrike" dirty="0" smtClean="0">
                        <a:solidFill>
                          <a:srgbClr val="000000"/>
                        </a:solidFill>
                        <a:latin typeface="微软雅黑" pitchFamily="34" charset="-122"/>
                        <a:ea typeface="微软雅黑" pitchFamily="34" charset="-122"/>
                      </a:endParaRPr>
                    </a:p>
                    <a:p>
                      <a:pPr algn="l" fontAlgn="ctr"/>
                      <a:r>
                        <a:rPr lang="ja-JP" altLang="en-US" sz="1200" b="0" i="0" u="none" strike="noStrike" dirty="0" smtClean="0">
                          <a:solidFill>
                            <a:srgbClr val="000000"/>
                          </a:solidFill>
                          <a:latin typeface="微软雅黑" pitchFamily="34" charset="-122"/>
                          <a:ea typeface="微软雅黑" pitchFamily="34" charset="-122"/>
                        </a:rPr>
                        <a:t>试剂 </a:t>
                      </a:r>
                      <a:endParaRPr lang="ja-JP" altLang="en-US" sz="1200" b="0" i="0" u="none" strike="noStrike" dirty="0">
                        <a:solidFill>
                          <a:srgbClr val="000000"/>
                        </a:solidFill>
                        <a:latin typeface="微软雅黑" pitchFamily="34" charset="-122"/>
                        <a:ea typeface="微软雅黑" pitchFamily="34" charset="-122"/>
                      </a:endParaRPr>
                    </a:p>
                  </a:txBody>
                  <a:tcPr marL="9525" marR="9525" marT="9525" marB="0" anchor="ctr"/>
                </a:tc>
              </a:tr>
              <a:tr h="403448">
                <a:tc>
                  <a:txBody>
                    <a:bodyPr/>
                    <a:lstStyle/>
                    <a:p>
                      <a:pPr algn="ctr" fontAlgn="ctr"/>
                      <a:r>
                        <a:rPr lang="en-US" altLang="zh-CN" sz="1200" b="0" i="0" u="none" strike="noStrike" dirty="0">
                          <a:solidFill>
                            <a:srgbClr val="000000"/>
                          </a:solidFill>
                          <a:latin typeface="宋体" pitchFamily="2" charset="-122"/>
                          <a:ea typeface="宋体" pitchFamily="2" charset="-122"/>
                        </a:rPr>
                        <a:t>4</a:t>
                      </a:r>
                    </a:p>
                  </a:txBody>
                  <a:tcPr marL="9525" marR="9525" marT="9525" marB="0" anchor="ctr"/>
                </a:tc>
                <a:tc>
                  <a:txBody>
                    <a:bodyPr/>
                    <a:lstStyle/>
                    <a:p>
                      <a:pPr algn="l" fontAlgn="ctr"/>
                      <a:r>
                        <a:rPr lang="ja-JP" altLang="en-US" sz="1200" b="0" i="0" u="none" strike="noStrike" dirty="0">
                          <a:solidFill>
                            <a:srgbClr val="000000"/>
                          </a:solidFill>
                          <a:latin typeface="微软雅黑" pitchFamily="34" charset="-122"/>
                          <a:ea typeface="微软雅黑" pitchFamily="34" charset="-122"/>
                        </a:rPr>
                        <a:t>通用仪器・试验机</a:t>
                      </a:r>
                      <a:r>
                        <a:rPr lang="ja-JP" altLang="en-US" sz="1200" b="0" i="0" u="none" strike="noStrike" dirty="0" smtClean="0">
                          <a:solidFill>
                            <a:srgbClr val="000000"/>
                          </a:solidFill>
                          <a:latin typeface="微软雅黑" pitchFamily="34" charset="-122"/>
                          <a:ea typeface="微软雅黑" pitchFamily="34" charset="-122"/>
                        </a:rPr>
                        <a:t>・</a:t>
                      </a:r>
                      <a:endParaRPr lang="en-US" altLang="ja-JP" sz="1200" b="0" i="0" u="none" strike="noStrike" dirty="0" smtClean="0">
                        <a:solidFill>
                          <a:srgbClr val="000000"/>
                        </a:solidFill>
                        <a:latin typeface="微软雅黑" pitchFamily="34" charset="-122"/>
                        <a:ea typeface="微软雅黑" pitchFamily="34" charset="-122"/>
                      </a:endParaRPr>
                    </a:p>
                    <a:p>
                      <a:pPr algn="l" fontAlgn="ctr"/>
                      <a:r>
                        <a:rPr lang="ja-JP" altLang="en-US" sz="1200" b="0" i="0" u="none" strike="noStrike" dirty="0" smtClean="0">
                          <a:solidFill>
                            <a:srgbClr val="000000"/>
                          </a:solidFill>
                          <a:latin typeface="微软雅黑" pitchFamily="34" charset="-122"/>
                          <a:ea typeface="微软雅黑" pitchFamily="34" charset="-122"/>
                        </a:rPr>
                        <a:t>分析仪器 </a:t>
                      </a:r>
                      <a:endParaRPr lang="ja-JP" altLang="en-US" sz="1200" b="0" i="0" u="none" strike="noStrike" dirty="0">
                        <a:solidFill>
                          <a:srgbClr val="000000"/>
                        </a:solidFill>
                        <a:latin typeface="微软雅黑" pitchFamily="34" charset="-122"/>
                        <a:ea typeface="微软雅黑" pitchFamily="34" charset="-122"/>
                      </a:endParaRPr>
                    </a:p>
                  </a:txBody>
                  <a:tcPr marL="9525" marR="9525" marT="9525" marB="0" anchor="ctr"/>
                </a:tc>
              </a:tr>
              <a:tr h="428628">
                <a:tc>
                  <a:txBody>
                    <a:bodyPr/>
                    <a:lstStyle/>
                    <a:p>
                      <a:pPr algn="ctr" fontAlgn="ctr"/>
                      <a:r>
                        <a:rPr lang="en-US" altLang="zh-CN" sz="1200" b="0" i="0" u="none" strike="noStrike" dirty="0">
                          <a:solidFill>
                            <a:srgbClr val="000000"/>
                          </a:solidFill>
                          <a:latin typeface="宋体" pitchFamily="2" charset="-122"/>
                          <a:ea typeface="宋体" pitchFamily="2" charset="-122"/>
                        </a:rPr>
                        <a:t>5</a:t>
                      </a:r>
                    </a:p>
                  </a:txBody>
                  <a:tcPr marL="9525" marR="9525" marT="9525" marB="0" anchor="ctr"/>
                </a:tc>
                <a:tc>
                  <a:txBody>
                    <a:bodyPr/>
                    <a:lstStyle/>
                    <a:p>
                      <a:pPr algn="l" fontAlgn="ctr"/>
                      <a:r>
                        <a:rPr lang="ja-JP" altLang="en-US" sz="1200" b="0" i="0" u="none" strike="noStrike" dirty="0">
                          <a:solidFill>
                            <a:srgbClr val="000000"/>
                          </a:solidFill>
                          <a:latin typeface="微软雅黑" pitchFamily="34" charset="-122"/>
                          <a:ea typeface="微软雅黑" pitchFamily="34" charset="-122"/>
                        </a:rPr>
                        <a:t>计量仪器・检查仪器 </a:t>
                      </a:r>
                    </a:p>
                  </a:txBody>
                  <a:tcPr marL="9525" marR="9525" marT="9525" marB="0" anchor="ctr"/>
                </a:tc>
              </a:tr>
              <a:tr h="378767">
                <a:tc>
                  <a:txBody>
                    <a:bodyPr/>
                    <a:lstStyle/>
                    <a:p>
                      <a:pPr algn="ctr" fontAlgn="ctr"/>
                      <a:r>
                        <a:rPr lang="en-US" altLang="zh-CN" sz="1200" b="0" i="0" u="none" strike="noStrike" dirty="0">
                          <a:solidFill>
                            <a:srgbClr val="000000"/>
                          </a:solidFill>
                          <a:latin typeface="宋体" pitchFamily="2" charset="-122"/>
                          <a:ea typeface="宋体" pitchFamily="2" charset="-122"/>
                        </a:rPr>
                        <a:t>6</a:t>
                      </a:r>
                    </a:p>
                  </a:txBody>
                  <a:tcPr marL="9525" marR="9525" marT="9525" marB="0" anchor="ctr"/>
                </a:tc>
                <a:tc>
                  <a:txBody>
                    <a:bodyPr/>
                    <a:lstStyle/>
                    <a:p>
                      <a:pPr algn="l" fontAlgn="ctr"/>
                      <a:r>
                        <a:rPr lang="zh-CN" altLang="en-US" sz="1200" b="0" i="0" u="none" strike="noStrike" dirty="0">
                          <a:solidFill>
                            <a:srgbClr val="000000"/>
                          </a:solidFill>
                          <a:latin typeface="微软雅黑" pitchFamily="34" charset="-122"/>
                          <a:ea typeface="微软雅黑" pitchFamily="34" charset="-122"/>
                        </a:rPr>
                        <a:t>实验设备 </a:t>
                      </a:r>
                    </a:p>
                  </a:txBody>
                  <a:tcPr marL="9525" marR="9525" marT="9525" marB="0" anchor="ctr"/>
                </a:tc>
              </a:tr>
              <a:tr h="407051">
                <a:tc>
                  <a:txBody>
                    <a:bodyPr/>
                    <a:lstStyle/>
                    <a:p>
                      <a:pPr algn="ctr" fontAlgn="ctr"/>
                      <a:r>
                        <a:rPr lang="en-US" altLang="zh-CN" sz="1200" b="0" i="0" u="none" strike="noStrike" dirty="0">
                          <a:solidFill>
                            <a:srgbClr val="000000"/>
                          </a:solidFill>
                          <a:latin typeface="宋体" pitchFamily="2" charset="-122"/>
                          <a:ea typeface="宋体" pitchFamily="2" charset="-122"/>
                        </a:rPr>
                        <a:t>7</a:t>
                      </a:r>
                    </a:p>
                  </a:txBody>
                  <a:tcPr marL="9525" marR="9525" marT="9525" marB="0" anchor="ctr"/>
                </a:tc>
                <a:tc>
                  <a:txBody>
                    <a:bodyPr/>
                    <a:lstStyle/>
                    <a:p>
                      <a:pPr algn="l" fontAlgn="ctr"/>
                      <a:r>
                        <a:rPr lang="zh-CN" altLang="en-US" sz="1200" b="0" i="0" u="none" strike="noStrike" dirty="0">
                          <a:solidFill>
                            <a:srgbClr val="000000"/>
                          </a:solidFill>
                          <a:latin typeface="微软雅黑" pitchFamily="34" charset="-122"/>
                          <a:ea typeface="微软雅黑" pitchFamily="34" charset="-122"/>
                        </a:rPr>
                        <a:t>劳保用品 </a:t>
                      </a:r>
                    </a:p>
                  </a:txBody>
                  <a:tcPr marL="9525" marR="9525" marT="9525" marB="0" anchor="ctr"/>
                </a:tc>
              </a:tr>
              <a:tr h="428628">
                <a:tc>
                  <a:txBody>
                    <a:bodyPr/>
                    <a:lstStyle/>
                    <a:p>
                      <a:pPr algn="ctr" fontAlgn="ctr"/>
                      <a:r>
                        <a:rPr lang="en-US" altLang="zh-CN" sz="1200" b="0" i="0" u="none" strike="noStrike" dirty="0">
                          <a:solidFill>
                            <a:srgbClr val="000000"/>
                          </a:solidFill>
                          <a:latin typeface="宋体" pitchFamily="2" charset="-122"/>
                          <a:ea typeface="宋体" pitchFamily="2" charset="-122"/>
                        </a:rPr>
                        <a:t>8</a:t>
                      </a:r>
                    </a:p>
                  </a:txBody>
                  <a:tcPr marL="9525" marR="9525" marT="9525" marB="0" anchor="ctr"/>
                </a:tc>
                <a:tc>
                  <a:txBody>
                    <a:bodyPr/>
                    <a:lstStyle/>
                    <a:p>
                      <a:pPr algn="l" fontAlgn="ctr"/>
                      <a:r>
                        <a:rPr lang="ja-JP" altLang="en-US" sz="1200" b="0" i="0" u="none" strike="noStrike" dirty="0">
                          <a:solidFill>
                            <a:srgbClr val="000000"/>
                          </a:solidFill>
                          <a:latin typeface="微软雅黑" pitchFamily="34" charset="-122"/>
                          <a:ea typeface="微软雅黑" pitchFamily="34" charset="-122"/>
                        </a:rPr>
                        <a:t>胶带・运输・收纳</a:t>
                      </a:r>
                      <a:r>
                        <a:rPr lang="ja-JP" altLang="en-US" sz="1200" b="0" i="0" u="none" strike="noStrike" dirty="0" smtClean="0">
                          <a:solidFill>
                            <a:srgbClr val="000000"/>
                          </a:solidFill>
                          <a:latin typeface="微软雅黑" pitchFamily="34" charset="-122"/>
                          <a:ea typeface="微软雅黑" pitchFamily="34" charset="-122"/>
                        </a:rPr>
                        <a:t>・</a:t>
                      </a:r>
                      <a:endParaRPr lang="en-US" altLang="ja-JP" sz="1200" b="0" i="0" u="none" strike="noStrike" dirty="0" smtClean="0">
                        <a:solidFill>
                          <a:srgbClr val="000000"/>
                        </a:solidFill>
                        <a:latin typeface="微软雅黑" pitchFamily="34" charset="-122"/>
                        <a:ea typeface="微软雅黑" pitchFamily="34" charset="-122"/>
                      </a:endParaRPr>
                    </a:p>
                    <a:p>
                      <a:pPr algn="l" fontAlgn="ctr"/>
                      <a:r>
                        <a:rPr lang="ja-JP" altLang="en-US" sz="1200" b="0" i="0" u="none" strike="noStrike" dirty="0" smtClean="0">
                          <a:solidFill>
                            <a:srgbClr val="000000"/>
                          </a:solidFill>
                          <a:latin typeface="微软雅黑" pitchFamily="34" charset="-122"/>
                          <a:ea typeface="微软雅黑" pitchFamily="34" charset="-122"/>
                        </a:rPr>
                        <a:t>备品 </a:t>
                      </a:r>
                      <a:endParaRPr lang="ja-JP" altLang="en-US" sz="1200" b="0" i="0" u="none" strike="noStrike" dirty="0">
                        <a:solidFill>
                          <a:srgbClr val="000000"/>
                        </a:solidFill>
                        <a:latin typeface="微软雅黑" pitchFamily="34" charset="-122"/>
                        <a:ea typeface="微软雅黑" pitchFamily="34" charset="-122"/>
                      </a:endParaRPr>
                    </a:p>
                  </a:txBody>
                  <a:tcPr marL="9525" marR="9525" marT="9525" marB="0" anchor="ctr"/>
                </a:tc>
              </a:tr>
              <a:tr h="428628">
                <a:tc>
                  <a:txBody>
                    <a:bodyPr/>
                    <a:lstStyle/>
                    <a:p>
                      <a:pPr algn="ctr" fontAlgn="ctr"/>
                      <a:r>
                        <a:rPr lang="en-US" altLang="zh-CN" sz="1200" b="0" i="0" u="none" strike="noStrike" dirty="0">
                          <a:solidFill>
                            <a:srgbClr val="000000"/>
                          </a:solidFill>
                          <a:latin typeface="宋体" pitchFamily="2" charset="-122"/>
                          <a:ea typeface="宋体" pitchFamily="2" charset="-122"/>
                        </a:rPr>
                        <a:t>9</a:t>
                      </a:r>
                    </a:p>
                  </a:txBody>
                  <a:tcPr marL="9525" marR="9525" marT="9525" marB="0" anchor="ctr"/>
                </a:tc>
                <a:tc>
                  <a:txBody>
                    <a:bodyPr/>
                    <a:lstStyle/>
                    <a:p>
                      <a:pPr algn="l" fontAlgn="ctr"/>
                      <a:r>
                        <a:rPr lang="zh-CN" altLang="en-US" sz="1200" b="0" i="0" u="none" strike="noStrike" dirty="0">
                          <a:solidFill>
                            <a:srgbClr val="000000"/>
                          </a:solidFill>
                          <a:latin typeface="微软雅黑" pitchFamily="34" charset="-122"/>
                          <a:ea typeface="微软雅黑" pitchFamily="34" charset="-122"/>
                        </a:rPr>
                        <a:t>卫生相关商品 </a:t>
                      </a:r>
                    </a:p>
                  </a:txBody>
                  <a:tcPr marL="9525" marR="9525" marT="9525" marB="0" anchor="ctr"/>
                </a:tc>
              </a:tr>
              <a:tr h="378767">
                <a:tc>
                  <a:txBody>
                    <a:bodyPr/>
                    <a:lstStyle/>
                    <a:p>
                      <a:pPr algn="ctr" fontAlgn="ctr"/>
                      <a:r>
                        <a:rPr lang="en-US" altLang="zh-CN" sz="1200" b="0" i="0" u="none" strike="noStrike" dirty="0">
                          <a:solidFill>
                            <a:srgbClr val="000000"/>
                          </a:solidFill>
                          <a:latin typeface="宋体" pitchFamily="2" charset="-122"/>
                          <a:ea typeface="宋体" pitchFamily="2" charset="-122"/>
                        </a:rPr>
                        <a:t>10</a:t>
                      </a:r>
                    </a:p>
                  </a:txBody>
                  <a:tcPr marL="9525" marR="9525" marT="9525" marB="0" anchor="ctr"/>
                </a:tc>
                <a:tc>
                  <a:txBody>
                    <a:bodyPr/>
                    <a:lstStyle/>
                    <a:p>
                      <a:pPr algn="l" fontAlgn="ctr"/>
                      <a:r>
                        <a:rPr lang="ja-JP" altLang="en-US" sz="1200" b="0" i="0" u="none" strike="noStrike" dirty="0">
                          <a:solidFill>
                            <a:srgbClr val="000000"/>
                          </a:solidFill>
                          <a:latin typeface="微软雅黑" pitchFamily="34" charset="-122"/>
                          <a:ea typeface="微软雅黑" pitchFamily="34" charset="-122"/>
                        </a:rPr>
                        <a:t>无尘环境</a:t>
                      </a:r>
                      <a:r>
                        <a:rPr lang="ja-JP" altLang="en-US" sz="1200" b="0" i="0" u="none" strike="noStrike" dirty="0" smtClean="0">
                          <a:solidFill>
                            <a:srgbClr val="000000"/>
                          </a:solidFill>
                          <a:latin typeface="微软雅黑" pitchFamily="34" charset="-122"/>
                          <a:ea typeface="微软雅黑" pitchFamily="34" charset="-122"/>
                        </a:rPr>
                        <a:t>・</a:t>
                      </a:r>
                      <a:endParaRPr lang="en-US" altLang="ja-JP" sz="1200" b="0" i="0" u="none" strike="noStrike" dirty="0" smtClean="0">
                        <a:solidFill>
                          <a:srgbClr val="000000"/>
                        </a:solidFill>
                        <a:latin typeface="微软雅黑" pitchFamily="34" charset="-122"/>
                        <a:ea typeface="微软雅黑" pitchFamily="34" charset="-122"/>
                      </a:endParaRPr>
                    </a:p>
                    <a:p>
                      <a:pPr algn="l" fontAlgn="ctr"/>
                      <a:r>
                        <a:rPr lang="ja-JP" altLang="en-US" sz="1200" b="0" i="0" u="none" strike="noStrike" dirty="0" smtClean="0">
                          <a:solidFill>
                            <a:srgbClr val="000000"/>
                          </a:solidFill>
                          <a:latin typeface="微软雅黑" pitchFamily="34" charset="-122"/>
                          <a:ea typeface="微软雅黑" pitchFamily="34" charset="-122"/>
                        </a:rPr>
                        <a:t>防静电相关 </a:t>
                      </a:r>
                      <a:endParaRPr lang="ja-JP" altLang="en-US" sz="1200" b="0" i="0" u="none" strike="noStrike" dirty="0">
                        <a:solidFill>
                          <a:srgbClr val="000000"/>
                        </a:solidFill>
                        <a:latin typeface="微软雅黑" pitchFamily="34" charset="-122"/>
                        <a:ea typeface="微软雅黑" pitchFamily="34" charset="-122"/>
                      </a:endParaRPr>
                    </a:p>
                  </a:txBody>
                  <a:tcPr marL="9525" marR="9525" marT="9525" marB="0" anchor="ctr"/>
                </a:tc>
              </a:tr>
            </a:tbl>
          </a:graphicData>
        </a:graphic>
      </p:graphicFrame>
      <p:sp>
        <p:nvSpPr>
          <p:cNvPr id="19" name="正方形/長方形 18"/>
          <p:cNvSpPr/>
          <p:nvPr/>
        </p:nvSpPr>
        <p:spPr>
          <a:xfrm>
            <a:off x="214282" y="2857496"/>
            <a:ext cx="1714512" cy="1285884"/>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正方形/長方形 19"/>
          <p:cNvSpPr/>
          <p:nvPr/>
        </p:nvSpPr>
        <p:spPr>
          <a:xfrm>
            <a:off x="2428860" y="1571612"/>
            <a:ext cx="1928826" cy="1285884"/>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線矢印コネクタ 21"/>
          <p:cNvCxnSpPr>
            <a:stCxn id="19" idx="3"/>
            <a:endCxn id="20" idx="1"/>
          </p:cNvCxnSpPr>
          <p:nvPr/>
        </p:nvCxnSpPr>
        <p:spPr>
          <a:xfrm flipV="1">
            <a:off x="1928794" y="2214554"/>
            <a:ext cx="500066" cy="128588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2428860" y="2857496"/>
            <a:ext cx="1928826" cy="428628"/>
          </a:xfrm>
          <a:prstGeom prst="rect">
            <a:avLst/>
          </a:prstGeom>
          <a:no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線矢印コネクタ 24"/>
          <p:cNvCxnSpPr>
            <a:endCxn id="23" idx="1"/>
          </p:cNvCxnSpPr>
          <p:nvPr/>
        </p:nvCxnSpPr>
        <p:spPr>
          <a:xfrm rot="16200000" flipH="1">
            <a:off x="1500166" y="2143116"/>
            <a:ext cx="1357322" cy="500066"/>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endCxn id="23" idx="1"/>
          </p:cNvCxnSpPr>
          <p:nvPr/>
        </p:nvCxnSpPr>
        <p:spPr>
          <a:xfrm rot="16200000" flipH="1">
            <a:off x="1714480" y="2357430"/>
            <a:ext cx="928694" cy="500066"/>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endCxn id="23" idx="1"/>
          </p:cNvCxnSpPr>
          <p:nvPr/>
        </p:nvCxnSpPr>
        <p:spPr>
          <a:xfrm>
            <a:off x="1928794" y="2643182"/>
            <a:ext cx="500066" cy="428628"/>
          </a:xfrm>
          <a:prstGeom prst="straightConnector1">
            <a:avLst/>
          </a:prstGeom>
          <a:ln>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xmlns="" id="{48CDF70B-6300-4A03-B23E-F4A6A10A427D}"/>
              </a:ext>
            </a:extLst>
          </p:cNvPr>
          <p:cNvSpPr txBox="1"/>
          <p:nvPr/>
        </p:nvSpPr>
        <p:spPr>
          <a:xfrm>
            <a:off x="3929058" y="6286520"/>
            <a:ext cx="492443" cy="276999"/>
          </a:xfrm>
          <a:prstGeom prst="rect">
            <a:avLst/>
          </a:prstGeom>
          <a:noFill/>
        </p:spPr>
        <p:txBody>
          <a:bodyPr wrap="none" rtlCol="0">
            <a:spAutoFit/>
          </a:bodyPr>
          <a:lstStyle/>
          <a:p>
            <a:r>
              <a:rPr kumimoji="1" lang="zh-CN" altLang="en-US" sz="1200" dirty="0" smtClean="0">
                <a:latin typeface="+mj-ea"/>
              </a:rPr>
              <a:t>合计</a:t>
            </a:r>
            <a:endParaRPr kumimoji="1" lang="ja-JP" altLang="en-US" dirty="0">
              <a:latin typeface="+mj-ea"/>
              <a:ea typeface="+mj-ea"/>
            </a:endParaRPr>
          </a:p>
        </p:txBody>
      </p:sp>
      <p:sp>
        <p:nvSpPr>
          <p:cNvPr id="24" name="正方形/長方形 23"/>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1</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2</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目录分类</a:t>
            </a:r>
          </a:p>
        </p:txBody>
      </p:sp>
      <p:pic>
        <p:nvPicPr>
          <p:cNvPr id="28" name="Picture 21"/>
          <p:cNvPicPr>
            <a:picLocks noChangeAspect="1" noChangeArrowheads="1"/>
          </p:cNvPicPr>
          <p:nvPr/>
        </p:nvPicPr>
        <p:blipFill>
          <a:blip r:embed="rId3" cstate="print"/>
          <a:srcRect r="60083" b="-8037"/>
          <a:stretch>
            <a:fillRect/>
          </a:stretch>
        </p:blipFill>
        <p:spPr bwMode="auto">
          <a:xfrm>
            <a:off x="6876256" y="332656"/>
            <a:ext cx="2088232" cy="265083"/>
          </a:xfrm>
          <a:prstGeom prst="rect">
            <a:avLst/>
          </a:prstGeom>
          <a:noFill/>
          <a:ln w="9525">
            <a:noFill/>
            <a:miter lim="800000"/>
            <a:headEnd/>
            <a:tailEnd/>
          </a:ln>
        </p:spPr>
      </p:pic>
      <p:graphicFrame>
        <p:nvGraphicFramePr>
          <p:cNvPr id="31" name="表 30"/>
          <p:cNvGraphicFramePr>
            <a:graphicFrameLocks noGrp="1"/>
          </p:cNvGraphicFramePr>
          <p:nvPr/>
        </p:nvGraphicFramePr>
        <p:xfrm>
          <a:off x="4572000" y="785794"/>
          <a:ext cx="4338958" cy="5857919"/>
        </p:xfrm>
        <a:graphic>
          <a:graphicData uri="http://schemas.openxmlformats.org/drawingml/2006/table">
            <a:tbl>
              <a:tblPr firstRow="1" bandRow="1">
                <a:tableStyleId>{21E4AEA4-8DFA-4A89-87EB-49C32662AFE0}</a:tableStyleId>
              </a:tblPr>
              <a:tblGrid>
                <a:gridCol w="522288"/>
                <a:gridCol w="538163"/>
                <a:gridCol w="522288"/>
                <a:gridCol w="498475"/>
                <a:gridCol w="511175"/>
                <a:gridCol w="522288"/>
                <a:gridCol w="538163"/>
                <a:gridCol w="686118"/>
              </a:tblGrid>
              <a:tr h="40373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u="none" strike="noStrike" dirty="0" smtClean="0"/>
                        <a:t>既存品</a:t>
                      </a:r>
                      <a:endParaRPr lang="zh-CN" altLang="en-US" sz="1400" b="0" i="0" u="none" strike="noStrike" dirty="0" smtClean="0">
                        <a:solidFill>
                          <a:srgbClr val="FFFFFF"/>
                        </a:solidFill>
                        <a:latin typeface="微软雅黑" pitchFamily="34" charset="-122"/>
                        <a:ea typeface="微软雅黑" pitchFamily="34" charset="-122"/>
                      </a:endParaRPr>
                    </a:p>
                  </a:txBody>
                  <a:tcPr anchor="ctr"/>
                </a:tc>
                <a:tc hMerge="1">
                  <a:txBody>
                    <a:bodyPr/>
                    <a:lstStyle/>
                    <a:p>
                      <a:endParaRPr lang="zh-CN" altLang="en-US" dirty="0"/>
                    </a:p>
                  </a:txBody>
                  <a:tcPr/>
                </a:tc>
                <a:tc gridSpan="3">
                  <a:txBody>
                    <a:bodyPr/>
                    <a:lstStyle/>
                    <a:p>
                      <a:pPr algn="ctr"/>
                      <a:r>
                        <a:rPr lang="zh-CN" altLang="en-US" sz="1400" dirty="0" smtClean="0"/>
                        <a:t>新商品</a:t>
                      </a:r>
                      <a:endParaRPr lang="zh-CN" altLang="en-US" sz="1400" dirty="0" smtClean="0">
                        <a:latin typeface="微软雅黑" pitchFamily="34" charset="-122"/>
                        <a:ea typeface="微软雅黑" pitchFamily="34" charset="-122"/>
                      </a:endParaRPr>
                    </a:p>
                  </a:txBody>
                  <a:tcPr anchor="ctr"/>
                </a:tc>
                <a:tc hMerge="1">
                  <a:txBody>
                    <a:bodyPr/>
                    <a:lstStyle/>
                    <a:p>
                      <a:endParaRPr lang="zh-CN" altLang="en-US"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b="0" i="0" u="none" strike="noStrike" dirty="0" smtClean="0">
                        <a:solidFill>
                          <a:srgbClr val="FFFFFF"/>
                        </a:solidFill>
                        <a:latin typeface="微软雅黑" pitchFamily="34" charset="-122"/>
                        <a:ea typeface="微软雅黑" pitchFamily="34" charset="-122"/>
                      </a:endParaRPr>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u="none" strike="noStrike" dirty="0" smtClean="0"/>
                        <a:t>总计</a:t>
                      </a:r>
                      <a:endParaRPr lang="en-US" altLang="zh-CN" sz="1400" b="0" i="0" u="none" strike="noStrike" dirty="0" smtClean="0">
                        <a:solidFill>
                          <a:srgbClr val="FFFFFF"/>
                        </a:solidFill>
                        <a:latin typeface="微软雅黑" pitchFamily="34" charset="-122"/>
                        <a:ea typeface="微软雅黑" pitchFamily="34" charset="-122"/>
                      </a:endParaRPr>
                    </a:p>
                  </a:txBody>
                  <a:tcPr anchor="ctr"/>
                </a:tc>
                <a:tc hMerge="1">
                  <a:txBody>
                    <a:bodyPr/>
                    <a:lstStyle/>
                    <a:p>
                      <a:endParaRPr lang="zh-CN" altLang="en-US" dirty="0"/>
                    </a:p>
                  </a:txBody>
                  <a:tcPr/>
                </a:tc>
                <a:tc hMerge="1">
                  <a:txBody>
                    <a:bodyPr/>
                    <a:lstStyle/>
                    <a:p>
                      <a:endParaRPr lang="zh-CN" altLang="en-US" sz="1400" dirty="0" smtClean="0">
                        <a:latin typeface="微软雅黑" pitchFamily="34" charset="-122"/>
                        <a:ea typeface="微软雅黑" pitchFamily="34" charset="-122"/>
                      </a:endParaRPr>
                    </a:p>
                  </a:txBody>
                  <a:tcPr/>
                </a:tc>
              </a:tr>
              <a:tr h="424190">
                <a:tc>
                  <a:txBody>
                    <a:bodyPr/>
                    <a:lstStyle/>
                    <a:p>
                      <a:pPr algn="ctr" fontAlgn="ctr"/>
                      <a:r>
                        <a:rPr lang="zh-CN" altLang="en-US" sz="1200" b="0" u="none" strike="noStrike" dirty="0" smtClean="0"/>
                        <a:t>商品数</a:t>
                      </a:r>
                      <a:endParaRPr lang="zh-CN" altLang="en-US" sz="1200" b="0" i="0" u="none" strike="noStrike" dirty="0">
                        <a:solidFill>
                          <a:srgbClr val="000000"/>
                        </a:solidFill>
                        <a:latin typeface="微软雅黑" pitchFamily="34" charset="-122"/>
                        <a:ea typeface="微软雅黑" pitchFamily="34" charset="-122"/>
                      </a:endParaRPr>
                    </a:p>
                  </a:txBody>
                  <a:tcPr marL="9525" marR="9525" marT="9525" marB="0" anchor="ctr"/>
                </a:tc>
                <a:tc>
                  <a:txBody>
                    <a:bodyPr/>
                    <a:lstStyle/>
                    <a:p>
                      <a:pPr algn="ctr" fontAlgn="ctr"/>
                      <a:r>
                        <a:rPr lang="en-US" altLang="zh-CN" sz="1200" b="0" u="none" strike="noStrike" dirty="0" smtClean="0"/>
                        <a:t>SKU</a:t>
                      </a:r>
                      <a:endParaRPr lang="zh-CN" altLang="en-US" sz="1200" b="0" i="0" u="none" strike="noStrike" dirty="0">
                        <a:solidFill>
                          <a:srgbClr val="000000"/>
                        </a:solidFill>
                        <a:latin typeface="微软雅黑" pitchFamily="34" charset="-122"/>
                        <a:ea typeface="微软雅黑" pitchFamily="34" charset="-122"/>
                      </a:endParaRPr>
                    </a:p>
                  </a:txBody>
                  <a:tcPr marL="9525" marR="9525" marT="9525" marB="0" anchor="ctr"/>
                </a:tc>
                <a:tc>
                  <a:txBody>
                    <a:bodyPr/>
                    <a:lstStyle/>
                    <a:p>
                      <a:pPr algn="ctr" fontAlgn="ctr"/>
                      <a:r>
                        <a:rPr lang="zh-CN" altLang="en-US" sz="1200" b="0" u="none" strike="noStrike" dirty="0" smtClean="0"/>
                        <a:t>商品数</a:t>
                      </a:r>
                      <a:endParaRPr lang="zh-CN" altLang="en-US" sz="1200" b="0" i="0" u="none" strike="noStrike" dirty="0">
                        <a:solidFill>
                          <a:srgbClr val="000000"/>
                        </a:solidFill>
                        <a:latin typeface="微软雅黑" pitchFamily="34" charset="-122"/>
                        <a:ea typeface="微软雅黑" pitchFamily="34" charset="-122"/>
                      </a:endParaRPr>
                    </a:p>
                  </a:txBody>
                  <a:tcPr marL="9525" marR="9525" marT="9525" marB="0" anchor="ctr"/>
                </a:tc>
                <a:tc>
                  <a:txBody>
                    <a:bodyPr/>
                    <a:lstStyle/>
                    <a:p>
                      <a:pPr algn="ctr" fontAlgn="ctr"/>
                      <a:r>
                        <a:rPr lang="en-US" altLang="zh-CN" sz="1200" b="0" u="none" strike="noStrike" dirty="0" smtClean="0"/>
                        <a:t>SKU</a:t>
                      </a:r>
                      <a:endParaRPr lang="zh-CN" altLang="en-US" sz="1200" b="0" i="0" u="none" strike="noStrike" dirty="0">
                        <a:solidFill>
                          <a:srgbClr val="000000"/>
                        </a:solidFill>
                        <a:latin typeface="微软雅黑" pitchFamily="34" charset="-122"/>
                        <a:ea typeface="微软雅黑" pitchFamily="34" charset="-122"/>
                      </a:endParaRPr>
                    </a:p>
                  </a:txBody>
                  <a:tcPr marL="9525" marR="9525" marT="9525" marB="0" anchor="ctr"/>
                </a:tc>
                <a:tc>
                  <a:txBody>
                    <a:bodyPr/>
                    <a:lstStyle/>
                    <a:p>
                      <a:pPr algn="ctr" fontAlgn="ctr"/>
                      <a:r>
                        <a:rPr lang="zh-CN" altLang="en-US" sz="1200" b="0" u="none" strike="noStrike" dirty="0" smtClean="0"/>
                        <a:t>新商品</a:t>
                      </a:r>
                      <a:endParaRPr lang="en-US" altLang="zh-CN" sz="1200" b="0" u="none" strike="noStrike" dirty="0" smtClean="0"/>
                    </a:p>
                    <a:p>
                      <a:pPr algn="ctr" fontAlgn="ctr"/>
                      <a:r>
                        <a:rPr lang="zh-CN" altLang="en-US" sz="1200" b="0" u="none" strike="noStrike" dirty="0" smtClean="0"/>
                        <a:t>比率</a:t>
                      </a:r>
                      <a:endParaRPr lang="zh-CN" altLang="en-US" sz="1200" b="0" i="0" u="none" strike="noStrike" dirty="0">
                        <a:solidFill>
                          <a:srgbClr val="000000"/>
                        </a:solidFill>
                        <a:latin typeface="微软雅黑" pitchFamily="34" charset="-122"/>
                        <a:ea typeface="微软雅黑" pitchFamily="34" charset="-122"/>
                      </a:endParaRPr>
                    </a:p>
                  </a:txBody>
                  <a:tcPr marL="9525" marR="9525" marT="9525" marB="0" anchor="ctr"/>
                </a:tc>
                <a:tc>
                  <a:txBody>
                    <a:bodyPr/>
                    <a:lstStyle/>
                    <a:p>
                      <a:pPr algn="ctr" fontAlgn="ctr"/>
                      <a:r>
                        <a:rPr lang="zh-CN" altLang="en-US" sz="1200" b="0" u="none" strike="noStrike" dirty="0" smtClean="0"/>
                        <a:t>商品数</a:t>
                      </a:r>
                      <a:endParaRPr lang="zh-CN" altLang="en-US" sz="1200" b="0" i="0" u="none" strike="noStrike" dirty="0">
                        <a:solidFill>
                          <a:srgbClr val="000000"/>
                        </a:solidFill>
                        <a:latin typeface="微软雅黑" pitchFamily="34" charset="-122"/>
                        <a:ea typeface="微软雅黑" pitchFamily="34" charset="-122"/>
                      </a:endParaRPr>
                    </a:p>
                  </a:txBody>
                  <a:tcPr marL="9525" marR="9525" marT="9525" marB="0" anchor="ctr"/>
                </a:tc>
                <a:tc>
                  <a:txBody>
                    <a:bodyPr/>
                    <a:lstStyle/>
                    <a:p>
                      <a:pPr algn="ctr" fontAlgn="ctr"/>
                      <a:r>
                        <a:rPr lang="en-US" altLang="zh-CN" sz="1200" b="0" u="none" strike="noStrike" dirty="0" smtClean="0"/>
                        <a:t>SKU</a:t>
                      </a:r>
                      <a:endParaRPr lang="zh-CN" altLang="en-US" sz="1200" b="0" i="0" u="none" strike="noStrike" dirty="0">
                        <a:solidFill>
                          <a:srgbClr val="000000"/>
                        </a:solidFill>
                        <a:latin typeface="微软雅黑" pitchFamily="34" charset="-122"/>
                        <a:ea typeface="微软雅黑" pitchFamily="34" charset="-122"/>
                      </a:endParaRP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b="0" dirty="0" smtClean="0"/>
                        <a:t>构成比</a:t>
                      </a:r>
                      <a:endParaRPr lang="zh-CN" altLang="en-US" sz="1200" b="0" dirty="0" smtClean="0">
                        <a:latin typeface="微软雅黑" pitchFamily="34" charset="-122"/>
                        <a:ea typeface="微软雅黑" pitchFamily="34" charset="-122"/>
                      </a:endParaRPr>
                    </a:p>
                  </a:txBody>
                  <a:tcPr anchor="ctr"/>
                </a:tc>
              </a:tr>
              <a:tr h="419166">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548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3,041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337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1,639 </a:t>
                      </a:r>
                    </a:p>
                  </a:txBody>
                  <a:tcPr marL="9525" marR="9525" marT="9525" marB="0" anchor="ctr"/>
                </a:tc>
                <a:tc>
                  <a:txBody>
                    <a:bodyPr/>
                    <a:lstStyle/>
                    <a:p>
                      <a:pPr algn="ctr" fontAlgn="ctr"/>
                      <a:r>
                        <a:rPr lang="en-US" altLang="zh-CN" sz="1100" b="1" u="none" strike="noStrike" dirty="0">
                          <a:latin typeface="+mn-lt"/>
                        </a:rPr>
                        <a:t>38%</a:t>
                      </a:r>
                      <a:endParaRPr lang="en-US" altLang="zh-CN" sz="1100" b="1" i="0" u="none" strike="noStrike" dirty="0">
                        <a:solidFill>
                          <a:srgbClr val="000000"/>
                        </a:solidFill>
                        <a:latin typeface="+mn-lt"/>
                        <a:ea typeface="微软雅黑" pitchFamily="34" charset="-122"/>
                      </a:endParaRP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885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4,680 </a:t>
                      </a:r>
                    </a:p>
                  </a:txBody>
                  <a:tcPr marL="9525" marR="9525" marT="9525" marB="0" anchor="ctr"/>
                </a:tc>
                <a:tc>
                  <a:txBody>
                    <a:bodyPr/>
                    <a:lstStyle/>
                    <a:p>
                      <a:pPr algn="ctr" fontAlgn="ctr"/>
                      <a:r>
                        <a:rPr lang="en-US" altLang="zh-CN" sz="1100" b="1" u="none" strike="noStrike" dirty="0">
                          <a:latin typeface="+mn-lt"/>
                        </a:rPr>
                        <a:t>17%</a:t>
                      </a:r>
                      <a:endParaRPr lang="en-US" altLang="zh-CN" sz="1100" b="1" i="0" u="none" strike="noStrike" dirty="0">
                        <a:solidFill>
                          <a:srgbClr val="000000"/>
                        </a:solidFill>
                        <a:latin typeface="+mn-lt"/>
                        <a:ea typeface="微软雅黑" pitchFamily="34" charset="-122"/>
                      </a:endParaRPr>
                    </a:p>
                  </a:txBody>
                  <a:tcPr marL="9525" marR="9525" marT="9525" marB="0" anchor="ctr"/>
                </a:tc>
              </a:tr>
              <a:tr h="419166">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330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1,742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230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748 </a:t>
                      </a:r>
                    </a:p>
                  </a:txBody>
                  <a:tcPr marL="9525" marR="9525" marT="9525" marB="0" anchor="ctr"/>
                </a:tc>
                <a:tc>
                  <a:txBody>
                    <a:bodyPr/>
                    <a:lstStyle/>
                    <a:p>
                      <a:pPr algn="ctr" fontAlgn="ctr"/>
                      <a:r>
                        <a:rPr lang="en-US" altLang="zh-CN" sz="1100" b="1" u="none" strike="noStrike">
                          <a:latin typeface="+mn-lt"/>
                        </a:rPr>
                        <a:t>41%</a:t>
                      </a:r>
                      <a:endParaRPr lang="en-US" altLang="zh-CN" sz="1100" b="1" i="0" u="none" strike="noStrike">
                        <a:solidFill>
                          <a:srgbClr val="000000"/>
                        </a:solidFill>
                        <a:latin typeface="+mn-lt"/>
                        <a:ea typeface="微软雅黑" pitchFamily="34" charset="-122"/>
                      </a:endParaRP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560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2,490 </a:t>
                      </a:r>
                    </a:p>
                  </a:txBody>
                  <a:tcPr marL="9525" marR="9525" marT="9525" marB="0" anchor="ctr"/>
                </a:tc>
                <a:tc>
                  <a:txBody>
                    <a:bodyPr/>
                    <a:lstStyle/>
                    <a:p>
                      <a:pPr algn="ctr" fontAlgn="ctr"/>
                      <a:r>
                        <a:rPr lang="en-US" altLang="zh-CN" sz="1100" b="1" u="none" strike="noStrike">
                          <a:latin typeface="+mn-lt"/>
                        </a:rPr>
                        <a:t>11%</a:t>
                      </a:r>
                      <a:endParaRPr lang="en-US" altLang="zh-CN" sz="1100" b="1" i="0" u="none" strike="noStrike">
                        <a:solidFill>
                          <a:srgbClr val="000000"/>
                        </a:solidFill>
                        <a:latin typeface="+mn-lt"/>
                        <a:ea typeface="微软雅黑" pitchFamily="34" charset="-122"/>
                      </a:endParaRPr>
                    </a:p>
                  </a:txBody>
                  <a:tcPr marL="9525" marR="9525" marT="9525" marB="0" anchor="ctr"/>
                </a:tc>
              </a:tr>
              <a:tr h="419166">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75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307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29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134 </a:t>
                      </a:r>
                    </a:p>
                  </a:txBody>
                  <a:tcPr marL="9525" marR="9525" marT="9525" marB="0" anchor="ctr"/>
                </a:tc>
                <a:tc>
                  <a:txBody>
                    <a:bodyPr/>
                    <a:lstStyle/>
                    <a:p>
                      <a:pPr algn="ctr" fontAlgn="ctr"/>
                      <a:r>
                        <a:rPr lang="en-US" altLang="zh-CN" sz="1100" b="1" u="none" strike="noStrike" dirty="0">
                          <a:latin typeface="+mn-lt"/>
                        </a:rPr>
                        <a:t>28%</a:t>
                      </a:r>
                      <a:endParaRPr lang="en-US" altLang="zh-CN" sz="1100" b="1" i="0" u="none" strike="noStrike" dirty="0">
                        <a:solidFill>
                          <a:srgbClr val="000000"/>
                        </a:solidFill>
                        <a:latin typeface="+mn-lt"/>
                        <a:ea typeface="微软雅黑" pitchFamily="34" charset="-122"/>
                      </a:endParaRP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104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441 </a:t>
                      </a:r>
                    </a:p>
                  </a:txBody>
                  <a:tcPr marL="9525" marR="9525" marT="9525" marB="0" anchor="ctr"/>
                </a:tc>
                <a:tc>
                  <a:txBody>
                    <a:bodyPr/>
                    <a:lstStyle/>
                    <a:p>
                      <a:pPr algn="ctr" fontAlgn="ctr"/>
                      <a:r>
                        <a:rPr lang="en-US" altLang="zh-CN" sz="1100" b="1" u="none" strike="noStrike" dirty="0">
                          <a:latin typeface="+mn-lt"/>
                        </a:rPr>
                        <a:t>2%</a:t>
                      </a:r>
                      <a:endParaRPr lang="en-US" altLang="zh-CN" sz="1100" b="1" i="0" u="none" strike="noStrike" dirty="0">
                        <a:solidFill>
                          <a:srgbClr val="000000"/>
                        </a:solidFill>
                        <a:latin typeface="+mn-lt"/>
                        <a:ea typeface="微软雅黑" pitchFamily="34" charset="-122"/>
                      </a:endParaRPr>
                    </a:p>
                  </a:txBody>
                  <a:tcPr marL="9525" marR="9525" marT="9525" marB="0" anchor="ctr"/>
                </a:tc>
              </a:tr>
              <a:tr h="419166">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361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2,389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344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1,823 </a:t>
                      </a:r>
                    </a:p>
                  </a:txBody>
                  <a:tcPr marL="9525" marR="9525" marT="9525" marB="0" anchor="ctr"/>
                </a:tc>
                <a:tc>
                  <a:txBody>
                    <a:bodyPr/>
                    <a:lstStyle/>
                    <a:p>
                      <a:pPr algn="ctr" fontAlgn="ctr"/>
                      <a:r>
                        <a:rPr lang="en-US" altLang="zh-CN" sz="1100" b="1" u="none" strike="noStrike" dirty="0">
                          <a:latin typeface="+mn-lt"/>
                        </a:rPr>
                        <a:t>49%</a:t>
                      </a:r>
                      <a:endParaRPr lang="en-US" altLang="zh-CN" sz="1100" b="1" i="0" u="none" strike="noStrike" dirty="0">
                        <a:solidFill>
                          <a:srgbClr val="000000"/>
                        </a:solidFill>
                        <a:latin typeface="+mn-lt"/>
                        <a:ea typeface="微软雅黑" pitchFamily="34" charset="-122"/>
                      </a:endParaRP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705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4,212 </a:t>
                      </a:r>
                    </a:p>
                  </a:txBody>
                  <a:tcPr marL="9525" marR="9525" marT="9525" marB="0" anchor="ctr"/>
                </a:tc>
                <a:tc>
                  <a:txBody>
                    <a:bodyPr/>
                    <a:lstStyle/>
                    <a:p>
                      <a:pPr algn="ctr" fontAlgn="ctr"/>
                      <a:r>
                        <a:rPr lang="en-US" altLang="zh-CN" sz="1100" b="1" u="none" strike="noStrike" dirty="0">
                          <a:latin typeface="+mn-lt"/>
                        </a:rPr>
                        <a:t>14%</a:t>
                      </a:r>
                      <a:endParaRPr lang="en-US" altLang="zh-CN" sz="1100" b="1" i="0" u="none" strike="noStrike" dirty="0">
                        <a:solidFill>
                          <a:srgbClr val="000000"/>
                        </a:solidFill>
                        <a:latin typeface="+mn-lt"/>
                        <a:ea typeface="微软雅黑" pitchFamily="34" charset="-122"/>
                      </a:endParaRPr>
                    </a:p>
                  </a:txBody>
                  <a:tcPr marL="9525" marR="9525" marT="9525" marB="0" anchor="ctr"/>
                </a:tc>
              </a:tr>
              <a:tr h="419166">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387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2,491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135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701 </a:t>
                      </a:r>
                    </a:p>
                  </a:txBody>
                  <a:tcPr marL="9525" marR="9525" marT="9525" marB="0" anchor="ctr"/>
                </a:tc>
                <a:tc>
                  <a:txBody>
                    <a:bodyPr/>
                    <a:lstStyle/>
                    <a:p>
                      <a:pPr algn="ctr" fontAlgn="ctr"/>
                      <a:r>
                        <a:rPr lang="en-US" altLang="zh-CN" sz="1100" b="1" u="none" strike="noStrike" dirty="0">
                          <a:latin typeface="+mn-lt"/>
                        </a:rPr>
                        <a:t>26%</a:t>
                      </a:r>
                      <a:endParaRPr lang="en-US" altLang="zh-CN" sz="1100" b="1" i="0" u="none" strike="noStrike" dirty="0">
                        <a:solidFill>
                          <a:srgbClr val="000000"/>
                        </a:solidFill>
                        <a:latin typeface="+mn-lt"/>
                        <a:ea typeface="微软雅黑" pitchFamily="34" charset="-122"/>
                      </a:endParaRP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522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3,192 </a:t>
                      </a:r>
                    </a:p>
                  </a:txBody>
                  <a:tcPr marL="9525" marR="9525" marT="9525" marB="0" anchor="ctr"/>
                </a:tc>
                <a:tc>
                  <a:txBody>
                    <a:bodyPr/>
                    <a:lstStyle/>
                    <a:p>
                      <a:pPr algn="ctr" fontAlgn="ctr"/>
                      <a:r>
                        <a:rPr lang="en-US" altLang="zh-CN" sz="1100" b="1" u="none" strike="noStrike" dirty="0">
                          <a:latin typeface="+mn-lt"/>
                        </a:rPr>
                        <a:t>10%</a:t>
                      </a:r>
                      <a:endParaRPr lang="en-US" altLang="zh-CN" sz="1100" b="1" i="0" u="none" strike="noStrike" dirty="0">
                        <a:solidFill>
                          <a:srgbClr val="000000"/>
                        </a:solidFill>
                        <a:latin typeface="+mn-lt"/>
                        <a:ea typeface="微软雅黑" pitchFamily="34" charset="-122"/>
                      </a:endParaRPr>
                    </a:p>
                  </a:txBody>
                  <a:tcPr marL="9525" marR="9525" marT="9525" marB="0" anchor="ctr"/>
                </a:tc>
              </a:tr>
              <a:tr h="419166">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476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3,113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239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1,186 </a:t>
                      </a:r>
                    </a:p>
                  </a:txBody>
                  <a:tcPr marL="9525" marR="9525" marT="9525" marB="0" anchor="ctr"/>
                </a:tc>
                <a:tc>
                  <a:txBody>
                    <a:bodyPr/>
                    <a:lstStyle/>
                    <a:p>
                      <a:pPr algn="ctr" fontAlgn="ctr"/>
                      <a:r>
                        <a:rPr lang="en-US" altLang="zh-CN" sz="1100" b="1" u="none" strike="noStrike" dirty="0">
                          <a:latin typeface="+mn-lt"/>
                        </a:rPr>
                        <a:t>33%</a:t>
                      </a:r>
                      <a:endParaRPr lang="en-US" altLang="zh-CN" sz="1100" b="1" i="0" u="none" strike="noStrike" dirty="0">
                        <a:solidFill>
                          <a:srgbClr val="000000"/>
                        </a:solidFill>
                        <a:latin typeface="+mn-lt"/>
                        <a:ea typeface="微软雅黑" pitchFamily="34" charset="-122"/>
                      </a:endParaRP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715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4,299 </a:t>
                      </a:r>
                    </a:p>
                  </a:txBody>
                  <a:tcPr marL="9525" marR="9525" marT="9525" marB="0" anchor="ctr"/>
                </a:tc>
                <a:tc>
                  <a:txBody>
                    <a:bodyPr/>
                    <a:lstStyle/>
                    <a:p>
                      <a:pPr algn="ctr" fontAlgn="ctr"/>
                      <a:r>
                        <a:rPr lang="en-US" altLang="zh-CN" sz="1100" b="1" u="none" strike="noStrike" dirty="0">
                          <a:latin typeface="+mn-lt"/>
                        </a:rPr>
                        <a:t>14%</a:t>
                      </a:r>
                      <a:endParaRPr lang="en-US" altLang="zh-CN" sz="1100" b="1" i="0" u="none" strike="noStrike" dirty="0">
                        <a:solidFill>
                          <a:srgbClr val="000000"/>
                        </a:solidFill>
                        <a:latin typeface="+mn-lt"/>
                        <a:ea typeface="微软雅黑" pitchFamily="34" charset="-122"/>
                      </a:endParaRPr>
                    </a:p>
                  </a:txBody>
                  <a:tcPr marL="9525" marR="9525" marT="9525" marB="0" anchor="ctr"/>
                </a:tc>
              </a:tr>
              <a:tr h="419166">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189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1,532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91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672 </a:t>
                      </a:r>
                    </a:p>
                  </a:txBody>
                  <a:tcPr marL="9525" marR="9525" marT="9525" marB="0" anchor="ctr"/>
                </a:tc>
                <a:tc>
                  <a:txBody>
                    <a:bodyPr/>
                    <a:lstStyle/>
                    <a:p>
                      <a:pPr algn="ctr" fontAlgn="ctr"/>
                      <a:r>
                        <a:rPr lang="en-US" altLang="zh-CN" sz="1100" b="1" u="none" strike="noStrike" dirty="0">
                          <a:latin typeface="+mn-lt"/>
                        </a:rPr>
                        <a:t>33%</a:t>
                      </a:r>
                      <a:endParaRPr lang="en-US" altLang="zh-CN" sz="1100" b="1" i="0" u="none" strike="noStrike" dirty="0">
                        <a:solidFill>
                          <a:srgbClr val="000000"/>
                        </a:solidFill>
                        <a:latin typeface="+mn-lt"/>
                        <a:ea typeface="微软雅黑" pitchFamily="34" charset="-122"/>
                      </a:endParaRP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280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2,204 </a:t>
                      </a:r>
                    </a:p>
                  </a:txBody>
                  <a:tcPr marL="9525" marR="9525" marT="9525" marB="0" anchor="ctr"/>
                </a:tc>
                <a:tc>
                  <a:txBody>
                    <a:bodyPr/>
                    <a:lstStyle/>
                    <a:p>
                      <a:pPr algn="ctr" fontAlgn="ctr"/>
                      <a:r>
                        <a:rPr lang="en-US" altLang="zh-CN" sz="1100" b="1" u="none" strike="noStrike" dirty="0">
                          <a:latin typeface="+mn-lt"/>
                        </a:rPr>
                        <a:t>5%</a:t>
                      </a:r>
                      <a:endParaRPr lang="en-US" altLang="zh-CN" sz="1100" b="1" i="0" u="none" strike="noStrike" dirty="0">
                        <a:solidFill>
                          <a:srgbClr val="000000"/>
                        </a:solidFill>
                        <a:latin typeface="+mn-lt"/>
                        <a:ea typeface="微软雅黑" pitchFamily="34" charset="-122"/>
                      </a:endParaRPr>
                    </a:p>
                  </a:txBody>
                  <a:tcPr marL="9525" marR="9525" marT="9525" marB="0" anchor="ctr"/>
                </a:tc>
              </a:tr>
              <a:tr h="419166">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359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1,089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194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666 </a:t>
                      </a:r>
                    </a:p>
                  </a:txBody>
                  <a:tcPr marL="9525" marR="9525" marT="9525" marB="0" anchor="ctr"/>
                </a:tc>
                <a:tc>
                  <a:txBody>
                    <a:bodyPr/>
                    <a:lstStyle/>
                    <a:p>
                      <a:pPr algn="ctr" fontAlgn="ctr"/>
                      <a:r>
                        <a:rPr lang="en-US" altLang="zh-CN" sz="1100" b="1" u="none" strike="noStrike" dirty="0">
                          <a:latin typeface="+mn-lt"/>
                        </a:rPr>
                        <a:t>35%</a:t>
                      </a:r>
                      <a:endParaRPr lang="en-US" altLang="zh-CN" sz="1100" b="1" i="0" u="none" strike="noStrike" dirty="0">
                        <a:solidFill>
                          <a:srgbClr val="000000"/>
                        </a:solidFill>
                        <a:latin typeface="+mn-lt"/>
                        <a:ea typeface="微软雅黑" pitchFamily="34" charset="-122"/>
                      </a:endParaRP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553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1,755 </a:t>
                      </a:r>
                    </a:p>
                  </a:txBody>
                  <a:tcPr marL="9525" marR="9525" marT="9525" marB="0" anchor="ctr"/>
                </a:tc>
                <a:tc>
                  <a:txBody>
                    <a:bodyPr/>
                    <a:lstStyle/>
                    <a:p>
                      <a:pPr algn="ctr" fontAlgn="ctr"/>
                      <a:r>
                        <a:rPr lang="en-US" altLang="zh-CN" sz="1100" b="1" u="none" strike="noStrike" dirty="0">
                          <a:latin typeface="+mn-lt"/>
                        </a:rPr>
                        <a:t>11%</a:t>
                      </a:r>
                      <a:endParaRPr lang="en-US" altLang="zh-CN" sz="1100" b="1" i="0" u="none" strike="noStrike" dirty="0">
                        <a:solidFill>
                          <a:srgbClr val="000000"/>
                        </a:solidFill>
                        <a:latin typeface="+mn-lt"/>
                        <a:ea typeface="微软雅黑" pitchFamily="34" charset="-122"/>
                      </a:endParaRPr>
                    </a:p>
                  </a:txBody>
                  <a:tcPr marL="9525" marR="9525" marT="9525" marB="0" anchor="ctr"/>
                </a:tc>
              </a:tr>
              <a:tr h="419166">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224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1,122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88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434 </a:t>
                      </a:r>
                    </a:p>
                  </a:txBody>
                  <a:tcPr marL="9525" marR="9525" marT="9525" marB="0" anchor="ctr"/>
                </a:tc>
                <a:tc>
                  <a:txBody>
                    <a:bodyPr/>
                    <a:lstStyle/>
                    <a:p>
                      <a:pPr algn="ctr" fontAlgn="ctr"/>
                      <a:r>
                        <a:rPr lang="en-US" altLang="zh-CN" sz="1100" b="1" u="none" strike="noStrike" dirty="0">
                          <a:latin typeface="+mn-lt"/>
                        </a:rPr>
                        <a:t>28%</a:t>
                      </a:r>
                      <a:endParaRPr lang="en-US" altLang="zh-CN" sz="1100" b="1" i="0" u="none" strike="noStrike" dirty="0">
                        <a:solidFill>
                          <a:srgbClr val="000000"/>
                        </a:solidFill>
                        <a:latin typeface="+mn-lt"/>
                        <a:ea typeface="微软雅黑" pitchFamily="34" charset="-122"/>
                      </a:endParaRP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312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1,556 </a:t>
                      </a:r>
                    </a:p>
                  </a:txBody>
                  <a:tcPr marL="9525" marR="9525" marT="9525" marB="0" anchor="ctr"/>
                </a:tc>
                <a:tc>
                  <a:txBody>
                    <a:bodyPr/>
                    <a:lstStyle/>
                    <a:p>
                      <a:pPr algn="ctr" fontAlgn="ctr"/>
                      <a:r>
                        <a:rPr lang="en-US" altLang="zh-CN" sz="1100" b="1" u="none" strike="noStrike" dirty="0">
                          <a:latin typeface="+mn-lt"/>
                        </a:rPr>
                        <a:t>6%</a:t>
                      </a:r>
                      <a:endParaRPr lang="en-US" altLang="zh-CN" sz="1100" b="1" i="0" u="none" strike="noStrike" dirty="0">
                        <a:solidFill>
                          <a:srgbClr val="000000"/>
                        </a:solidFill>
                        <a:latin typeface="+mn-lt"/>
                        <a:ea typeface="微软雅黑" pitchFamily="34" charset="-122"/>
                      </a:endParaRPr>
                    </a:p>
                  </a:txBody>
                  <a:tcPr marL="9525" marR="9525" marT="9525" marB="0" anchor="ctr"/>
                </a:tc>
              </a:tr>
              <a:tr h="419166">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43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152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18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44 </a:t>
                      </a:r>
                    </a:p>
                  </a:txBody>
                  <a:tcPr marL="9525" marR="9525" marT="9525" marB="0" anchor="ctr"/>
                </a:tc>
                <a:tc>
                  <a:txBody>
                    <a:bodyPr/>
                    <a:lstStyle/>
                    <a:p>
                      <a:pPr algn="ctr" fontAlgn="ctr"/>
                      <a:r>
                        <a:rPr lang="en-US" altLang="zh-CN" sz="1100" b="1" u="none" strike="noStrike" dirty="0">
                          <a:latin typeface="+mn-lt"/>
                        </a:rPr>
                        <a:t>30%</a:t>
                      </a:r>
                      <a:endParaRPr lang="en-US" altLang="zh-CN" sz="1100" b="1" i="0" u="none" strike="noStrike" dirty="0">
                        <a:solidFill>
                          <a:srgbClr val="000000"/>
                        </a:solidFill>
                        <a:latin typeface="+mn-lt"/>
                        <a:ea typeface="微软雅黑" pitchFamily="34" charset="-122"/>
                      </a:endParaRP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61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196 </a:t>
                      </a:r>
                    </a:p>
                  </a:txBody>
                  <a:tcPr marL="9525" marR="9525" marT="9525" marB="0" anchor="ctr"/>
                </a:tc>
                <a:tc>
                  <a:txBody>
                    <a:bodyPr/>
                    <a:lstStyle/>
                    <a:p>
                      <a:pPr algn="ctr" fontAlgn="ctr"/>
                      <a:r>
                        <a:rPr lang="en-US" altLang="zh-CN" sz="1100" b="1" u="none" strike="noStrike" dirty="0">
                          <a:latin typeface="+mn-lt"/>
                        </a:rPr>
                        <a:t>1%</a:t>
                      </a:r>
                      <a:endParaRPr lang="en-US" altLang="zh-CN" sz="1100" b="1" i="0" u="none" strike="noStrike" dirty="0">
                        <a:solidFill>
                          <a:srgbClr val="000000"/>
                        </a:solidFill>
                        <a:latin typeface="+mn-lt"/>
                        <a:ea typeface="微软雅黑" pitchFamily="34" charset="-122"/>
                      </a:endParaRPr>
                    </a:p>
                  </a:txBody>
                  <a:tcPr marL="9525" marR="9525" marT="9525" marB="0" anchor="ctr"/>
                </a:tc>
              </a:tr>
              <a:tr h="419166">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247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948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151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546 </a:t>
                      </a:r>
                    </a:p>
                  </a:txBody>
                  <a:tcPr marL="9525" marR="9525" marT="9525" marB="0" anchor="ctr"/>
                </a:tc>
                <a:tc>
                  <a:txBody>
                    <a:bodyPr/>
                    <a:lstStyle/>
                    <a:p>
                      <a:pPr algn="ctr" fontAlgn="ctr"/>
                      <a:r>
                        <a:rPr lang="en-US" altLang="zh-CN" sz="1100" b="1" u="none" strike="noStrike" dirty="0">
                          <a:latin typeface="+mn-lt"/>
                        </a:rPr>
                        <a:t>38%</a:t>
                      </a:r>
                      <a:endParaRPr lang="en-US" altLang="zh-CN" sz="1100" b="1" i="0" u="none" strike="noStrike" dirty="0">
                        <a:solidFill>
                          <a:srgbClr val="000000"/>
                        </a:solidFill>
                        <a:latin typeface="+mn-lt"/>
                        <a:ea typeface="微软雅黑" pitchFamily="34" charset="-122"/>
                      </a:endParaRP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398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1,494 </a:t>
                      </a:r>
                    </a:p>
                  </a:txBody>
                  <a:tcPr marL="9525" marR="9525" marT="9525" marB="0" anchor="ctr"/>
                </a:tc>
                <a:tc>
                  <a:txBody>
                    <a:bodyPr/>
                    <a:lstStyle/>
                    <a:p>
                      <a:pPr algn="ctr" fontAlgn="ctr"/>
                      <a:r>
                        <a:rPr lang="en-US" altLang="zh-CN" sz="1100" b="1" u="none" strike="noStrike" dirty="0">
                          <a:latin typeface="+mn-lt"/>
                        </a:rPr>
                        <a:t>8%</a:t>
                      </a:r>
                      <a:endParaRPr lang="en-US" altLang="zh-CN" sz="1100" b="1" i="0" u="none" strike="noStrike" dirty="0">
                        <a:solidFill>
                          <a:srgbClr val="000000"/>
                        </a:solidFill>
                        <a:latin typeface="+mn-lt"/>
                        <a:ea typeface="微软雅黑" pitchFamily="34" charset="-122"/>
                      </a:endParaRPr>
                    </a:p>
                  </a:txBody>
                  <a:tcPr marL="9525" marR="9525" marT="9525" marB="0" anchor="ctr"/>
                </a:tc>
              </a:tr>
              <a:tr h="419166">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3,239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17,926 </a:t>
                      </a: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1,856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8,593 </a:t>
                      </a:r>
                    </a:p>
                  </a:txBody>
                  <a:tcPr marL="9525" marR="9525" marT="9525" marB="0" anchor="ctr"/>
                </a:tc>
                <a:tc>
                  <a:txBody>
                    <a:bodyPr/>
                    <a:lstStyle/>
                    <a:p>
                      <a:pPr algn="ctr" fontAlgn="ctr"/>
                      <a:r>
                        <a:rPr lang="en-US" altLang="zh-CN" sz="1100" b="1" u="none" strike="noStrike" dirty="0">
                          <a:latin typeface="+mn-lt"/>
                        </a:rPr>
                        <a:t>36%</a:t>
                      </a:r>
                      <a:endParaRPr lang="en-US" altLang="zh-CN" sz="1100" b="1" i="0" u="none" strike="noStrike" dirty="0">
                        <a:solidFill>
                          <a:srgbClr val="000000"/>
                        </a:solidFill>
                        <a:latin typeface="+mn-lt"/>
                        <a:ea typeface="微软雅黑" pitchFamily="34" charset="-122"/>
                      </a:endParaRPr>
                    </a:p>
                  </a:txBody>
                  <a:tcPr marL="9525" marR="9525" marT="9525" marB="0" anchor="ctr"/>
                </a:tc>
                <a:tc>
                  <a:txBody>
                    <a:bodyPr/>
                    <a:lstStyle/>
                    <a:p>
                      <a:pPr algn="ctr" fontAlgn="ctr"/>
                      <a:r>
                        <a:rPr lang="zh-CN" altLang="en-US" sz="1100" b="1" i="0" u="none" strike="noStrike">
                          <a:solidFill>
                            <a:srgbClr val="000000"/>
                          </a:solidFill>
                          <a:latin typeface="+mn-lt"/>
                          <a:ea typeface="微软雅黑" pitchFamily="34" charset="-122"/>
                        </a:rPr>
                        <a:t>   </a:t>
                      </a:r>
                      <a:r>
                        <a:rPr lang="en-US" altLang="zh-CN" sz="1100" b="1" i="0" u="none" strike="noStrike">
                          <a:solidFill>
                            <a:srgbClr val="000000"/>
                          </a:solidFill>
                          <a:latin typeface="+mn-lt"/>
                          <a:ea typeface="微软雅黑" pitchFamily="34" charset="-122"/>
                        </a:rPr>
                        <a:t>5,095 </a:t>
                      </a:r>
                    </a:p>
                  </a:txBody>
                  <a:tcPr marL="9525" marR="9525" marT="9525" marB="0" anchor="ctr"/>
                </a:tc>
                <a:tc>
                  <a:txBody>
                    <a:bodyPr/>
                    <a:lstStyle/>
                    <a:p>
                      <a:pPr algn="ctr" fontAlgn="ctr"/>
                      <a:r>
                        <a:rPr lang="zh-CN" altLang="en-US" sz="1100" b="1" i="0" u="none" strike="noStrike" dirty="0">
                          <a:solidFill>
                            <a:srgbClr val="000000"/>
                          </a:solidFill>
                          <a:latin typeface="+mn-lt"/>
                          <a:ea typeface="微软雅黑" pitchFamily="34" charset="-122"/>
                        </a:rPr>
                        <a:t>  </a:t>
                      </a:r>
                      <a:r>
                        <a:rPr lang="en-US" altLang="zh-CN" sz="1100" b="1" i="0" u="none" strike="noStrike" dirty="0">
                          <a:solidFill>
                            <a:srgbClr val="000000"/>
                          </a:solidFill>
                          <a:latin typeface="+mn-lt"/>
                          <a:ea typeface="微软雅黑" pitchFamily="34" charset="-122"/>
                        </a:rPr>
                        <a:t>26,519 </a:t>
                      </a:r>
                    </a:p>
                  </a:txBody>
                  <a:tcPr marL="9525" marR="9525" marT="9525" marB="0" anchor="ctr"/>
                </a:tc>
                <a:tc>
                  <a:txBody>
                    <a:bodyPr/>
                    <a:lstStyle/>
                    <a:p>
                      <a:pPr algn="ctr" fontAlgn="ctr"/>
                      <a:r>
                        <a:rPr lang="en-US" altLang="zh-CN" sz="1100" b="1" u="none" strike="noStrike" dirty="0">
                          <a:latin typeface="+mn-lt"/>
                        </a:rPr>
                        <a:t>100%</a:t>
                      </a:r>
                      <a:endParaRPr lang="en-US" altLang="zh-CN" sz="1100" b="1" i="0" u="none" strike="noStrike" dirty="0">
                        <a:solidFill>
                          <a:srgbClr val="000000"/>
                        </a:solidFill>
                        <a:latin typeface="+mn-lt"/>
                        <a:ea typeface="微软雅黑" pitchFamily="34" charset="-122"/>
                      </a:endParaRPr>
                    </a:p>
                  </a:txBody>
                  <a:tcPr marL="9525" marR="9525" marT="9525" marB="0"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xmlns="" id="{85AD68C9-DD3C-4A58-B75D-33268E30E41B}"/>
              </a:ext>
            </a:extLst>
          </p:cNvPr>
          <p:cNvSpPr txBox="1"/>
          <p:nvPr/>
        </p:nvSpPr>
        <p:spPr>
          <a:xfrm>
            <a:off x="15752" y="769877"/>
            <a:ext cx="1579278" cy="400110"/>
          </a:xfrm>
          <a:prstGeom prst="rect">
            <a:avLst/>
          </a:prstGeom>
          <a:noFill/>
          <a:effectLst/>
        </p:spPr>
        <p:txBody>
          <a:bodyPr wrap="none" rtlCol="0">
            <a:spAutoFit/>
          </a:bodyPr>
          <a:lstStyle/>
          <a:p>
            <a:r>
              <a:rPr kumimoji="1" lang="ja-JP" altLang="en-US" sz="2000" b="1" u="sng" dirty="0" smtClean="0">
                <a:solidFill>
                  <a:schemeClr val="accent5">
                    <a:lumMod val="75000"/>
                  </a:schemeClr>
                </a:solidFill>
                <a:latin typeface="微软雅黑" pitchFamily="34" charset="-122"/>
                <a:ea typeface="微软雅黑" pitchFamily="34" charset="-122"/>
              </a:rPr>
              <a:t>专栏</a:t>
            </a:r>
            <a:r>
              <a:rPr kumimoji="1" lang="en-US" altLang="ja-JP" sz="2000" b="1" u="sng" dirty="0" smtClean="0">
                <a:solidFill>
                  <a:schemeClr val="accent5">
                    <a:lumMod val="75000"/>
                  </a:schemeClr>
                </a:solidFill>
                <a:latin typeface="微软雅黑" pitchFamily="34" charset="-122"/>
                <a:ea typeface="微软雅黑" pitchFamily="34" charset="-122"/>
              </a:rPr>
              <a:t>·</a:t>
            </a:r>
            <a:r>
              <a:rPr kumimoji="1" lang="ja-JP" altLang="en-US" sz="2000" b="1" u="sng" dirty="0" smtClean="0">
                <a:solidFill>
                  <a:schemeClr val="accent5">
                    <a:lumMod val="75000"/>
                  </a:schemeClr>
                </a:solidFill>
                <a:latin typeface="微软雅黑" pitchFamily="34" charset="-122"/>
                <a:ea typeface="微软雅黑" pitchFamily="34" charset="-122"/>
              </a:rPr>
              <a:t>设计页</a:t>
            </a:r>
            <a:endParaRPr kumimoji="1" lang="ja-JP" altLang="en-US" sz="2000" b="1" u="sng" dirty="0">
              <a:solidFill>
                <a:schemeClr val="accent5">
                  <a:lumMod val="75000"/>
                </a:schemeClr>
              </a:solidFill>
              <a:latin typeface="微软雅黑" pitchFamily="34" charset="-122"/>
              <a:ea typeface="微软雅黑" pitchFamily="34" charset="-122"/>
            </a:endParaRPr>
          </a:p>
        </p:txBody>
      </p:sp>
      <p:sp>
        <p:nvSpPr>
          <p:cNvPr id="10" name="テキスト ボックス 9">
            <a:extLst>
              <a:ext uri="{FF2B5EF4-FFF2-40B4-BE49-F238E27FC236}">
                <a16:creationId xmlns:a16="http://schemas.microsoft.com/office/drawing/2014/main" xmlns="" id="{D5FC6327-F31A-4308-9E6F-7A12DCC4D436}"/>
              </a:ext>
            </a:extLst>
          </p:cNvPr>
          <p:cNvSpPr txBox="1"/>
          <p:nvPr/>
        </p:nvSpPr>
        <p:spPr>
          <a:xfrm>
            <a:off x="4824535" y="775931"/>
            <a:ext cx="1210588" cy="400110"/>
          </a:xfrm>
          <a:prstGeom prst="rect">
            <a:avLst/>
          </a:prstGeom>
          <a:noFill/>
          <a:effectLst/>
        </p:spPr>
        <p:txBody>
          <a:bodyPr wrap="none" rtlCol="0">
            <a:spAutoFit/>
          </a:bodyPr>
          <a:lstStyle/>
          <a:p>
            <a:r>
              <a:rPr kumimoji="1" lang="zh-CN" altLang="en-US" sz="2000" b="1" u="sng" dirty="0" smtClean="0">
                <a:solidFill>
                  <a:schemeClr val="accent5">
                    <a:lumMod val="75000"/>
                  </a:schemeClr>
                </a:solidFill>
                <a:latin typeface="微软雅黑" pitchFamily="34" charset="-122"/>
                <a:ea typeface="微软雅黑" pitchFamily="34" charset="-122"/>
              </a:rPr>
              <a:t>宣传内容</a:t>
            </a:r>
            <a:endParaRPr kumimoji="1" lang="ja-JP" altLang="en-US" sz="2000" b="1" u="sng" dirty="0">
              <a:solidFill>
                <a:schemeClr val="accent5">
                  <a:lumMod val="75000"/>
                </a:schemeClr>
              </a:solidFill>
              <a:latin typeface="微软雅黑" pitchFamily="34" charset="-122"/>
              <a:ea typeface="微软雅黑" pitchFamily="34" charset="-122"/>
            </a:endParaRPr>
          </a:p>
        </p:txBody>
      </p:sp>
      <p:sp>
        <p:nvSpPr>
          <p:cNvPr id="3" name="テキスト ボックス 2">
            <a:extLst>
              <a:ext uri="{FF2B5EF4-FFF2-40B4-BE49-F238E27FC236}">
                <a16:creationId xmlns:a16="http://schemas.microsoft.com/office/drawing/2014/main" xmlns="" id="{5D860E15-4A7B-45E7-9537-F1E5443D1F40}"/>
              </a:ext>
            </a:extLst>
          </p:cNvPr>
          <p:cNvSpPr txBox="1"/>
          <p:nvPr/>
        </p:nvSpPr>
        <p:spPr>
          <a:xfrm>
            <a:off x="5076055" y="1345715"/>
            <a:ext cx="2286203" cy="307777"/>
          </a:xfrm>
          <a:prstGeom prst="rect">
            <a:avLst/>
          </a:prstGeom>
          <a:noFill/>
        </p:spPr>
        <p:txBody>
          <a:bodyPr wrap="none" rtlCol="0">
            <a:spAutoFit/>
          </a:bodyPr>
          <a:lstStyle/>
          <a:p>
            <a:r>
              <a:rPr kumimoji="1" lang="ja-JP" altLang="en-US" sz="1400" b="1" dirty="0" smtClean="0">
                <a:latin typeface="+mj-ea"/>
                <a:ea typeface="+mj-ea"/>
              </a:rPr>
              <a:t>・</a:t>
            </a:r>
            <a:r>
              <a:rPr kumimoji="1" lang="zh-CN" altLang="en-US" sz="1400" b="1" dirty="0" smtClean="0">
                <a:latin typeface="微软雅黑" pitchFamily="34" charset="-122"/>
                <a:ea typeface="微软雅黑" pitchFamily="34" charset="-122"/>
              </a:rPr>
              <a:t>对手机版</a:t>
            </a:r>
            <a:r>
              <a:rPr kumimoji="1" lang="en-US" altLang="ja-JP" sz="1400" b="1" dirty="0" err="1" smtClean="0">
                <a:latin typeface="微软雅黑" pitchFamily="34" charset="-122"/>
                <a:ea typeface="微软雅黑" pitchFamily="34" charset="-122"/>
                <a:cs typeface="Meiryo UI" pitchFamily="34" charset="-128"/>
              </a:rPr>
              <a:t>asonline</a:t>
            </a:r>
            <a:r>
              <a:rPr kumimoji="1" lang="ja-JP" altLang="en-US" sz="1400" b="1" dirty="0" smtClean="0">
                <a:latin typeface="微软雅黑" pitchFamily="34" charset="-122"/>
                <a:ea typeface="微软雅黑" pitchFamily="34" charset="-122"/>
              </a:rPr>
              <a:t>的诱导</a:t>
            </a:r>
            <a:endParaRPr kumimoji="1" lang="ja-JP" altLang="en-US" sz="1400" b="1" dirty="0">
              <a:latin typeface="微软雅黑" pitchFamily="34" charset="-122"/>
              <a:ea typeface="微软雅黑" pitchFamily="34" charset="-122"/>
            </a:endParaRPr>
          </a:p>
        </p:txBody>
      </p:sp>
      <p:pic>
        <p:nvPicPr>
          <p:cNvPr id="12" name="図 11">
            <a:extLst>
              <a:ext uri="{FF2B5EF4-FFF2-40B4-BE49-F238E27FC236}">
                <a16:creationId xmlns:a16="http://schemas.microsoft.com/office/drawing/2014/main" xmlns="" id="{BF46D666-0A64-4EB8-8671-EF0DE9B1B9C7}"/>
              </a:ext>
            </a:extLst>
          </p:cNvPr>
          <p:cNvPicPr>
            <a:picLocks noChangeAspect="1"/>
          </p:cNvPicPr>
          <p:nvPr/>
        </p:nvPicPr>
        <p:blipFill>
          <a:blip r:embed="rId3" cstate="print"/>
          <a:stretch>
            <a:fillRect/>
          </a:stretch>
        </p:blipFill>
        <p:spPr>
          <a:xfrm>
            <a:off x="5076055" y="1818448"/>
            <a:ext cx="3816425" cy="1034488"/>
          </a:xfrm>
          <a:prstGeom prst="rect">
            <a:avLst/>
          </a:prstGeom>
          <a:effectLst>
            <a:outerShdw blurRad="63500" sx="102000" sy="102000" algn="ctr" rotWithShape="0">
              <a:prstClr val="black">
                <a:alpha val="40000"/>
              </a:prstClr>
            </a:outerShdw>
          </a:effectLst>
        </p:spPr>
      </p:pic>
      <p:grpSp>
        <p:nvGrpSpPr>
          <p:cNvPr id="5" name="グループ化 25">
            <a:extLst>
              <a:ext uri="{FF2B5EF4-FFF2-40B4-BE49-F238E27FC236}">
                <a16:creationId xmlns:a16="http://schemas.microsoft.com/office/drawing/2014/main" xmlns="" id="{ED0966C4-1759-4EB2-A7ED-23D704C09049}"/>
              </a:ext>
            </a:extLst>
          </p:cNvPr>
          <p:cNvGrpSpPr/>
          <p:nvPr/>
        </p:nvGrpSpPr>
        <p:grpSpPr>
          <a:xfrm>
            <a:off x="2044954" y="4235456"/>
            <a:ext cx="2241294" cy="1666544"/>
            <a:chOff x="5347320" y="970742"/>
            <a:chExt cx="2916854" cy="2087524"/>
          </a:xfrm>
          <a:effectLst>
            <a:outerShdw blurRad="63500" sx="102000" sy="102000" algn="ctr" rotWithShape="0">
              <a:prstClr val="black">
                <a:alpha val="40000"/>
              </a:prstClr>
            </a:outerShdw>
          </a:effectLst>
        </p:grpSpPr>
        <p:pic>
          <p:nvPicPr>
            <p:cNvPr id="16" name="図 15">
              <a:extLst>
                <a:ext uri="{FF2B5EF4-FFF2-40B4-BE49-F238E27FC236}">
                  <a16:creationId xmlns:a16="http://schemas.microsoft.com/office/drawing/2014/main" xmlns="" id="{2029E390-A754-4008-A4B8-B009C297DD08}"/>
                </a:ext>
              </a:extLst>
            </p:cNvPr>
            <p:cNvPicPr>
              <a:picLocks noChangeAspect="1"/>
            </p:cNvPicPr>
            <p:nvPr/>
          </p:nvPicPr>
          <p:blipFill rotWithShape="1">
            <a:blip r:embed="rId4" cstate="print"/>
            <a:srcRect r="6553"/>
            <a:stretch/>
          </p:blipFill>
          <p:spPr>
            <a:xfrm>
              <a:off x="5347320" y="970742"/>
              <a:ext cx="1452421" cy="2087524"/>
            </a:xfrm>
            <a:prstGeom prst="rect">
              <a:avLst/>
            </a:prstGeom>
          </p:spPr>
        </p:pic>
        <p:pic>
          <p:nvPicPr>
            <p:cNvPr id="17" name="図 16">
              <a:extLst>
                <a:ext uri="{FF2B5EF4-FFF2-40B4-BE49-F238E27FC236}">
                  <a16:creationId xmlns:a16="http://schemas.microsoft.com/office/drawing/2014/main" xmlns="" id="{08A0B9F4-8087-4487-88D9-CA57A1D267B1}"/>
                </a:ext>
              </a:extLst>
            </p:cNvPr>
            <p:cNvPicPr>
              <a:picLocks noChangeAspect="1"/>
            </p:cNvPicPr>
            <p:nvPr/>
          </p:nvPicPr>
          <p:blipFill rotWithShape="1">
            <a:blip r:embed="rId5" cstate="print"/>
            <a:srcRect l="6177"/>
            <a:stretch/>
          </p:blipFill>
          <p:spPr>
            <a:xfrm>
              <a:off x="6791988" y="983172"/>
              <a:ext cx="1472186" cy="2075093"/>
            </a:xfrm>
            <a:prstGeom prst="rect">
              <a:avLst/>
            </a:prstGeom>
          </p:spPr>
        </p:pic>
      </p:grpSp>
      <p:sp>
        <p:nvSpPr>
          <p:cNvPr id="21" name="四角形: 角を丸くする 20">
            <a:extLst>
              <a:ext uri="{FF2B5EF4-FFF2-40B4-BE49-F238E27FC236}">
                <a16:creationId xmlns:a16="http://schemas.microsoft.com/office/drawing/2014/main" xmlns="" id="{A4821BCA-C594-4D31-A12F-4C43CE3737C1}"/>
              </a:ext>
            </a:extLst>
          </p:cNvPr>
          <p:cNvSpPr/>
          <p:nvPr/>
        </p:nvSpPr>
        <p:spPr>
          <a:xfrm>
            <a:off x="197606" y="1495035"/>
            <a:ext cx="969442" cy="853845"/>
          </a:xfrm>
          <a:prstGeom prst="roundRect">
            <a:avLst/>
          </a:prstGeom>
          <a:solidFill>
            <a:schemeClr val="accent5">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sz="1400" dirty="0">
                <a:solidFill>
                  <a:schemeClr val="accent5">
                    <a:lumMod val="75000"/>
                  </a:schemeClr>
                </a:solidFill>
                <a:latin typeface="微软雅黑" pitchFamily="34" charset="-122"/>
                <a:ea typeface="微软雅黑" pitchFamily="34" charset="-122"/>
              </a:rPr>
              <a:t>2017</a:t>
            </a:r>
            <a:r>
              <a:rPr kumimoji="1" lang="ja-JP" altLang="en-US" sz="1400" dirty="0">
                <a:solidFill>
                  <a:schemeClr val="accent5">
                    <a:lumMod val="75000"/>
                  </a:schemeClr>
                </a:solidFill>
                <a:latin typeface="微软雅黑" pitchFamily="34" charset="-122"/>
                <a:ea typeface="微软雅黑" pitchFamily="34" charset="-122"/>
              </a:rPr>
              <a:t>号</a:t>
            </a:r>
          </a:p>
        </p:txBody>
      </p:sp>
      <p:sp>
        <p:nvSpPr>
          <p:cNvPr id="22" name="四角形: 角を丸くする 21">
            <a:extLst>
              <a:ext uri="{FF2B5EF4-FFF2-40B4-BE49-F238E27FC236}">
                <a16:creationId xmlns:a16="http://schemas.microsoft.com/office/drawing/2014/main" xmlns="" id="{1215EBB7-FBCF-4AD9-AC7E-D9F330E192F2}"/>
              </a:ext>
            </a:extLst>
          </p:cNvPr>
          <p:cNvSpPr/>
          <p:nvPr/>
        </p:nvSpPr>
        <p:spPr>
          <a:xfrm>
            <a:off x="374386" y="1844767"/>
            <a:ext cx="614703" cy="371408"/>
          </a:xfrm>
          <a:prstGeom prst="roundRect">
            <a:avLst/>
          </a:prstGeom>
          <a:solidFill>
            <a:schemeClr val="bg1"/>
          </a:solidFill>
          <a:ln>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chemeClr val="accent5">
                    <a:lumMod val="75000"/>
                  </a:schemeClr>
                </a:solidFill>
                <a:latin typeface="微软雅黑" pitchFamily="34" charset="-122"/>
                <a:ea typeface="微软雅黑" pitchFamily="34" charset="-122"/>
              </a:rPr>
              <a:t>81</a:t>
            </a:r>
            <a:r>
              <a:rPr kumimoji="1" lang="zh-CN" altLang="en-US" sz="1400" dirty="0" smtClean="0">
                <a:solidFill>
                  <a:schemeClr val="accent5">
                    <a:lumMod val="75000"/>
                  </a:schemeClr>
                </a:solidFill>
                <a:latin typeface="微软雅黑" pitchFamily="34" charset="-122"/>
                <a:ea typeface="微软雅黑" pitchFamily="34" charset="-122"/>
              </a:rPr>
              <a:t>页</a:t>
            </a:r>
            <a:endParaRPr kumimoji="1" lang="ja-JP" altLang="en-US" sz="1400" b="0" dirty="0">
              <a:solidFill>
                <a:schemeClr val="accent5">
                  <a:lumMod val="75000"/>
                </a:schemeClr>
              </a:solidFill>
              <a:latin typeface="微软雅黑" pitchFamily="34" charset="-122"/>
              <a:ea typeface="微软雅黑" pitchFamily="34" charset="-122"/>
            </a:endParaRPr>
          </a:p>
        </p:txBody>
      </p:sp>
      <p:sp>
        <p:nvSpPr>
          <p:cNvPr id="23" name="矢印: 右 22">
            <a:extLst>
              <a:ext uri="{FF2B5EF4-FFF2-40B4-BE49-F238E27FC236}">
                <a16:creationId xmlns:a16="http://schemas.microsoft.com/office/drawing/2014/main" xmlns="" id="{A6D81CDB-036D-4CB9-AB9D-7AC1492A510C}"/>
              </a:ext>
            </a:extLst>
          </p:cNvPr>
          <p:cNvSpPr/>
          <p:nvPr/>
        </p:nvSpPr>
        <p:spPr>
          <a:xfrm>
            <a:off x="1333794" y="1575800"/>
            <a:ext cx="717926" cy="657279"/>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dirty="0">
                <a:solidFill>
                  <a:schemeClr val="tx1"/>
                </a:solidFill>
                <a:latin typeface="微软雅黑" pitchFamily="34" charset="-122"/>
                <a:ea typeface="微软雅黑" pitchFamily="34" charset="-122"/>
              </a:rPr>
              <a:t>1.5</a:t>
            </a:r>
            <a:r>
              <a:rPr kumimoji="1" lang="ja-JP" altLang="en-US" sz="1200" dirty="0">
                <a:solidFill>
                  <a:schemeClr val="tx1"/>
                </a:solidFill>
                <a:latin typeface="微软雅黑" pitchFamily="34" charset="-122"/>
                <a:ea typeface="微软雅黑" pitchFamily="34" charset="-122"/>
              </a:rPr>
              <a:t>倍</a:t>
            </a:r>
          </a:p>
        </p:txBody>
      </p:sp>
      <p:sp>
        <p:nvSpPr>
          <p:cNvPr id="24" name="四角形: 角を丸くする 23">
            <a:extLst>
              <a:ext uri="{FF2B5EF4-FFF2-40B4-BE49-F238E27FC236}">
                <a16:creationId xmlns:a16="http://schemas.microsoft.com/office/drawing/2014/main" xmlns="" id="{D5676395-3698-4480-B741-CFFAC173125B}"/>
              </a:ext>
            </a:extLst>
          </p:cNvPr>
          <p:cNvSpPr/>
          <p:nvPr/>
        </p:nvSpPr>
        <p:spPr>
          <a:xfrm>
            <a:off x="2195736" y="1248188"/>
            <a:ext cx="1183087" cy="1100692"/>
          </a:xfrm>
          <a:prstGeom prst="roundRect">
            <a:avLst/>
          </a:prstGeom>
          <a:solidFill>
            <a:schemeClr val="accent5">
              <a:lumMod val="7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en-US" altLang="ja-JP" dirty="0">
                <a:solidFill>
                  <a:srgbClr val="FFFF00"/>
                </a:solidFill>
                <a:latin typeface="微软雅黑" pitchFamily="34" charset="-122"/>
                <a:ea typeface="微软雅黑" pitchFamily="34" charset="-122"/>
              </a:rPr>
              <a:t>2019</a:t>
            </a:r>
            <a:r>
              <a:rPr kumimoji="1" lang="ja-JP" altLang="en-US" dirty="0">
                <a:solidFill>
                  <a:srgbClr val="FFFF00"/>
                </a:solidFill>
                <a:latin typeface="微软雅黑" pitchFamily="34" charset="-122"/>
                <a:ea typeface="微软雅黑" pitchFamily="34" charset="-122"/>
              </a:rPr>
              <a:t>号</a:t>
            </a:r>
          </a:p>
        </p:txBody>
      </p:sp>
      <p:sp>
        <p:nvSpPr>
          <p:cNvPr id="25" name="四角形: 角を丸くする 24">
            <a:extLst>
              <a:ext uri="{FF2B5EF4-FFF2-40B4-BE49-F238E27FC236}">
                <a16:creationId xmlns:a16="http://schemas.microsoft.com/office/drawing/2014/main" xmlns="" id="{0087E8C4-A927-4BF6-B8EA-260B51A79200}"/>
              </a:ext>
            </a:extLst>
          </p:cNvPr>
          <p:cNvSpPr/>
          <p:nvPr/>
        </p:nvSpPr>
        <p:spPr>
          <a:xfrm>
            <a:off x="2361593" y="1698264"/>
            <a:ext cx="862519" cy="45096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dirty="0" smtClean="0">
                <a:solidFill>
                  <a:schemeClr val="accent5">
                    <a:lumMod val="50000"/>
                  </a:schemeClr>
                </a:solidFill>
                <a:latin typeface="微软雅黑" pitchFamily="34" charset="-122"/>
                <a:ea typeface="微软雅黑" pitchFamily="34" charset="-122"/>
              </a:rPr>
              <a:t>121</a:t>
            </a:r>
            <a:r>
              <a:rPr lang="zh-CN" altLang="en-US" b="0" dirty="0" smtClean="0">
                <a:solidFill>
                  <a:schemeClr val="accent5">
                    <a:lumMod val="50000"/>
                  </a:schemeClr>
                </a:solidFill>
                <a:latin typeface="微软雅黑" pitchFamily="34" charset="-122"/>
                <a:ea typeface="微软雅黑" pitchFamily="34" charset="-122"/>
              </a:rPr>
              <a:t>页</a:t>
            </a:r>
            <a:endParaRPr kumimoji="1" lang="ja-JP" altLang="en-US" b="0" dirty="0">
              <a:solidFill>
                <a:schemeClr val="accent5">
                  <a:lumMod val="50000"/>
                </a:schemeClr>
              </a:solidFill>
              <a:latin typeface="微软雅黑" pitchFamily="34" charset="-122"/>
              <a:ea typeface="微软雅黑" pitchFamily="34" charset="-122"/>
            </a:endParaRPr>
          </a:p>
        </p:txBody>
      </p:sp>
      <p:sp>
        <p:nvSpPr>
          <p:cNvPr id="27" name="テキスト ボックス 26">
            <a:extLst>
              <a:ext uri="{FF2B5EF4-FFF2-40B4-BE49-F238E27FC236}">
                <a16:creationId xmlns:a16="http://schemas.microsoft.com/office/drawing/2014/main" xmlns="" id="{5493B039-0BAF-402D-87BA-4025FEB41691}"/>
              </a:ext>
            </a:extLst>
          </p:cNvPr>
          <p:cNvSpPr txBox="1"/>
          <p:nvPr/>
        </p:nvSpPr>
        <p:spPr>
          <a:xfrm>
            <a:off x="3332141" y="3786190"/>
            <a:ext cx="954107" cy="276999"/>
          </a:xfrm>
          <a:prstGeom prst="rect">
            <a:avLst/>
          </a:prstGeom>
          <a:noFill/>
        </p:spPr>
        <p:txBody>
          <a:bodyPr wrap="none" rtlCol="0">
            <a:spAutoFit/>
          </a:bodyPr>
          <a:lstStyle/>
          <a:p>
            <a:r>
              <a:rPr kumimoji="1" lang="zh-CN" altLang="en-US" sz="1200" b="1" dirty="0" smtClean="0">
                <a:latin typeface="微软雅黑" pitchFamily="34" charset="-122"/>
                <a:ea typeface="微软雅黑" pitchFamily="34" charset="-122"/>
              </a:rPr>
              <a:t>常见的问题</a:t>
            </a:r>
            <a:endParaRPr kumimoji="1" lang="ja-JP" altLang="en-US" sz="1200" b="1" dirty="0">
              <a:latin typeface="微软雅黑" pitchFamily="34" charset="-122"/>
              <a:ea typeface="微软雅黑" pitchFamily="34" charset="-122"/>
            </a:endParaRPr>
          </a:p>
        </p:txBody>
      </p:sp>
      <p:sp>
        <p:nvSpPr>
          <p:cNvPr id="28" name="テキスト ボックス 27">
            <a:extLst>
              <a:ext uri="{FF2B5EF4-FFF2-40B4-BE49-F238E27FC236}">
                <a16:creationId xmlns:a16="http://schemas.microsoft.com/office/drawing/2014/main" xmlns="" id="{482439C2-1B64-4D73-8079-F4EFE01221E9}"/>
              </a:ext>
            </a:extLst>
          </p:cNvPr>
          <p:cNvSpPr txBox="1"/>
          <p:nvPr/>
        </p:nvSpPr>
        <p:spPr>
          <a:xfrm>
            <a:off x="2143108" y="2614827"/>
            <a:ext cx="2339102" cy="276999"/>
          </a:xfrm>
          <a:prstGeom prst="rect">
            <a:avLst/>
          </a:prstGeom>
          <a:noFill/>
        </p:spPr>
        <p:txBody>
          <a:bodyPr wrap="none" rtlCol="0">
            <a:spAutoFit/>
          </a:bodyPr>
          <a:lstStyle/>
          <a:p>
            <a:r>
              <a:rPr lang="zh-CN" altLang="en-US" sz="1200" b="1" dirty="0" smtClean="0">
                <a:latin typeface="微软雅黑" pitchFamily="34" charset="-122"/>
                <a:ea typeface="微软雅黑" pitchFamily="34" charset="-122"/>
              </a:rPr>
              <a:t>不锈钢筛目数与网孔尺寸参照表</a:t>
            </a:r>
            <a:endParaRPr kumimoji="1" lang="ja-JP" altLang="en-US" sz="1200" b="1" dirty="0">
              <a:latin typeface="微软雅黑" pitchFamily="34" charset="-122"/>
              <a:ea typeface="微软雅黑" pitchFamily="34" charset="-122"/>
            </a:endParaRPr>
          </a:p>
        </p:txBody>
      </p:sp>
      <p:sp>
        <p:nvSpPr>
          <p:cNvPr id="29" name="テキスト ボックス 28">
            <a:extLst>
              <a:ext uri="{FF2B5EF4-FFF2-40B4-BE49-F238E27FC236}">
                <a16:creationId xmlns:a16="http://schemas.microsoft.com/office/drawing/2014/main" xmlns="" id="{9AA98A0B-04F1-4061-B7AF-413A6B7E81E4}"/>
              </a:ext>
            </a:extLst>
          </p:cNvPr>
          <p:cNvSpPr txBox="1"/>
          <p:nvPr/>
        </p:nvSpPr>
        <p:spPr>
          <a:xfrm>
            <a:off x="219606" y="5929099"/>
            <a:ext cx="1107996" cy="276999"/>
          </a:xfrm>
          <a:prstGeom prst="rect">
            <a:avLst/>
          </a:prstGeom>
          <a:noFill/>
        </p:spPr>
        <p:txBody>
          <a:bodyPr wrap="none" rtlCol="0">
            <a:spAutoFit/>
          </a:bodyPr>
          <a:lstStyle/>
          <a:p>
            <a:r>
              <a:rPr kumimoji="1" lang="zh-CN" altLang="en-US" sz="1200" b="1" dirty="0" smtClean="0">
                <a:latin typeface="微软雅黑" pitchFamily="34" charset="-122"/>
                <a:ea typeface="微软雅黑" pitchFamily="34" charset="-122"/>
              </a:rPr>
              <a:t>搅拌机选定表</a:t>
            </a:r>
            <a:endParaRPr kumimoji="1" lang="ja-JP" altLang="en-US" sz="1200" b="1" dirty="0">
              <a:latin typeface="微软雅黑" pitchFamily="34" charset="-122"/>
              <a:ea typeface="微软雅黑" pitchFamily="34" charset="-122"/>
            </a:endParaRPr>
          </a:p>
        </p:txBody>
      </p:sp>
      <p:sp>
        <p:nvSpPr>
          <p:cNvPr id="30" name="テキスト ボックス 29">
            <a:extLst>
              <a:ext uri="{FF2B5EF4-FFF2-40B4-BE49-F238E27FC236}">
                <a16:creationId xmlns:a16="http://schemas.microsoft.com/office/drawing/2014/main" xmlns="" id="{4969A254-0E07-4171-B1AE-85546B93FD1B}"/>
              </a:ext>
            </a:extLst>
          </p:cNvPr>
          <p:cNvSpPr txBox="1"/>
          <p:nvPr/>
        </p:nvSpPr>
        <p:spPr>
          <a:xfrm>
            <a:off x="3035376" y="5929330"/>
            <a:ext cx="1107996" cy="276999"/>
          </a:xfrm>
          <a:prstGeom prst="rect">
            <a:avLst/>
          </a:prstGeom>
          <a:noFill/>
        </p:spPr>
        <p:txBody>
          <a:bodyPr wrap="none" rtlCol="0">
            <a:spAutoFit/>
          </a:bodyPr>
          <a:lstStyle/>
          <a:p>
            <a:r>
              <a:rPr kumimoji="1" lang="zh-CN" altLang="en-US" sz="1200" b="1" dirty="0" smtClean="0">
                <a:latin typeface="微软雅黑" pitchFamily="34" charset="-122"/>
                <a:ea typeface="微软雅黑" pitchFamily="34" charset="-122"/>
              </a:rPr>
              <a:t>左右面设计页</a:t>
            </a:r>
            <a:endParaRPr kumimoji="1" lang="ja-JP" altLang="en-US" sz="1200" b="1" dirty="0">
              <a:latin typeface="微软雅黑" pitchFamily="34" charset="-122"/>
              <a:ea typeface="微软雅黑" pitchFamily="34" charset="-122"/>
            </a:endParaRPr>
          </a:p>
        </p:txBody>
      </p:sp>
      <p:cxnSp>
        <p:nvCxnSpPr>
          <p:cNvPr id="32" name="直線コネクタ 31">
            <a:extLst>
              <a:ext uri="{FF2B5EF4-FFF2-40B4-BE49-F238E27FC236}">
                <a16:creationId xmlns:a16="http://schemas.microsoft.com/office/drawing/2014/main" xmlns="" id="{A09127EB-5746-458D-A5E7-D14D36744371}"/>
              </a:ext>
            </a:extLst>
          </p:cNvPr>
          <p:cNvCxnSpPr/>
          <p:nvPr/>
        </p:nvCxnSpPr>
        <p:spPr>
          <a:xfrm>
            <a:off x="4572000" y="908720"/>
            <a:ext cx="0" cy="576064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xmlns="" id="{0D17FC78-CCBE-4DC9-8FD5-156FA68B4F5D}"/>
              </a:ext>
            </a:extLst>
          </p:cNvPr>
          <p:cNvCxnSpPr>
            <a:cxnSpLocks/>
          </p:cNvCxnSpPr>
          <p:nvPr/>
        </p:nvCxnSpPr>
        <p:spPr>
          <a:xfrm>
            <a:off x="4644008" y="3314437"/>
            <a:ext cx="4365006"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6" cstate="print"/>
          <a:srcRect/>
          <a:stretch>
            <a:fillRect/>
          </a:stretch>
        </p:blipFill>
        <p:spPr bwMode="auto">
          <a:xfrm>
            <a:off x="6643702" y="4857760"/>
            <a:ext cx="2337644" cy="1571636"/>
          </a:xfrm>
          <a:prstGeom prst="rect">
            <a:avLst/>
          </a:prstGeom>
          <a:noFill/>
          <a:ln w="9525">
            <a:noFill/>
            <a:miter lim="800000"/>
            <a:headEnd/>
            <a:tailEnd/>
          </a:ln>
          <a:effectLst/>
        </p:spPr>
      </p:pic>
      <p:sp>
        <p:nvSpPr>
          <p:cNvPr id="34" name="テキスト ボックス 33">
            <a:extLst>
              <a:ext uri="{FF2B5EF4-FFF2-40B4-BE49-F238E27FC236}">
                <a16:creationId xmlns:a16="http://schemas.microsoft.com/office/drawing/2014/main" xmlns="" id="{D5FC6327-F31A-4308-9E6F-7A12DCC4D436}"/>
              </a:ext>
            </a:extLst>
          </p:cNvPr>
          <p:cNvSpPr txBox="1"/>
          <p:nvPr/>
        </p:nvSpPr>
        <p:spPr>
          <a:xfrm>
            <a:off x="4824535" y="3429000"/>
            <a:ext cx="1996059" cy="400110"/>
          </a:xfrm>
          <a:prstGeom prst="rect">
            <a:avLst/>
          </a:prstGeom>
          <a:noFill/>
          <a:effectLst/>
        </p:spPr>
        <p:txBody>
          <a:bodyPr wrap="none" rtlCol="0">
            <a:spAutoFit/>
          </a:bodyPr>
          <a:lstStyle/>
          <a:p>
            <a:r>
              <a:rPr kumimoji="1" lang="zh-CN" altLang="en-US" sz="2000" b="1" u="sng" dirty="0" smtClean="0">
                <a:solidFill>
                  <a:schemeClr val="accent5">
                    <a:lumMod val="75000"/>
                  </a:schemeClr>
                </a:solidFill>
                <a:latin typeface="微软雅黑" pitchFamily="34" charset="-122"/>
                <a:ea typeface="微软雅黑" pitchFamily="34" charset="-122"/>
              </a:rPr>
              <a:t>索引</a:t>
            </a:r>
            <a:r>
              <a:rPr kumimoji="1" lang="en-US" altLang="zh-CN" sz="2000" b="1" u="sng" dirty="0" smtClean="0">
                <a:solidFill>
                  <a:schemeClr val="accent5">
                    <a:lumMod val="75000"/>
                  </a:schemeClr>
                </a:solidFill>
                <a:latin typeface="微软雅黑" pitchFamily="34" charset="-122"/>
                <a:ea typeface="微软雅黑" pitchFamily="34" charset="-122"/>
              </a:rPr>
              <a:t>(</a:t>
            </a:r>
            <a:r>
              <a:rPr kumimoji="1" lang="zh-CN" altLang="en-US" sz="2000" b="1" u="sng" dirty="0" smtClean="0">
                <a:solidFill>
                  <a:schemeClr val="accent5">
                    <a:lumMod val="75000"/>
                  </a:schemeClr>
                </a:solidFill>
                <a:latin typeface="微软雅黑" pitchFamily="34" charset="-122"/>
                <a:ea typeface="微软雅黑" pitchFamily="34" charset="-122"/>
              </a:rPr>
              <a:t>品名</a:t>
            </a:r>
            <a:r>
              <a:rPr kumimoji="1" lang="en-US" altLang="zh-CN" sz="2000" b="1" u="sng" dirty="0" smtClean="0">
                <a:solidFill>
                  <a:schemeClr val="accent5">
                    <a:lumMod val="75000"/>
                  </a:schemeClr>
                </a:solidFill>
                <a:latin typeface="微软雅黑" pitchFamily="34" charset="-122"/>
                <a:ea typeface="微软雅黑" pitchFamily="34" charset="-122"/>
              </a:rPr>
              <a:t>,</a:t>
            </a:r>
            <a:r>
              <a:rPr kumimoji="1" lang="zh-CN" altLang="en-US" sz="2000" b="1" u="sng" dirty="0" smtClean="0">
                <a:solidFill>
                  <a:schemeClr val="accent5">
                    <a:lumMod val="75000"/>
                  </a:schemeClr>
                </a:solidFill>
                <a:latin typeface="微软雅黑" pitchFamily="34" charset="-122"/>
                <a:ea typeface="微软雅黑" pitchFamily="34" charset="-122"/>
              </a:rPr>
              <a:t>编号</a:t>
            </a:r>
            <a:r>
              <a:rPr kumimoji="1" lang="en-US" altLang="zh-CN" sz="2000" b="1" u="sng" dirty="0" smtClean="0">
                <a:solidFill>
                  <a:schemeClr val="accent5">
                    <a:lumMod val="75000"/>
                  </a:schemeClr>
                </a:solidFill>
                <a:latin typeface="微软雅黑" pitchFamily="34" charset="-122"/>
                <a:ea typeface="微软雅黑" pitchFamily="34" charset="-122"/>
              </a:rPr>
              <a:t>)</a:t>
            </a:r>
            <a:endParaRPr kumimoji="1" lang="ja-JP" altLang="en-US" sz="2000" b="1" u="sng" dirty="0">
              <a:solidFill>
                <a:schemeClr val="accent5">
                  <a:lumMod val="75000"/>
                </a:schemeClr>
              </a:solidFill>
              <a:latin typeface="微软雅黑" pitchFamily="34" charset="-122"/>
              <a:ea typeface="微软雅黑" pitchFamily="34" charset="-122"/>
            </a:endParaRPr>
          </a:p>
        </p:txBody>
      </p:sp>
      <p:pic>
        <p:nvPicPr>
          <p:cNvPr id="1027" name="Picture 3"/>
          <p:cNvPicPr>
            <a:picLocks noChangeAspect="1" noChangeArrowheads="1"/>
          </p:cNvPicPr>
          <p:nvPr/>
        </p:nvPicPr>
        <p:blipFill>
          <a:blip r:embed="rId7" cstate="print"/>
          <a:srcRect/>
          <a:stretch>
            <a:fillRect/>
          </a:stretch>
        </p:blipFill>
        <p:spPr bwMode="auto">
          <a:xfrm>
            <a:off x="4857752" y="4000504"/>
            <a:ext cx="2413218" cy="1609717"/>
          </a:xfrm>
          <a:prstGeom prst="rect">
            <a:avLst/>
          </a:prstGeom>
          <a:noFill/>
          <a:ln w="9525">
            <a:noFill/>
            <a:miter lim="800000"/>
            <a:headEnd/>
            <a:tailEnd/>
          </a:ln>
          <a:effectLst/>
        </p:spPr>
      </p:pic>
      <p:sp>
        <p:nvSpPr>
          <p:cNvPr id="35" name="テキスト ボックス 34">
            <a:extLst>
              <a:ext uri="{FF2B5EF4-FFF2-40B4-BE49-F238E27FC236}">
                <a16:creationId xmlns:a16="http://schemas.microsoft.com/office/drawing/2014/main" xmlns="" id="{5493B039-0BAF-402D-87BA-4025FEB41691}"/>
              </a:ext>
            </a:extLst>
          </p:cNvPr>
          <p:cNvSpPr txBox="1"/>
          <p:nvPr/>
        </p:nvSpPr>
        <p:spPr>
          <a:xfrm>
            <a:off x="7358082" y="3926913"/>
            <a:ext cx="1661032" cy="830997"/>
          </a:xfrm>
          <a:prstGeom prst="rect">
            <a:avLst/>
          </a:prstGeom>
          <a:noFill/>
        </p:spPr>
        <p:txBody>
          <a:bodyPr wrap="none" rtlCol="0">
            <a:spAutoFit/>
          </a:bodyPr>
          <a:lstStyle/>
          <a:p>
            <a:r>
              <a:rPr kumimoji="1" lang="zh-CN" altLang="en-US" sz="1200" b="1" u="sng" dirty="0" smtClean="0">
                <a:latin typeface="微软雅黑" pitchFamily="34" charset="-122"/>
                <a:ea typeface="微软雅黑" pitchFamily="34" charset="-122"/>
              </a:rPr>
              <a:t>品名</a:t>
            </a:r>
            <a:endParaRPr kumimoji="1" lang="en-US" altLang="zh-CN" sz="1200" b="1" u="sng" dirty="0" smtClean="0">
              <a:latin typeface="微软雅黑" pitchFamily="34" charset="-122"/>
              <a:ea typeface="微软雅黑" pitchFamily="34" charset="-122"/>
            </a:endParaRPr>
          </a:p>
          <a:p>
            <a:r>
              <a:rPr kumimoji="1" lang="zh-CN" altLang="en-US" sz="1200" b="1" dirty="0" smtClean="0">
                <a:latin typeface="微软雅黑" pitchFamily="34" charset="-122"/>
                <a:ea typeface="微软雅黑" pitchFamily="34" charset="-122"/>
              </a:rPr>
              <a:t>从</a:t>
            </a:r>
            <a:r>
              <a:rPr kumimoji="1" lang="en-US" altLang="zh-CN" sz="1200" b="1" dirty="0" smtClean="0">
                <a:latin typeface="微软雅黑" pitchFamily="34" charset="-122"/>
                <a:ea typeface="微软雅黑" pitchFamily="34" charset="-122"/>
              </a:rPr>
              <a:t>ASONE</a:t>
            </a:r>
            <a:r>
              <a:rPr kumimoji="1" lang="zh-CN" altLang="en-US" sz="1200" b="1" dirty="0" smtClean="0">
                <a:latin typeface="微软雅黑" pitchFamily="34" charset="-122"/>
                <a:ea typeface="微软雅黑" pitchFamily="34" charset="-122"/>
              </a:rPr>
              <a:t>和经济型等</a:t>
            </a:r>
            <a:endParaRPr kumimoji="1" lang="en-US" altLang="zh-CN" sz="1200" b="1" dirty="0" smtClean="0">
              <a:latin typeface="微软雅黑" pitchFamily="34" charset="-122"/>
              <a:ea typeface="微软雅黑" pitchFamily="34" charset="-122"/>
            </a:endParaRPr>
          </a:p>
          <a:p>
            <a:r>
              <a:rPr kumimoji="1" lang="zh-CN" altLang="en-US" sz="1200" b="1" dirty="0" smtClean="0">
                <a:latin typeface="微软雅黑" pitchFamily="34" charset="-122"/>
                <a:ea typeface="微软雅黑" pitchFamily="34" charset="-122"/>
              </a:rPr>
              <a:t>的</a:t>
            </a:r>
            <a:r>
              <a:rPr kumimoji="1" lang="en-US" altLang="zh-CN" sz="1200" b="1" dirty="0" smtClean="0">
                <a:latin typeface="微软雅黑" pitchFamily="34" charset="-122"/>
                <a:ea typeface="微软雅黑" pitchFamily="34" charset="-122"/>
              </a:rPr>
              <a:t>A, J</a:t>
            </a:r>
            <a:r>
              <a:rPr kumimoji="1" lang="zh-CN" altLang="en-US" sz="1200" b="1" dirty="0" smtClean="0">
                <a:latin typeface="微软雅黑" pitchFamily="34" charset="-122"/>
                <a:ea typeface="微软雅黑" pitchFamily="34" charset="-122"/>
              </a:rPr>
              <a:t>的索引改善为</a:t>
            </a:r>
            <a:endParaRPr kumimoji="1" lang="en-US" altLang="zh-CN" sz="1200" b="1" dirty="0" smtClean="0">
              <a:latin typeface="微软雅黑" pitchFamily="34" charset="-122"/>
              <a:ea typeface="微软雅黑" pitchFamily="34" charset="-122"/>
            </a:endParaRPr>
          </a:p>
          <a:p>
            <a:r>
              <a:rPr kumimoji="1" lang="zh-CN" altLang="en-US" sz="1200" b="1" dirty="0" smtClean="0">
                <a:latin typeface="微软雅黑" pitchFamily="34" charset="-122"/>
                <a:ea typeface="微软雅黑" pitchFamily="34" charset="-122"/>
              </a:rPr>
              <a:t>品名的字母索引</a:t>
            </a:r>
            <a:endParaRPr kumimoji="1" lang="en-US" altLang="ja-JP" sz="1200" b="1" dirty="0" smtClean="0">
              <a:latin typeface="微软雅黑" pitchFamily="34" charset="-122"/>
              <a:ea typeface="微软雅黑" pitchFamily="34" charset="-122"/>
            </a:endParaRPr>
          </a:p>
        </p:txBody>
      </p:sp>
      <p:sp>
        <p:nvSpPr>
          <p:cNvPr id="36" name="テキスト ボックス 35">
            <a:extLst>
              <a:ext uri="{FF2B5EF4-FFF2-40B4-BE49-F238E27FC236}">
                <a16:creationId xmlns:a16="http://schemas.microsoft.com/office/drawing/2014/main" xmlns="" id="{9AA98A0B-04F1-4061-B7AF-413A6B7E81E4}"/>
              </a:ext>
            </a:extLst>
          </p:cNvPr>
          <p:cNvSpPr txBox="1"/>
          <p:nvPr/>
        </p:nvSpPr>
        <p:spPr>
          <a:xfrm>
            <a:off x="4786314" y="5702085"/>
            <a:ext cx="1569660" cy="461665"/>
          </a:xfrm>
          <a:prstGeom prst="rect">
            <a:avLst/>
          </a:prstGeom>
          <a:noFill/>
        </p:spPr>
        <p:txBody>
          <a:bodyPr wrap="none" rtlCol="0">
            <a:spAutoFit/>
          </a:bodyPr>
          <a:lstStyle/>
          <a:p>
            <a:r>
              <a:rPr kumimoji="1" lang="zh-CN" altLang="en-US" sz="1200" b="1" u="sng" dirty="0" smtClean="0">
                <a:latin typeface="微软雅黑" pitchFamily="34" charset="-122"/>
                <a:ea typeface="微软雅黑" pitchFamily="34" charset="-122"/>
              </a:rPr>
              <a:t>编号</a:t>
            </a:r>
            <a:endParaRPr kumimoji="1" lang="en-US" altLang="zh-CN" sz="1200" b="1" u="sng" dirty="0" smtClean="0">
              <a:latin typeface="微软雅黑" pitchFamily="34" charset="-122"/>
              <a:ea typeface="微软雅黑" pitchFamily="34" charset="-122"/>
            </a:endParaRPr>
          </a:p>
          <a:p>
            <a:r>
              <a:rPr kumimoji="1" lang="zh-CN" altLang="en-US" sz="1200" b="1" dirty="0" smtClean="0">
                <a:latin typeface="微软雅黑" pitchFamily="34" charset="-122"/>
                <a:ea typeface="微软雅黑" pitchFamily="34" charset="-122"/>
              </a:rPr>
              <a:t>新添加产品编号索引</a:t>
            </a:r>
            <a:endParaRPr kumimoji="1" lang="ja-JP" altLang="en-US" sz="1200" b="1" dirty="0">
              <a:latin typeface="微软雅黑" pitchFamily="34" charset="-122"/>
              <a:ea typeface="微软雅黑" pitchFamily="34" charset="-122"/>
            </a:endParaRPr>
          </a:p>
        </p:txBody>
      </p:sp>
      <p:pic>
        <p:nvPicPr>
          <p:cNvPr id="1028" name="Picture 4"/>
          <p:cNvPicPr>
            <a:picLocks noChangeAspect="1" noChangeArrowheads="1"/>
          </p:cNvPicPr>
          <p:nvPr/>
        </p:nvPicPr>
        <p:blipFill>
          <a:blip r:embed="rId8" cstate="print"/>
          <a:srcRect/>
          <a:stretch>
            <a:fillRect/>
          </a:stretch>
        </p:blipFill>
        <p:spPr bwMode="auto">
          <a:xfrm>
            <a:off x="299472" y="4084642"/>
            <a:ext cx="1415008" cy="1857387"/>
          </a:xfrm>
          <a:prstGeom prst="rect">
            <a:avLst/>
          </a:prstGeom>
          <a:noFill/>
          <a:ln w="9525">
            <a:noFill/>
            <a:miter lim="800000"/>
            <a:headEnd/>
            <a:tailEnd/>
          </a:ln>
          <a:effectLst/>
        </p:spPr>
      </p:pic>
      <p:pic>
        <p:nvPicPr>
          <p:cNvPr id="1029" name="Picture 5"/>
          <p:cNvPicPr>
            <a:picLocks noChangeAspect="1" noChangeArrowheads="1"/>
          </p:cNvPicPr>
          <p:nvPr/>
        </p:nvPicPr>
        <p:blipFill>
          <a:blip r:embed="rId9" cstate="print"/>
          <a:srcRect/>
          <a:stretch>
            <a:fillRect/>
          </a:stretch>
        </p:blipFill>
        <p:spPr bwMode="auto">
          <a:xfrm>
            <a:off x="214282" y="2428868"/>
            <a:ext cx="1868171" cy="1285884"/>
          </a:xfrm>
          <a:prstGeom prst="rect">
            <a:avLst/>
          </a:prstGeom>
          <a:noFill/>
          <a:ln w="9525">
            <a:noFill/>
            <a:miter lim="800000"/>
            <a:headEnd/>
            <a:tailEnd/>
          </a:ln>
          <a:effectLst/>
        </p:spPr>
      </p:pic>
      <p:pic>
        <p:nvPicPr>
          <p:cNvPr id="19" name="図 18">
            <a:extLst>
              <a:ext uri="{FF2B5EF4-FFF2-40B4-BE49-F238E27FC236}">
                <a16:creationId xmlns:a16="http://schemas.microsoft.com/office/drawing/2014/main" xmlns="" id="{53DD0971-2BC2-4E80-9670-2F124B43EBBA}"/>
              </a:ext>
            </a:extLst>
          </p:cNvPr>
          <p:cNvPicPr>
            <a:picLocks noChangeAspect="1"/>
          </p:cNvPicPr>
          <p:nvPr/>
        </p:nvPicPr>
        <p:blipFill>
          <a:blip r:embed="rId10" cstate="print"/>
          <a:stretch>
            <a:fillRect/>
          </a:stretch>
        </p:blipFill>
        <p:spPr>
          <a:xfrm>
            <a:off x="2300150" y="3102276"/>
            <a:ext cx="2057536" cy="612476"/>
          </a:xfrm>
          <a:prstGeom prst="rect">
            <a:avLst/>
          </a:prstGeom>
          <a:effectLst>
            <a:outerShdw blurRad="63500" sx="102000" sy="102000" algn="ctr" rotWithShape="0">
              <a:prstClr val="black">
                <a:alpha val="40000"/>
              </a:prstClr>
            </a:outerShdw>
          </a:effectLst>
        </p:spPr>
      </p:pic>
      <p:pic>
        <p:nvPicPr>
          <p:cNvPr id="37" name="Picture 2"/>
          <p:cNvPicPr>
            <a:picLocks noChangeAspect="1" noChangeArrowheads="1"/>
          </p:cNvPicPr>
          <p:nvPr/>
        </p:nvPicPr>
        <p:blipFill>
          <a:blip r:embed="rId11" cstate="print"/>
          <a:srcRect/>
          <a:stretch>
            <a:fillRect/>
          </a:stretch>
        </p:blipFill>
        <p:spPr bwMode="auto">
          <a:xfrm>
            <a:off x="7929586" y="1357298"/>
            <a:ext cx="923925" cy="276225"/>
          </a:xfrm>
          <a:prstGeom prst="rect">
            <a:avLst/>
          </a:prstGeom>
          <a:noFill/>
          <a:ln w="9525">
            <a:noFill/>
            <a:miter lim="800000"/>
            <a:headEnd/>
            <a:tailEnd/>
          </a:ln>
          <a:effectLst/>
        </p:spPr>
      </p:pic>
      <p:sp>
        <p:nvSpPr>
          <p:cNvPr id="39" name="正方形/長方形 38"/>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1</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5</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目录纸面上的改善</a:t>
            </a:r>
          </a:p>
        </p:txBody>
      </p:sp>
      <p:pic>
        <p:nvPicPr>
          <p:cNvPr id="40" name="Picture 21"/>
          <p:cNvPicPr>
            <a:picLocks noChangeAspect="1" noChangeArrowheads="1"/>
          </p:cNvPicPr>
          <p:nvPr/>
        </p:nvPicPr>
        <p:blipFill>
          <a:blip r:embed="rId12" cstate="print"/>
          <a:srcRect r="60083" b="-8037"/>
          <a:stretch>
            <a:fillRect/>
          </a:stretch>
        </p:blipFill>
        <p:spPr bwMode="auto">
          <a:xfrm>
            <a:off x="6876256" y="332656"/>
            <a:ext cx="2088232" cy="265083"/>
          </a:xfrm>
          <a:prstGeom prst="rect">
            <a:avLst/>
          </a:prstGeom>
          <a:noFill/>
          <a:ln w="9525">
            <a:noFill/>
            <a:miter lim="800000"/>
            <a:headEnd/>
            <a:tailEnd/>
          </a:ln>
        </p:spPr>
      </p:pic>
    </p:spTree>
    <p:extLst>
      <p:ext uri="{BB962C8B-B14F-4D97-AF65-F5344CB8AC3E}">
        <p14:creationId xmlns:p14="http://schemas.microsoft.com/office/powerpoint/2010/main" val="367303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9"/>
                                        </p:tgtEl>
                                        <p:attrNameLst>
                                          <p:attrName>style.visibility</p:attrName>
                                        </p:attrNameLst>
                                      </p:cBhvr>
                                      <p:to>
                                        <p:strVal val="visible"/>
                                      </p:to>
                                    </p:set>
                                    <p:animEffect transition="in" filter="fade">
                                      <p:cBhvr>
                                        <p:cTn id="26" dur="500"/>
                                        <p:tgtEl>
                                          <p:spTgt spid="10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fade">
                                      <p:cBhvr>
                                        <p:cTn id="41" dur="500"/>
                                        <p:tgtEl>
                                          <p:spTgt spid="10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500"/>
                                        <p:tgtEl>
                                          <p:spTgt spid="3"/>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027"/>
                                        </p:tgtEl>
                                        <p:attrNameLst>
                                          <p:attrName>style.visibility</p:attrName>
                                        </p:attrNameLst>
                                      </p:cBhvr>
                                      <p:to>
                                        <p:strVal val="visible"/>
                                      </p:to>
                                    </p:set>
                                    <p:animEffect transition="in" filter="fade">
                                      <p:cBhvr>
                                        <p:cTn id="69" dur="500"/>
                                        <p:tgtEl>
                                          <p:spTgt spid="102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26"/>
                                        </p:tgtEl>
                                        <p:attrNameLst>
                                          <p:attrName>style.visibility</p:attrName>
                                        </p:attrNameLst>
                                      </p:cBhvr>
                                      <p:to>
                                        <p:strVal val="visible"/>
                                      </p:to>
                                    </p:set>
                                    <p:animEffect transition="in" filter="fade">
                                      <p:cBhvr>
                                        <p:cTn id="77" dur="500"/>
                                        <p:tgtEl>
                                          <p:spTgt spid="102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22" grpId="0" animBg="1"/>
      <p:bldP spid="23" grpId="0" animBg="1"/>
      <p:bldP spid="24" grpId="0" animBg="1"/>
      <p:bldP spid="25" grpId="0" animBg="1"/>
      <p:bldP spid="27" grpId="0"/>
      <p:bldP spid="28" grpId="0"/>
      <p:bldP spid="29" grpId="0"/>
      <p:bldP spid="30" grpId="0"/>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69E29E33-B620-47F9-BB04-8846C2A5AFCC}" type="slidenum">
              <a:rPr kumimoji="0" lang="en-US" smtClean="0"/>
              <a:pPr/>
              <a:t>15</a:t>
            </a:fld>
            <a:endParaRPr kumimoji="0" lang="en-US" dirty="0"/>
          </a:p>
        </p:txBody>
      </p:sp>
      <p:grpSp>
        <p:nvGrpSpPr>
          <p:cNvPr id="5" name="グループ化 22"/>
          <p:cNvGrpSpPr/>
          <p:nvPr/>
        </p:nvGrpSpPr>
        <p:grpSpPr>
          <a:xfrm>
            <a:off x="2907326" y="2234322"/>
            <a:ext cx="1950425" cy="1129884"/>
            <a:chOff x="3060684" y="2463444"/>
            <a:chExt cx="2280916" cy="1245749"/>
          </a:xfrm>
        </p:grpSpPr>
        <p:sp>
          <p:nvSpPr>
            <p:cNvPr id="16" name="角丸四角形 15"/>
            <p:cNvSpPr/>
            <p:nvPr/>
          </p:nvSpPr>
          <p:spPr>
            <a:xfrm>
              <a:off x="3060684" y="3209127"/>
              <a:ext cx="2197374" cy="500066"/>
            </a:xfrm>
            <a:prstGeom prst="roundRect">
              <a:avLst/>
            </a:prstGeom>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400" dirty="0" smtClean="0">
                  <a:solidFill>
                    <a:schemeClr val="tx1"/>
                  </a:solidFill>
                  <a:latin typeface="微软雅黑" pitchFamily="34" charset="-122"/>
                  <a:ea typeface="微软雅黑" pitchFamily="34" charset="-122"/>
                </a:rPr>
                <a:t>②</a:t>
              </a:r>
              <a:r>
                <a:rPr lang="zh-CN" altLang="en-US" sz="1400" dirty="0" smtClean="0">
                  <a:solidFill>
                    <a:schemeClr val="tx1"/>
                  </a:solidFill>
                  <a:latin typeface="微软雅黑" pitchFamily="34" charset="-122"/>
                  <a:ea typeface="微软雅黑" pitchFamily="34" charset="-122"/>
                </a:rPr>
                <a:t>商品拼音</a:t>
              </a:r>
              <a:r>
                <a:rPr lang="en-US" altLang="zh-CN" sz="1400" dirty="0" smtClean="0">
                  <a:solidFill>
                    <a:schemeClr val="tx1"/>
                  </a:solidFill>
                  <a:latin typeface="微软雅黑" pitchFamily="34" charset="-122"/>
                  <a:ea typeface="微软雅黑" pitchFamily="34" charset="-122"/>
                </a:rPr>
                <a:t>/</a:t>
              </a:r>
              <a:r>
                <a:rPr lang="zh-CN" altLang="en-US" sz="1400" dirty="0" smtClean="0">
                  <a:solidFill>
                    <a:schemeClr val="tx1"/>
                  </a:solidFill>
                  <a:latin typeface="微软雅黑" pitchFamily="34" charset="-122"/>
                  <a:ea typeface="微软雅黑" pitchFamily="34" charset="-122"/>
                </a:rPr>
                <a:t>编号索引</a:t>
              </a:r>
              <a:endParaRPr lang="ja-JP" altLang="en-US" sz="1400" dirty="0" smtClean="0">
                <a:solidFill>
                  <a:schemeClr val="tx1"/>
                </a:solidFill>
                <a:latin typeface="微软雅黑" pitchFamily="34" charset="-122"/>
                <a:ea typeface="微软雅黑" pitchFamily="34" charset="-122"/>
              </a:endParaRPr>
            </a:p>
          </p:txBody>
        </p:sp>
        <p:sp>
          <p:nvSpPr>
            <p:cNvPr id="18" name="角丸四角形 17"/>
            <p:cNvSpPr/>
            <p:nvPr/>
          </p:nvSpPr>
          <p:spPr>
            <a:xfrm>
              <a:off x="3060684" y="2637623"/>
              <a:ext cx="1785950" cy="500066"/>
            </a:xfrm>
            <a:prstGeom prst="roundRect">
              <a:avLst/>
            </a:prstGeom>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latin typeface="微软雅黑" pitchFamily="34" charset="-122"/>
                  <a:ea typeface="微软雅黑" pitchFamily="34" charset="-122"/>
                </a:rPr>
                <a:t>①</a:t>
              </a:r>
              <a:r>
                <a:rPr lang="zh-CN" altLang="en-US" sz="1400" dirty="0" smtClean="0">
                  <a:solidFill>
                    <a:schemeClr val="tx1"/>
                  </a:solidFill>
                  <a:latin typeface="微软雅黑" pitchFamily="34" charset="-122"/>
                  <a:ea typeface="微软雅黑" pitchFamily="34" charset="-122"/>
                </a:rPr>
                <a:t>品种品名索引</a:t>
              </a:r>
              <a:endParaRPr lang="ja-JP" altLang="en-US" sz="1400" dirty="0" smtClean="0">
                <a:solidFill>
                  <a:schemeClr val="tx1"/>
                </a:solidFill>
                <a:latin typeface="微软雅黑" pitchFamily="34" charset="-122"/>
                <a:ea typeface="微软雅黑" pitchFamily="34" charset="-122"/>
              </a:endParaRPr>
            </a:p>
          </p:txBody>
        </p:sp>
        <p:cxnSp>
          <p:nvCxnSpPr>
            <p:cNvPr id="20" name="直線矢印コネクタ 19"/>
            <p:cNvCxnSpPr>
              <a:stCxn id="18" idx="3"/>
            </p:cNvCxnSpPr>
            <p:nvPr/>
          </p:nvCxnSpPr>
          <p:spPr>
            <a:xfrm flipV="1">
              <a:off x="4846635" y="2463444"/>
              <a:ext cx="494965" cy="4242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7" name="テキスト ボックス 26"/>
          <p:cNvSpPr txBox="1"/>
          <p:nvPr/>
        </p:nvSpPr>
        <p:spPr>
          <a:xfrm>
            <a:off x="2189602" y="6639743"/>
            <a:ext cx="1038481" cy="223320"/>
          </a:xfrm>
          <a:prstGeom prst="rect">
            <a:avLst/>
          </a:prstGeom>
          <a:noFill/>
        </p:spPr>
        <p:txBody>
          <a:bodyPr wrap="square" lIns="80147" tIns="40074" rIns="80147" bIns="40074" rtlCol="0">
            <a:spAutoFit/>
          </a:bodyPr>
          <a:lstStyle/>
          <a:p>
            <a:endParaRPr kumimoji="1" lang="ja-JP" altLang="en-US" sz="900" dirty="0"/>
          </a:p>
        </p:txBody>
      </p:sp>
      <p:sp>
        <p:nvSpPr>
          <p:cNvPr id="33" name="テキスト ボックス 32"/>
          <p:cNvSpPr txBox="1"/>
          <p:nvPr/>
        </p:nvSpPr>
        <p:spPr>
          <a:xfrm>
            <a:off x="8787012" y="3823652"/>
            <a:ext cx="1038481" cy="650317"/>
          </a:xfrm>
          <a:prstGeom prst="rect">
            <a:avLst/>
          </a:prstGeom>
          <a:noFill/>
        </p:spPr>
        <p:txBody>
          <a:bodyPr wrap="square" lIns="80147" tIns="40074" rIns="80147" bIns="40074" rtlCol="0">
            <a:spAutoFit/>
          </a:bodyPr>
          <a:lstStyle/>
          <a:p>
            <a:endParaRPr kumimoji="1" lang="en-US" altLang="ja-JP" sz="900" dirty="0" smtClean="0"/>
          </a:p>
          <a:p>
            <a:endParaRPr lang="en-US" altLang="ja-JP" sz="900" dirty="0" smtClean="0"/>
          </a:p>
          <a:p>
            <a:endParaRPr kumimoji="1" lang="en-US" altLang="ja-JP" sz="900" dirty="0" smtClean="0"/>
          </a:p>
          <a:p>
            <a:endParaRPr kumimoji="1" lang="ja-JP" altLang="en-US" sz="900" dirty="0"/>
          </a:p>
        </p:txBody>
      </p:sp>
      <p:sp>
        <p:nvSpPr>
          <p:cNvPr id="39" name="正方形/長方形 38"/>
          <p:cNvSpPr/>
          <p:nvPr/>
        </p:nvSpPr>
        <p:spPr>
          <a:xfrm>
            <a:off x="2800473" y="3817762"/>
            <a:ext cx="6169800" cy="285092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kumimoji="1" lang="ja-JP" altLang="en-US"/>
          </a:p>
        </p:txBody>
      </p:sp>
      <p:sp>
        <p:nvSpPr>
          <p:cNvPr id="40" name="テキスト ボックス 39"/>
          <p:cNvSpPr txBox="1"/>
          <p:nvPr/>
        </p:nvSpPr>
        <p:spPr>
          <a:xfrm>
            <a:off x="3350258" y="4141730"/>
            <a:ext cx="161924" cy="357930"/>
          </a:xfrm>
          <a:prstGeom prst="rect">
            <a:avLst/>
          </a:prstGeom>
          <a:noFill/>
        </p:spPr>
        <p:txBody>
          <a:bodyPr wrap="none" lIns="80147" tIns="40074" rIns="80147" bIns="40074" rtlCol="0">
            <a:spAutoFit/>
          </a:bodyPr>
          <a:lstStyle/>
          <a:p>
            <a:endParaRPr kumimoji="1" lang="ja-JP" altLang="en-US" dirty="0"/>
          </a:p>
        </p:txBody>
      </p:sp>
      <p:pic>
        <p:nvPicPr>
          <p:cNvPr id="1027" name="Picture 3"/>
          <p:cNvPicPr>
            <a:picLocks noChangeAspect="1" noChangeArrowheads="1"/>
          </p:cNvPicPr>
          <p:nvPr/>
        </p:nvPicPr>
        <p:blipFill>
          <a:blip r:embed="rId2" cstate="print"/>
          <a:srcRect/>
          <a:stretch>
            <a:fillRect/>
          </a:stretch>
        </p:blipFill>
        <p:spPr bwMode="auto">
          <a:xfrm>
            <a:off x="2922648" y="4271317"/>
            <a:ext cx="5803277" cy="2267778"/>
          </a:xfrm>
          <a:prstGeom prst="rect">
            <a:avLst/>
          </a:prstGeom>
          <a:noFill/>
          <a:ln w="9525">
            <a:noFill/>
            <a:miter lim="800000"/>
            <a:headEnd/>
            <a:tailEnd/>
          </a:ln>
          <a:effectLst/>
        </p:spPr>
      </p:pic>
      <p:sp>
        <p:nvSpPr>
          <p:cNvPr id="41" name="テキスト ボックス 40"/>
          <p:cNvSpPr txBox="1"/>
          <p:nvPr/>
        </p:nvSpPr>
        <p:spPr>
          <a:xfrm>
            <a:off x="2983735" y="3882555"/>
            <a:ext cx="3444809" cy="327152"/>
          </a:xfrm>
          <a:prstGeom prst="rect">
            <a:avLst/>
          </a:prstGeom>
          <a:noFill/>
        </p:spPr>
        <p:txBody>
          <a:bodyPr wrap="none" lIns="80147" tIns="40074" rIns="80147" bIns="40074" rtlCol="0">
            <a:spAutoFit/>
          </a:bodyPr>
          <a:lstStyle/>
          <a:p>
            <a:r>
              <a:rPr lang="zh-CN" altLang="en-US" sz="1600" dirty="0" smtClean="0">
                <a:latin typeface="微软雅黑" pitchFamily="34" charset="-122"/>
                <a:ea typeface="微软雅黑" pitchFamily="34" charset="-122"/>
              </a:rPr>
              <a:t>同时</a:t>
            </a:r>
            <a:r>
              <a:rPr kumimoji="1" lang="zh-CN" altLang="en-US" sz="1600" dirty="0" smtClean="0">
                <a:latin typeface="微软雅黑" pitchFamily="34" charset="-122"/>
                <a:ea typeface="微软雅黑" pitchFamily="34" charset="-122"/>
              </a:rPr>
              <a:t>可在官网、手机查询到商品信息</a:t>
            </a:r>
            <a:endParaRPr kumimoji="1" lang="ja-JP" altLang="en-US" sz="1600" dirty="0">
              <a:latin typeface="微软雅黑" pitchFamily="34" charset="-122"/>
              <a:ea typeface="微软雅黑" pitchFamily="34" charset="-122"/>
            </a:endParaRPr>
          </a:p>
        </p:txBody>
      </p:sp>
      <p:sp>
        <p:nvSpPr>
          <p:cNvPr id="42" name="テキスト ボックス 41"/>
          <p:cNvSpPr txBox="1"/>
          <p:nvPr/>
        </p:nvSpPr>
        <p:spPr>
          <a:xfrm>
            <a:off x="6645971" y="6020745"/>
            <a:ext cx="2069433" cy="327152"/>
          </a:xfrm>
          <a:prstGeom prst="rect">
            <a:avLst/>
          </a:prstGeom>
          <a:noFill/>
        </p:spPr>
        <p:txBody>
          <a:bodyPr wrap="none" lIns="80147" tIns="40074" rIns="80147" bIns="40074" rtlCol="0">
            <a:spAutoFit/>
          </a:bodyPr>
          <a:lstStyle/>
          <a:p>
            <a:r>
              <a:rPr kumimoji="1" lang="zh-CN" altLang="en-US" sz="1600" dirty="0" smtClean="0">
                <a:latin typeface="微软雅黑" pitchFamily="34" charset="-122"/>
                <a:ea typeface="微软雅黑" pitchFamily="34" charset="-122"/>
              </a:rPr>
              <a:t>详细请查看</a:t>
            </a:r>
            <a:r>
              <a:rPr kumimoji="1" lang="en-US" altLang="zh-CN" sz="1600" dirty="0" smtClean="0">
                <a:latin typeface="微软雅黑" pitchFamily="34" charset="-122"/>
                <a:ea typeface="微软雅黑" pitchFamily="34" charset="-122"/>
              </a:rPr>
              <a:t>AS-10.11</a:t>
            </a:r>
            <a:endParaRPr kumimoji="1" lang="ja-JP" altLang="en-US" sz="1600" dirty="0">
              <a:latin typeface="微软雅黑" pitchFamily="34" charset="-122"/>
              <a:ea typeface="微软雅黑" pitchFamily="34" charset="-122"/>
            </a:endParaRPr>
          </a:p>
        </p:txBody>
      </p:sp>
      <p:cxnSp>
        <p:nvCxnSpPr>
          <p:cNvPr id="29"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cstate="print"/>
          <a:srcRect/>
          <a:stretch>
            <a:fillRect/>
          </a:stretch>
        </p:blipFill>
        <p:spPr bwMode="auto">
          <a:xfrm>
            <a:off x="142844" y="1214422"/>
            <a:ext cx="2571750" cy="5286375"/>
          </a:xfrm>
          <a:prstGeom prst="rect">
            <a:avLst/>
          </a:prstGeom>
          <a:noFill/>
          <a:ln w="9525">
            <a:noFill/>
            <a:miter lim="800000"/>
            <a:headEnd/>
            <a:tailEnd/>
          </a:ln>
          <a:effectLst/>
        </p:spPr>
      </p:pic>
      <p:sp>
        <p:nvSpPr>
          <p:cNvPr id="26" name="角丸四角形 25"/>
          <p:cNvSpPr/>
          <p:nvPr/>
        </p:nvSpPr>
        <p:spPr>
          <a:xfrm>
            <a:off x="857224" y="2903534"/>
            <a:ext cx="1714512" cy="142876"/>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線矢印コネクタ 19"/>
          <p:cNvCxnSpPr>
            <a:endCxn id="26" idx="3"/>
          </p:cNvCxnSpPr>
          <p:nvPr/>
        </p:nvCxnSpPr>
        <p:spPr>
          <a:xfrm rot="10800000">
            <a:off x="2571737" y="2974972"/>
            <a:ext cx="335591" cy="1624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4" cstate="print"/>
          <a:srcRect b="18918"/>
          <a:stretch>
            <a:fillRect/>
          </a:stretch>
        </p:blipFill>
        <p:spPr bwMode="auto">
          <a:xfrm>
            <a:off x="4916490" y="857232"/>
            <a:ext cx="4084666" cy="2663931"/>
          </a:xfrm>
          <a:prstGeom prst="rect">
            <a:avLst/>
          </a:prstGeom>
          <a:noFill/>
          <a:ln w="3175">
            <a:solidFill>
              <a:schemeClr val="tx1"/>
            </a:solidFill>
            <a:miter lim="800000"/>
            <a:headEnd/>
            <a:tailEnd/>
          </a:ln>
          <a:effectLst/>
        </p:spPr>
      </p:pic>
      <p:sp>
        <p:nvSpPr>
          <p:cNvPr id="31" name="正方形/長方形 30"/>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1</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6</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目录商品查询方法</a:t>
            </a:r>
          </a:p>
        </p:txBody>
      </p:sp>
      <p:pic>
        <p:nvPicPr>
          <p:cNvPr id="34" name="Picture 21"/>
          <p:cNvPicPr>
            <a:picLocks noChangeAspect="1" noChangeArrowheads="1"/>
          </p:cNvPicPr>
          <p:nvPr/>
        </p:nvPicPr>
        <p:blipFill>
          <a:blip r:embed="rId5" cstate="print"/>
          <a:srcRect r="60083" b="-8037"/>
          <a:stretch>
            <a:fillRect/>
          </a:stretch>
        </p:blipFill>
        <p:spPr bwMode="auto">
          <a:xfrm>
            <a:off x="6876256" y="332656"/>
            <a:ext cx="2088232" cy="2650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16</a:t>
            </a:fld>
            <a:endParaRPr lang="en-US" dirty="0">
              <a:solidFill>
                <a:prstClr val="black">
                  <a:shade val="50000"/>
                </a:prstClr>
              </a:solidFill>
              <a:latin typeface="Times New Roman" pitchFamily="18" charset="0"/>
              <a:ea typeface="ＭＳ Ｐゴシック" pitchFamily="50" charset="-128"/>
            </a:endParaRPr>
          </a:p>
        </p:txBody>
      </p:sp>
      <p:cxnSp>
        <p:nvCxnSpPr>
          <p:cNvPr id="5"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21"/>
          <p:cNvPicPr>
            <a:picLocks noChangeAspect="1" noChangeArrowheads="1"/>
          </p:cNvPicPr>
          <p:nvPr/>
        </p:nvPicPr>
        <p:blipFill>
          <a:blip r:embed="rId2"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7" name="正方形/長方形 6"/>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17</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AS ONE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仪器的优势</a:t>
            </a:r>
            <a:endParaRPr lang="zh-CN" altLang="en-US" sz="2800" b="1" dirty="0" smtClean="0">
              <a:solidFill>
                <a:srgbClr val="FF0000"/>
              </a:solidFill>
              <a:latin typeface="Microsoft YaHei" panose="020B0503020204020204" pitchFamily="34" charset="-122"/>
              <a:ea typeface="Microsoft YaHei" panose="020B0503020204020204" pitchFamily="34" charset="-122"/>
              <a:cs typeface="Arial" charset="0"/>
            </a:endParaRPr>
          </a:p>
        </p:txBody>
      </p:sp>
      <p:sp>
        <p:nvSpPr>
          <p:cNvPr id="8" name="二等辺三角形 7"/>
          <p:cNvSpPr/>
          <p:nvPr/>
        </p:nvSpPr>
        <p:spPr>
          <a:xfrm rot="10800000">
            <a:off x="1907704" y="4929198"/>
            <a:ext cx="1728192" cy="336038"/>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101936" y="5300099"/>
            <a:ext cx="3684378" cy="646331"/>
          </a:xfrm>
          <a:prstGeom prst="rect">
            <a:avLst/>
          </a:prstGeom>
          <a:noFill/>
        </p:spPr>
        <p:txBody>
          <a:bodyPr wrap="square" rtlCol="0">
            <a:spAutoFit/>
          </a:bodyPr>
          <a:lstStyle/>
          <a:p>
            <a:r>
              <a:rPr lang="zh-CN" altLang="en-US" sz="3600" b="1" dirty="0" smtClean="0">
                <a:solidFill>
                  <a:srgbClr val="FF0000"/>
                </a:solidFill>
                <a:latin typeface="Microsoft YaHei" pitchFamily="34" charset="-122"/>
                <a:ea typeface="Microsoft YaHei" pitchFamily="34" charset="-122"/>
              </a:rPr>
              <a:t> 扩大销售可能性</a:t>
            </a:r>
            <a:endParaRPr kumimoji="1" lang="ja-JP" altLang="en-US" sz="3600" b="1" dirty="0">
              <a:solidFill>
                <a:srgbClr val="FF0000"/>
              </a:solidFill>
              <a:latin typeface="Microsoft YaHei" pitchFamily="34" charset="-122"/>
              <a:ea typeface="Microsoft YaHei" pitchFamily="34" charset="-122"/>
            </a:endParaRPr>
          </a:p>
        </p:txBody>
      </p:sp>
      <p:sp>
        <p:nvSpPr>
          <p:cNvPr id="10" name="テキスト ボックス 9"/>
          <p:cNvSpPr txBox="1"/>
          <p:nvPr/>
        </p:nvSpPr>
        <p:spPr>
          <a:xfrm>
            <a:off x="755576" y="1124744"/>
            <a:ext cx="6336704" cy="4154984"/>
          </a:xfrm>
          <a:prstGeom prst="rect">
            <a:avLst/>
          </a:prstGeom>
          <a:noFill/>
        </p:spPr>
        <p:txBody>
          <a:bodyPr wrap="square" rtlCol="0">
            <a:spAutoFit/>
          </a:bodyPr>
          <a:lstStyle/>
          <a:p>
            <a:pPr marL="514350" indent="-514350">
              <a:buNone/>
            </a:pPr>
            <a:r>
              <a:rPr lang="ja-JP" altLang="en-US" sz="2400" b="1" dirty="0" smtClean="0">
                <a:solidFill>
                  <a:srgbClr val="0066FF"/>
                </a:solidFill>
                <a:latin typeface="Microsoft YaHei" pitchFamily="34" charset="-122"/>
                <a:ea typeface="Microsoft YaHei" pitchFamily="34" charset="-122"/>
              </a:rPr>
              <a:t>◆</a:t>
            </a:r>
            <a:r>
              <a:rPr lang="en-US" altLang="ja-JP" sz="2400" b="1" dirty="0" smtClean="0">
                <a:solidFill>
                  <a:srgbClr val="0066FF"/>
                </a:solidFill>
                <a:latin typeface="Microsoft YaHei" pitchFamily="34" charset="-122"/>
                <a:ea typeface="Microsoft YaHei" pitchFamily="34" charset="-122"/>
              </a:rPr>
              <a:t>A</a:t>
            </a:r>
            <a:r>
              <a:rPr lang="ja-JP" altLang="en-US" sz="2400" b="1" dirty="0" smtClean="0">
                <a:solidFill>
                  <a:srgbClr val="0066FF"/>
                </a:solidFill>
                <a:latin typeface="Microsoft YaHei" pitchFamily="34" charset="-122"/>
                <a:ea typeface="Microsoft YaHei" pitchFamily="34" charset="-122"/>
              </a:rPr>
              <a:t>  </a:t>
            </a:r>
            <a:r>
              <a:rPr lang="zh-CN" altLang="en-US" sz="2400" b="1" dirty="0" smtClean="0">
                <a:solidFill>
                  <a:srgbClr val="0066FF"/>
                </a:solidFill>
                <a:latin typeface="Microsoft YaHei" pitchFamily="34" charset="-122"/>
                <a:ea typeface="Microsoft YaHei" pitchFamily="34" charset="-122"/>
              </a:rPr>
              <a:t>丰富的商品种类</a:t>
            </a:r>
            <a:endParaRPr lang="en-US" altLang="ja-JP" sz="2400" b="1" dirty="0" smtClean="0">
              <a:solidFill>
                <a:srgbClr val="0066FF"/>
              </a:solidFill>
              <a:latin typeface="Microsoft YaHei" pitchFamily="34" charset="-122"/>
              <a:ea typeface="Microsoft YaHei" pitchFamily="34" charset="-122"/>
            </a:endParaRPr>
          </a:p>
          <a:p>
            <a:pPr marL="514350" indent="-514350">
              <a:buNone/>
            </a:pPr>
            <a:r>
              <a:rPr lang="zh-CN" altLang="en-US" sz="2400" dirty="0" smtClean="0">
                <a:latin typeface="Microsoft YaHei" pitchFamily="34" charset="-122"/>
                <a:ea typeface="Microsoft YaHei" pitchFamily="34" charset="-122"/>
              </a:rPr>
              <a:t>       </a:t>
            </a:r>
            <a:r>
              <a:rPr lang="ja-JP" altLang="en-US" sz="2400" dirty="0" smtClean="0">
                <a:latin typeface="Microsoft YaHei" pitchFamily="34" charset="-122"/>
                <a:ea typeface="Microsoft YaHei" pitchFamily="34" charset="-122"/>
              </a:rPr>
              <a:t>・</a:t>
            </a:r>
            <a:r>
              <a:rPr lang="zh-CN" altLang="en-US" sz="2400" dirty="0" smtClean="0">
                <a:latin typeface="Microsoft YaHei" pitchFamily="34" charset="-122"/>
                <a:ea typeface="Microsoft YaHei" pitchFamily="34" charset="-122"/>
              </a:rPr>
              <a:t>可对应各种用户和行业</a:t>
            </a:r>
            <a:endParaRPr lang="en-US" altLang="ja-JP" sz="800" dirty="0" smtClean="0">
              <a:latin typeface="Microsoft YaHei" pitchFamily="34" charset="-122"/>
              <a:ea typeface="Microsoft YaHei" pitchFamily="34" charset="-122"/>
            </a:endParaRPr>
          </a:p>
          <a:p>
            <a:pPr marL="514350" indent="-514350">
              <a:buNone/>
            </a:pPr>
            <a:r>
              <a:rPr lang="zh-CN" altLang="en-US" sz="800" dirty="0" smtClean="0">
                <a:latin typeface="Microsoft YaHei" pitchFamily="34" charset="-122"/>
                <a:ea typeface="Microsoft YaHei" pitchFamily="34" charset="-122"/>
              </a:rPr>
              <a:t>       </a:t>
            </a:r>
            <a:endParaRPr lang="en-US" altLang="ja-JP" sz="800" dirty="0" smtClean="0">
              <a:latin typeface="Microsoft YaHei" pitchFamily="34" charset="-122"/>
              <a:ea typeface="Microsoft YaHei" pitchFamily="34" charset="-122"/>
            </a:endParaRPr>
          </a:p>
          <a:p>
            <a:pPr marL="514350" indent="-514350">
              <a:buNone/>
            </a:pPr>
            <a:r>
              <a:rPr lang="ja-JP" altLang="en-US" sz="2400" b="1" dirty="0" smtClean="0">
                <a:solidFill>
                  <a:srgbClr val="0066FF"/>
                </a:solidFill>
                <a:latin typeface="Microsoft YaHei" pitchFamily="34" charset="-122"/>
                <a:ea typeface="Microsoft YaHei" pitchFamily="34" charset="-122"/>
              </a:rPr>
              <a:t>◆</a:t>
            </a:r>
            <a:r>
              <a:rPr lang="en-US" altLang="ja-JP" sz="2400" b="1" dirty="0" smtClean="0">
                <a:solidFill>
                  <a:srgbClr val="0066FF"/>
                </a:solidFill>
                <a:latin typeface="Microsoft YaHei" pitchFamily="34" charset="-122"/>
                <a:ea typeface="Microsoft YaHei" pitchFamily="34" charset="-122"/>
              </a:rPr>
              <a:t>B</a:t>
            </a:r>
            <a:r>
              <a:rPr lang="zh-CN" altLang="en-US" sz="2400" b="1" dirty="0" smtClean="0">
                <a:solidFill>
                  <a:srgbClr val="0066FF"/>
                </a:solidFill>
                <a:latin typeface="Microsoft YaHei" pitchFamily="34" charset="-122"/>
                <a:ea typeface="Microsoft YaHei" pitchFamily="34" charset="-122"/>
              </a:rPr>
              <a:t>  高性能低价格</a:t>
            </a:r>
            <a:endParaRPr lang="en-US" altLang="ja-JP" sz="2400" b="1" dirty="0" smtClean="0">
              <a:solidFill>
                <a:srgbClr val="0066FF"/>
              </a:solidFill>
              <a:latin typeface="Microsoft YaHei" pitchFamily="34" charset="-122"/>
              <a:ea typeface="Microsoft YaHei" pitchFamily="34" charset="-122"/>
            </a:endParaRPr>
          </a:p>
          <a:p>
            <a:pPr marL="514350" indent="-514350">
              <a:buNone/>
            </a:pPr>
            <a:r>
              <a:rPr lang="zh-CN" altLang="en-US" sz="2400" dirty="0" smtClean="0">
                <a:latin typeface="Microsoft YaHei" pitchFamily="34" charset="-122"/>
                <a:ea typeface="Microsoft YaHei" pitchFamily="34" charset="-122"/>
              </a:rPr>
              <a:t>       </a:t>
            </a:r>
            <a:r>
              <a:rPr lang="ja-JP" altLang="en-US" sz="2400" dirty="0" smtClean="0">
                <a:latin typeface="Microsoft YaHei" pitchFamily="34" charset="-122"/>
                <a:ea typeface="Microsoft YaHei" pitchFamily="34" charset="-122"/>
              </a:rPr>
              <a:t>・日本</a:t>
            </a:r>
            <a:r>
              <a:rPr lang="zh-CN" altLang="en-US" sz="2400" dirty="0" smtClean="0">
                <a:latin typeface="Microsoft YaHei" pitchFamily="34" charset="-122"/>
                <a:ea typeface="Microsoft YaHei" pitchFamily="34" charset="-122"/>
              </a:rPr>
              <a:t>品质</a:t>
            </a:r>
            <a:r>
              <a:rPr lang="en-US" altLang="ja-JP" sz="2400" dirty="0" smtClean="0">
                <a:latin typeface="Microsoft YaHei" pitchFamily="34" charset="-122"/>
                <a:ea typeface="Microsoft YaHei" pitchFamily="34" charset="-122"/>
              </a:rPr>
              <a:t>､</a:t>
            </a:r>
            <a:r>
              <a:rPr lang="zh-CN" altLang="en-US" sz="2400" dirty="0" smtClean="0">
                <a:latin typeface="Microsoft YaHei" pitchFamily="34" charset="-122"/>
                <a:ea typeface="Microsoft YaHei" pitchFamily="34" charset="-122"/>
              </a:rPr>
              <a:t>中国价格</a:t>
            </a:r>
            <a:endParaRPr lang="en-US" altLang="ja-JP" sz="2400" dirty="0" smtClean="0">
              <a:latin typeface="Microsoft YaHei" pitchFamily="34" charset="-122"/>
              <a:ea typeface="Microsoft YaHei" pitchFamily="34" charset="-122"/>
            </a:endParaRPr>
          </a:p>
          <a:p>
            <a:pPr marL="514350" indent="-514350">
              <a:buNone/>
            </a:pPr>
            <a:r>
              <a:rPr lang="zh-CN" altLang="en-US" sz="2400" dirty="0" smtClean="0">
                <a:latin typeface="Microsoft YaHei" pitchFamily="34" charset="-122"/>
                <a:ea typeface="Microsoft YaHei" pitchFamily="34" charset="-122"/>
              </a:rPr>
              <a:t>       </a:t>
            </a:r>
            <a:r>
              <a:rPr lang="ja-JP" altLang="en-US" sz="2400" dirty="0" smtClean="0">
                <a:latin typeface="Microsoft YaHei" pitchFamily="34" charset="-122"/>
                <a:ea typeface="Microsoft YaHei" pitchFamily="34" charset="-122"/>
              </a:rPr>
              <a:t>・</a:t>
            </a:r>
            <a:r>
              <a:rPr lang="zh-CN" altLang="en-US" sz="2400" dirty="0" smtClean="0">
                <a:latin typeface="Microsoft YaHei" pitchFamily="34" charset="-122"/>
                <a:ea typeface="Microsoft YaHei" pitchFamily="34" charset="-122"/>
              </a:rPr>
              <a:t>可与欧美及中国品牌抗衡</a:t>
            </a:r>
            <a:endParaRPr lang="en-US" altLang="ja-JP" sz="2400" dirty="0" smtClean="0">
              <a:latin typeface="Microsoft YaHei" pitchFamily="34" charset="-122"/>
              <a:ea typeface="Microsoft YaHei" pitchFamily="34" charset="-122"/>
            </a:endParaRPr>
          </a:p>
          <a:p>
            <a:pPr marL="514350" indent="-514350">
              <a:buNone/>
            </a:pPr>
            <a:endParaRPr lang="en-US" altLang="ja-JP" sz="800" b="1" dirty="0" smtClean="0">
              <a:latin typeface="Microsoft YaHei" pitchFamily="34" charset="-122"/>
              <a:ea typeface="Microsoft YaHei" pitchFamily="34" charset="-122"/>
            </a:endParaRPr>
          </a:p>
          <a:p>
            <a:pPr marL="514350" indent="-514350">
              <a:buNone/>
            </a:pPr>
            <a:r>
              <a:rPr lang="ja-JP" altLang="en-US" sz="2400" b="1" dirty="0" smtClean="0">
                <a:solidFill>
                  <a:srgbClr val="0066FF"/>
                </a:solidFill>
                <a:latin typeface="Microsoft YaHei" pitchFamily="34" charset="-122"/>
                <a:ea typeface="Microsoft YaHei" pitchFamily="34" charset="-122"/>
              </a:rPr>
              <a:t>◆</a:t>
            </a:r>
            <a:r>
              <a:rPr lang="en-US" altLang="ja-JP" sz="2400" b="1" dirty="0" smtClean="0">
                <a:solidFill>
                  <a:srgbClr val="0066FF"/>
                </a:solidFill>
                <a:latin typeface="Microsoft YaHei" pitchFamily="34" charset="-122"/>
                <a:ea typeface="Microsoft YaHei" pitchFamily="34" charset="-122"/>
              </a:rPr>
              <a:t>C</a:t>
            </a:r>
            <a:r>
              <a:rPr lang="zh-CN" altLang="en-US" sz="2400" b="1" dirty="0" smtClean="0">
                <a:solidFill>
                  <a:srgbClr val="0066FF"/>
                </a:solidFill>
                <a:latin typeface="Microsoft YaHei" pitchFamily="34" charset="-122"/>
                <a:ea typeface="Microsoft YaHei" pitchFamily="34" charset="-122"/>
              </a:rPr>
              <a:t>  销售关联商品</a:t>
            </a:r>
            <a:endParaRPr lang="en-US" altLang="ja-JP" sz="2400" b="1" dirty="0" smtClean="0">
              <a:solidFill>
                <a:srgbClr val="0066FF"/>
              </a:solidFill>
              <a:latin typeface="Microsoft YaHei" pitchFamily="34" charset="-122"/>
              <a:ea typeface="Microsoft YaHei" pitchFamily="34" charset="-122"/>
            </a:endParaRPr>
          </a:p>
          <a:p>
            <a:pPr marL="514350" indent="-514350">
              <a:buNone/>
            </a:pPr>
            <a:r>
              <a:rPr lang="zh-CN" altLang="en-US" sz="2400" dirty="0" smtClean="0">
                <a:latin typeface="Microsoft YaHei" pitchFamily="34" charset="-122"/>
                <a:ea typeface="Microsoft YaHei" pitchFamily="34" charset="-122"/>
              </a:rPr>
              <a:t>       </a:t>
            </a:r>
            <a:r>
              <a:rPr lang="ja-JP" altLang="en-US" sz="2400" dirty="0" smtClean="0">
                <a:latin typeface="Microsoft YaHei" pitchFamily="34" charset="-122"/>
                <a:ea typeface="Microsoft YaHei" pitchFamily="34" charset="-122"/>
              </a:rPr>
              <a:t>・</a:t>
            </a:r>
            <a:r>
              <a:rPr lang="zh-CN" altLang="en-US" sz="2400" dirty="0" smtClean="0">
                <a:latin typeface="Microsoft YaHei" pitchFamily="34" charset="-122"/>
                <a:ea typeface="Microsoft YaHei" pitchFamily="34" charset="-122"/>
              </a:rPr>
              <a:t>仪器</a:t>
            </a:r>
            <a:r>
              <a:rPr lang="ja-JP" altLang="en-US" sz="2400" dirty="0" smtClean="0">
                <a:latin typeface="Microsoft YaHei" pitchFamily="34" charset="-122"/>
                <a:ea typeface="Microsoft YaHei" pitchFamily="34" charset="-122"/>
              </a:rPr>
              <a:t>⇔</a:t>
            </a:r>
            <a:r>
              <a:rPr lang="zh-CN" altLang="en-US" sz="2400" dirty="0" smtClean="0">
                <a:latin typeface="Microsoft YaHei" pitchFamily="34" charset="-122"/>
                <a:ea typeface="Microsoft YaHei" pitchFamily="34" charset="-122"/>
              </a:rPr>
              <a:t>对应耗材同时销售</a:t>
            </a:r>
            <a:endParaRPr lang="en-US" altLang="ja-JP" sz="2400" dirty="0" smtClean="0">
              <a:latin typeface="Microsoft YaHei" pitchFamily="34" charset="-122"/>
              <a:ea typeface="Microsoft YaHei" pitchFamily="34" charset="-122"/>
            </a:endParaRPr>
          </a:p>
          <a:p>
            <a:pPr marL="514350" indent="-514350">
              <a:buNone/>
            </a:pPr>
            <a:endParaRPr lang="en-US" altLang="ja-JP" sz="800" b="1" dirty="0" smtClean="0">
              <a:latin typeface="Microsoft YaHei" pitchFamily="34" charset="-122"/>
              <a:ea typeface="Microsoft YaHei" pitchFamily="34" charset="-122"/>
            </a:endParaRPr>
          </a:p>
          <a:p>
            <a:pPr marL="514350" indent="-514350">
              <a:buNone/>
            </a:pPr>
            <a:r>
              <a:rPr lang="ja-JP" altLang="en-US" sz="2400" b="1" dirty="0" smtClean="0">
                <a:solidFill>
                  <a:srgbClr val="0066FF"/>
                </a:solidFill>
                <a:latin typeface="Microsoft YaHei" pitchFamily="34" charset="-122"/>
                <a:ea typeface="Microsoft YaHei" pitchFamily="34" charset="-122"/>
              </a:rPr>
              <a:t>◆</a:t>
            </a:r>
            <a:r>
              <a:rPr lang="en-US" altLang="ja-JP" sz="2400" b="1" dirty="0" smtClean="0">
                <a:solidFill>
                  <a:srgbClr val="0066FF"/>
                </a:solidFill>
                <a:latin typeface="Microsoft YaHei" pitchFamily="34" charset="-122"/>
                <a:ea typeface="Microsoft YaHei" pitchFamily="34" charset="-122"/>
              </a:rPr>
              <a:t>D</a:t>
            </a:r>
            <a:r>
              <a:rPr lang="zh-CN" altLang="en-US" sz="2400" b="1" dirty="0" smtClean="0">
                <a:solidFill>
                  <a:srgbClr val="0066FF"/>
                </a:solidFill>
                <a:latin typeface="Microsoft YaHei" pitchFamily="34" charset="-122"/>
                <a:ea typeface="Microsoft YaHei" pitchFamily="34" charset="-122"/>
              </a:rPr>
              <a:t>  独创性</a:t>
            </a:r>
            <a:r>
              <a:rPr lang="ja-JP" altLang="en-US" sz="2400" b="1" dirty="0" smtClean="0">
                <a:solidFill>
                  <a:srgbClr val="0066FF"/>
                </a:solidFill>
                <a:latin typeface="Microsoft YaHei" pitchFamily="34" charset="-122"/>
                <a:ea typeface="Microsoft YaHei" pitchFamily="34" charset="-122"/>
              </a:rPr>
              <a:t>（</a:t>
            </a:r>
            <a:r>
              <a:rPr lang="zh-CN" altLang="en-US" sz="2400" b="1" dirty="0" smtClean="0">
                <a:solidFill>
                  <a:srgbClr val="0066FF"/>
                </a:solidFill>
                <a:latin typeface="Microsoft YaHei" pitchFamily="34" charset="-122"/>
                <a:ea typeface="Microsoft YaHei" pitchFamily="34" charset="-122"/>
              </a:rPr>
              <a:t>附加价值商品）</a:t>
            </a:r>
            <a:endParaRPr lang="en-US" altLang="ja-JP" sz="2400" dirty="0" smtClean="0">
              <a:solidFill>
                <a:srgbClr val="0066FF"/>
              </a:solidFill>
              <a:latin typeface="Microsoft YaHei" pitchFamily="34" charset="-122"/>
              <a:ea typeface="Microsoft YaHei" pitchFamily="34" charset="-122"/>
            </a:endParaRPr>
          </a:p>
          <a:p>
            <a:pPr marL="514350" indent="-514350">
              <a:buNone/>
            </a:pPr>
            <a:r>
              <a:rPr lang="zh-CN" altLang="en-US" sz="2400" dirty="0" smtClean="0">
                <a:latin typeface="Microsoft YaHei" pitchFamily="34" charset="-122"/>
                <a:ea typeface="Microsoft YaHei" pitchFamily="34" charset="-122"/>
              </a:rPr>
              <a:t>       </a:t>
            </a:r>
            <a:r>
              <a:rPr lang="ja-JP" altLang="en-US" sz="2400" dirty="0" smtClean="0">
                <a:latin typeface="Microsoft YaHei" pitchFamily="34" charset="-122"/>
                <a:ea typeface="Microsoft YaHei" pitchFamily="34" charset="-122"/>
              </a:rPr>
              <a:t>・</a:t>
            </a:r>
            <a:r>
              <a:rPr lang="zh-CN" altLang="en-US" sz="2400" dirty="0" smtClean="0">
                <a:latin typeface="Microsoft YaHei" pitchFamily="34" charset="-122"/>
                <a:ea typeface="Microsoft YaHei" pitchFamily="34" charset="-122"/>
              </a:rPr>
              <a:t>其他公司没有的商品</a:t>
            </a:r>
            <a:r>
              <a:rPr lang="ja-JP" altLang="en-US" sz="2400" dirty="0" smtClean="0">
                <a:latin typeface="Microsoft YaHei" pitchFamily="34" charset="-122"/>
                <a:ea typeface="Microsoft YaHei" pitchFamily="34" charset="-122"/>
              </a:rPr>
              <a:t>　  </a:t>
            </a:r>
            <a:endParaRPr lang="en-US" altLang="ja-JP" sz="2400" dirty="0" smtClean="0">
              <a:latin typeface="Microsoft YaHei" pitchFamily="34" charset="-122"/>
              <a:ea typeface="Microsoft YaHei" pitchFamily="34" charset="-122"/>
            </a:endParaRPr>
          </a:p>
          <a:p>
            <a:endParaRPr kumimoji="1" lang="ja-JP" altLang="en-US" sz="2400" dirty="0">
              <a:latin typeface="Microsoft YaHei" pitchFamily="34" charset="-122"/>
              <a:ea typeface="Microsoft YaHei" pitchFamily="34" charset="-122"/>
            </a:endParaRPr>
          </a:p>
        </p:txBody>
      </p:sp>
      <p:pic>
        <p:nvPicPr>
          <p:cNvPr id="83969" name="Picture 1"/>
          <p:cNvPicPr>
            <a:picLocks noChangeAspect="1" noChangeArrowheads="1"/>
          </p:cNvPicPr>
          <p:nvPr/>
        </p:nvPicPr>
        <p:blipFill>
          <a:blip r:embed="rId3" cstate="print"/>
          <a:srcRect/>
          <a:stretch>
            <a:fillRect/>
          </a:stretch>
        </p:blipFill>
        <p:spPr bwMode="auto">
          <a:xfrm>
            <a:off x="5572132" y="1214422"/>
            <a:ext cx="1327025" cy="1357322"/>
          </a:xfrm>
          <a:prstGeom prst="rect">
            <a:avLst/>
          </a:prstGeom>
          <a:noFill/>
          <a:ln w="9525">
            <a:noFill/>
            <a:miter lim="800000"/>
            <a:headEnd/>
            <a:tailEnd/>
          </a:ln>
          <a:effectLst/>
        </p:spPr>
      </p:pic>
      <p:pic>
        <p:nvPicPr>
          <p:cNvPr id="83970" name="Picture 2"/>
          <p:cNvPicPr>
            <a:picLocks noChangeAspect="1" noChangeArrowheads="1"/>
          </p:cNvPicPr>
          <p:nvPr/>
        </p:nvPicPr>
        <p:blipFill>
          <a:blip r:embed="rId4" cstate="print"/>
          <a:srcRect/>
          <a:stretch>
            <a:fillRect/>
          </a:stretch>
        </p:blipFill>
        <p:spPr bwMode="auto">
          <a:xfrm>
            <a:off x="7000892" y="1214423"/>
            <a:ext cx="1928826" cy="1350178"/>
          </a:xfrm>
          <a:prstGeom prst="rect">
            <a:avLst/>
          </a:prstGeom>
          <a:noFill/>
          <a:ln w="9525">
            <a:noFill/>
            <a:miter lim="800000"/>
            <a:headEnd/>
            <a:tailEnd/>
          </a:ln>
          <a:effectLst/>
        </p:spPr>
      </p:pic>
      <p:pic>
        <p:nvPicPr>
          <p:cNvPr id="83971" name="Picture 3"/>
          <p:cNvPicPr>
            <a:picLocks noChangeAspect="1" noChangeArrowheads="1"/>
          </p:cNvPicPr>
          <p:nvPr/>
        </p:nvPicPr>
        <p:blipFill>
          <a:blip r:embed="rId5" cstate="print"/>
          <a:srcRect/>
          <a:stretch>
            <a:fillRect/>
          </a:stretch>
        </p:blipFill>
        <p:spPr bwMode="auto">
          <a:xfrm>
            <a:off x="5572132" y="2663820"/>
            <a:ext cx="1357322" cy="1163419"/>
          </a:xfrm>
          <a:prstGeom prst="rect">
            <a:avLst/>
          </a:prstGeom>
          <a:noFill/>
          <a:ln w="9525">
            <a:noFill/>
            <a:miter lim="800000"/>
            <a:headEnd/>
            <a:tailEnd/>
          </a:ln>
          <a:effectLst/>
        </p:spPr>
      </p:pic>
      <p:pic>
        <p:nvPicPr>
          <p:cNvPr id="83972" name="Picture 4"/>
          <p:cNvPicPr>
            <a:picLocks noChangeAspect="1" noChangeArrowheads="1"/>
          </p:cNvPicPr>
          <p:nvPr/>
        </p:nvPicPr>
        <p:blipFill>
          <a:blip r:embed="rId6" cstate="print"/>
          <a:srcRect/>
          <a:stretch>
            <a:fillRect/>
          </a:stretch>
        </p:blipFill>
        <p:spPr bwMode="auto">
          <a:xfrm>
            <a:off x="5572132" y="3911604"/>
            <a:ext cx="1085029" cy="1143008"/>
          </a:xfrm>
          <a:prstGeom prst="rect">
            <a:avLst/>
          </a:prstGeom>
          <a:noFill/>
          <a:ln w="9525">
            <a:noFill/>
            <a:miter lim="800000"/>
            <a:headEnd/>
            <a:tailEnd/>
          </a:ln>
          <a:effectLst/>
        </p:spPr>
      </p:pic>
      <p:pic>
        <p:nvPicPr>
          <p:cNvPr id="83973" name="Picture 5"/>
          <p:cNvPicPr>
            <a:picLocks noChangeAspect="1" noChangeArrowheads="1"/>
          </p:cNvPicPr>
          <p:nvPr/>
        </p:nvPicPr>
        <p:blipFill>
          <a:blip r:embed="rId7" cstate="print"/>
          <a:srcRect/>
          <a:stretch>
            <a:fillRect/>
          </a:stretch>
        </p:blipFill>
        <p:spPr bwMode="auto">
          <a:xfrm>
            <a:off x="7020229" y="2684458"/>
            <a:ext cx="1480861" cy="1164079"/>
          </a:xfrm>
          <a:prstGeom prst="rect">
            <a:avLst/>
          </a:prstGeom>
          <a:noFill/>
          <a:ln w="9525">
            <a:noFill/>
            <a:miter lim="800000"/>
            <a:headEnd/>
            <a:tailEnd/>
          </a:ln>
          <a:effectLst/>
        </p:spPr>
      </p:pic>
      <p:pic>
        <p:nvPicPr>
          <p:cNvPr id="83974" name="Picture 6"/>
          <p:cNvPicPr>
            <a:picLocks noChangeAspect="1" noChangeArrowheads="1"/>
          </p:cNvPicPr>
          <p:nvPr/>
        </p:nvPicPr>
        <p:blipFill>
          <a:blip r:embed="rId8" cstate="print"/>
          <a:srcRect/>
          <a:stretch>
            <a:fillRect/>
          </a:stretch>
        </p:blipFill>
        <p:spPr bwMode="auto">
          <a:xfrm>
            <a:off x="6715141" y="3890967"/>
            <a:ext cx="1307602" cy="1163646"/>
          </a:xfrm>
          <a:prstGeom prst="rect">
            <a:avLst/>
          </a:prstGeom>
          <a:noFill/>
          <a:ln w="9525">
            <a:noFill/>
            <a:miter lim="800000"/>
            <a:headEnd/>
            <a:tailEnd/>
          </a:ln>
          <a:effectLst/>
        </p:spPr>
      </p:pic>
      <p:pic>
        <p:nvPicPr>
          <p:cNvPr id="83975" name="Picture 7"/>
          <p:cNvPicPr>
            <a:picLocks noChangeAspect="1" noChangeArrowheads="1"/>
          </p:cNvPicPr>
          <p:nvPr/>
        </p:nvPicPr>
        <p:blipFill>
          <a:blip r:embed="rId9" cstate="print"/>
          <a:srcRect/>
          <a:stretch>
            <a:fillRect/>
          </a:stretch>
        </p:blipFill>
        <p:spPr bwMode="auto">
          <a:xfrm>
            <a:off x="8072462" y="4281390"/>
            <a:ext cx="857256" cy="754168"/>
          </a:xfrm>
          <a:prstGeom prst="rect">
            <a:avLst/>
          </a:prstGeom>
          <a:noFill/>
          <a:ln w="9525">
            <a:noFill/>
            <a:miter lim="800000"/>
            <a:headEnd/>
            <a:tailEnd/>
          </a:ln>
          <a:effectLst/>
        </p:spPr>
      </p:pic>
      <p:pic>
        <p:nvPicPr>
          <p:cNvPr id="83976" name="Picture 8"/>
          <p:cNvPicPr>
            <a:picLocks noChangeAspect="1" noChangeArrowheads="1"/>
          </p:cNvPicPr>
          <p:nvPr/>
        </p:nvPicPr>
        <p:blipFill>
          <a:blip r:embed="rId10" cstate="print"/>
          <a:srcRect/>
          <a:stretch>
            <a:fillRect/>
          </a:stretch>
        </p:blipFill>
        <p:spPr bwMode="auto">
          <a:xfrm>
            <a:off x="5572132" y="5138750"/>
            <a:ext cx="1233697" cy="1142984"/>
          </a:xfrm>
          <a:prstGeom prst="rect">
            <a:avLst/>
          </a:prstGeom>
          <a:noFill/>
          <a:ln w="9525">
            <a:noFill/>
            <a:miter lim="800000"/>
            <a:headEnd/>
            <a:tailEnd/>
          </a:ln>
          <a:effectLst/>
        </p:spPr>
      </p:pic>
      <p:pic>
        <p:nvPicPr>
          <p:cNvPr id="83977" name="Picture 9"/>
          <p:cNvPicPr>
            <a:picLocks noChangeAspect="1" noChangeArrowheads="1"/>
          </p:cNvPicPr>
          <p:nvPr/>
        </p:nvPicPr>
        <p:blipFill>
          <a:blip r:embed="rId11" cstate="print"/>
          <a:srcRect/>
          <a:stretch>
            <a:fillRect/>
          </a:stretch>
        </p:blipFill>
        <p:spPr bwMode="auto">
          <a:xfrm>
            <a:off x="6858016" y="5138750"/>
            <a:ext cx="1410442" cy="1143008"/>
          </a:xfrm>
          <a:prstGeom prst="rect">
            <a:avLst/>
          </a:prstGeom>
          <a:noFill/>
          <a:ln w="9525">
            <a:noFill/>
            <a:miter lim="800000"/>
            <a:headEnd/>
            <a:tailEnd/>
          </a:ln>
          <a:effectLst/>
        </p:spPr>
      </p:pic>
      <p:sp>
        <p:nvSpPr>
          <p:cNvPr id="20" name="テキスト ボックス 19"/>
          <p:cNvSpPr txBox="1"/>
          <p:nvPr/>
        </p:nvSpPr>
        <p:spPr>
          <a:xfrm>
            <a:off x="285720" y="5854503"/>
            <a:ext cx="5286412" cy="646331"/>
          </a:xfrm>
          <a:prstGeom prst="rect">
            <a:avLst/>
          </a:prstGeom>
          <a:noFill/>
        </p:spPr>
        <p:txBody>
          <a:bodyPr wrap="square" rtlCol="0">
            <a:spAutoFit/>
          </a:bodyPr>
          <a:lstStyle/>
          <a:p>
            <a:r>
              <a:rPr kumimoji="1" lang="zh-CN" altLang="en-US" sz="3600" b="1" dirty="0" smtClean="0">
                <a:solidFill>
                  <a:srgbClr val="FF0000"/>
                </a:solidFill>
                <a:latin typeface="Microsoft YaHei" pitchFamily="34" charset="-122"/>
                <a:ea typeface="Microsoft YaHei" pitchFamily="34" charset="-122"/>
              </a:rPr>
              <a:t>中端</a:t>
            </a:r>
            <a:r>
              <a:rPr kumimoji="1" lang="ja-JP" altLang="en-US" sz="3600" b="1" dirty="0" smtClean="0">
                <a:solidFill>
                  <a:srgbClr val="FF0000"/>
                </a:solidFill>
                <a:latin typeface="Microsoft YaHei" pitchFamily="34" charset="-122"/>
                <a:ea typeface="Microsoft YaHei" pitchFamily="34" charset="-122"/>
              </a:rPr>
              <a:t>～</a:t>
            </a:r>
            <a:r>
              <a:rPr kumimoji="1" lang="zh-CN" altLang="en-US" sz="3600" b="1" dirty="0" smtClean="0">
                <a:solidFill>
                  <a:srgbClr val="FF0000"/>
                </a:solidFill>
                <a:latin typeface="Microsoft YaHei" pitchFamily="34" charset="-122"/>
                <a:ea typeface="Microsoft YaHei" pitchFamily="34" charset="-122"/>
              </a:rPr>
              <a:t>高端用户都可覆盖</a:t>
            </a:r>
            <a:endParaRPr kumimoji="1" lang="ja-JP" altLang="en-US" sz="3600" b="1" dirty="0">
              <a:solidFill>
                <a:srgbClr val="FF0000"/>
              </a:solidFill>
              <a:latin typeface="Microsoft YaHei" pitchFamily="34" charset="-122"/>
              <a:ea typeface="Microsoft YaHei"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17</a:t>
            </a:fld>
            <a:endParaRPr lang="en-US" dirty="0">
              <a:solidFill>
                <a:prstClr val="black">
                  <a:shade val="50000"/>
                </a:prstClr>
              </a:solidFill>
              <a:latin typeface="Times New Roman" pitchFamily="18" charset="0"/>
              <a:ea typeface="ＭＳ Ｐゴシック" pitchFamily="50" charset="-128"/>
            </a:endParaRPr>
          </a:p>
        </p:txBody>
      </p:sp>
      <p:cxnSp>
        <p:nvCxnSpPr>
          <p:cNvPr id="5"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21"/>
          <p:cNvPicPr>
            <a:picLocks noChangeAspect="1" noChangeArrowheads="1"/>
          </p:cNvPicPr>
          <p:nvPr/>
        </p:nvPicPr>
        <p:blipFill>
          <a:blip r:embed="rId2"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7" name="正方形/長方形 6"/>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18</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kumimoji="1" lang="zh-CN" altLang="en-US" sz="2800" b="1" dirty="0" smtClean="0">
                <a:solidFill>
                  <a:prstClr val="black"/>
                </a:solidFill>
                <a:latin typeface="Microsoft YaHei" pitchFamily="34" charset="-122"/>
                <a:ea typeface="Microsoft YaHei" pitchFamily="34" charset="-122"/>
              </a:rPr>
              <a:t>仪器</a:t>
            </a:r>
            <a:r>
              <a:rPr kumimoji="1" lang="ja-JP" altLang="en-US" sz="2800" b="1" dirty="0" smtClean="0">
                <a:solidFill>
                  <a:prstClr val="black"/>
                </a:solidFill>
                <a:latin typeface="Microsoft YaHei" pitchFamily="34" charset="-122"/>
                <a:ea typeface="Microsoft YaHei" pitchFamily="34" charset="-122"/>
              </a:rPr>
              <a:t>⇔</a:t>
            </a:r>
            <a:r>
              <a:rPr kumimoji="1" lang="zh-CN" altLang="en-US" sz="2800" b="1" dirty="0" smtClean="0">
                <a:solidFill>
                  <a:prstClr val="black"/>
                </a:solidFill>
                <a:latin typeface="Microsoft YaHei" pitchFamily="34" charset="-122"/>
                <a:ea typeface="Microsoft YaHei" pitchFamily="34" charset="-122"/>
              </a:rPr>
              <a:t>相关耗材同时销售</a:t>
            </a:r>
            <a:endParaRPr kumimoji="1" lang="en-US" altLang="zh-CN" sz="2800" b="1" dirty="0" smtClean="0">
              <a:solidFill>
                <a:prstClr val="black"/>
              </a:solidFill>
              <a:latin typeface="Microsoft YaHei" pitchFamily="34" charset="-122"/>
              <a:ea typeface="Microsoft YaHei" pitchFamily="34" charset="-122"/>
              <a:cs typeface="Arial" charset="0"/>
            </a:endParaRPr>
          </a:p>
        </p:txBody>
      </p:sp>
      <p:grpSp>
        <p:nvGrpSpPr>
          <p:cNvPr id="8" name="グループ化 9"/>
          <p:cNvGrpSpPr/>
          <p:nvPr/>
        </p:nvGrpSpPr>
        <p:grpSpPr>
          <a:xfrm>
            <a:off x="7020271" y="1484784"/>
            <a:ext cx="1584177" cy="1368152"/>
            <a:chOff x="5823607" y="1440155"/>
            <a:chExt cx="2405992" cy="1779063"/>
          </a:xfrm>
          <a:scene3d>
            <a:camera prst="orthographicFront"/>
            <a:lightRig rig="flat" dir="t"/>
          </a:scene3d>
        </p:grpSpPr>
        <p:sp>
          <p:nvSpPr>
            <p:cNvPr id="9" name="正方形/長方形 8"/>
            <p:cNvSpPr/>
            <p:nvPr/>
          </p:nvSpPr>
          <p:spPr>
            <a:xfrm>
              <a:off x="5823607" y="1440155"/>
              <a:ext cx="2405992" cy="1779063"/>
            </a:xfrm>
            <a:prstGeom prst="rect">
              <a:avLst/>
            </a:prstGeom>
            <a:blipFill rotWithShape="0">
              <a:blip r:embed="rId3" cstate="print"/>
              <a:stretch>
                <a:fillRect/>
              </a:stretch>
            </a:blipFill>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0" name="正方形/長方形 9"/>
            <p:cNvSpPr/>
            <p:nvPr/>
          </p:nvSpPr>
          <p:spPr>
            <a:xfrm>
              <a:off x="5823607" y="1440155"/>
              <a:ext cx="2405992" cy="177906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altLang="zh-CN" sz="6500" kern="1200" dirty="0" smtClean="0"/>
                <a:t> </a:t>
              </a:r>
              <a:endParaRPr lang="zh-CN" altLang="en-US" sz="6500" kern="1200" dirty="0"/>
            </a:p>
          </p:txBody>
        </p:sp>
      </p:grpSp>
      <p:grpSp>
        <p:nvGrpSpPr>
          <p:cNvPr id="11" name="グループ化 12"/>
          <p:cNvGrpSpPr/>
          <p:nvPr/>
        </p:nvGrpSpPr>
        <p:grpSpPr>
          <a:xfrm>
            <a:off x="3119625" y="1484784"/>
            <a:ext cx="1812415" cy="1368152"/>
            <a:chOff x="1006599" y="3191238"/>
            <a:chExt cx="2812851" cy="2148526"/>
          </a:xfrm>
          <a:scene3d>
            <a:camera prst="orthographicFront"/>
            <a:lightRig rig="flat" dir="t"/>
          </a:scene3d>
        </p:grpSpPr>
        <p:sp>
          <p:nvSpPr>
            <p:cNvPr id="12" name="正方形/長方形 11"/>
            <p:cNvSpPr/>
            <p:nvPr/>
          </p:nvSpPr>
          <p:spPr>
            <a:xfrm>
              <a:off x="1006599" y="3191238"/>
              <a:ext cx="2812851" cy="2148526"/>
            </a:xfrm>
            <a:prstGeom prst="rect">
              <a:avLst/>
            </a:prstGeom>
            <a:blipFill rotWithShape="0">
              <a:blip r:embed="rId4" cstate="print"/>
              <a:stretch>
                <a:fillRect/>
              </a:stretch>
            </a:blipFill>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3" name="正方形/長方形 12"/>
            <p:cNvSpPr/>
            <p:nvPr/>
          </p:nvSpPr>
          <p:spPr>
            <a:xfrm>
              <a:off x="1006599" y="3191238"/>
              <a:ext cx="2812851" cy="214852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altLang="zh-CN" sz="6500" kern="1200" dirty="0" smtClean="0"/>
                <a:t> </a:t>
              </a:r>
              <a:endParaRPr lang="zh-CN" altLang="en-US" sz="6500" kern="1200" dirty="0"/>
            </a:p>
          </p:txBody>
        </p:sp>
      </p:grpSp>
      <p:grpSp>
        <p:nvGrpSpPr>
          <p:cNvPr id="14" name="グループ化 15"/>
          <p:cNvGrpSpPr/>
          <p:nvPr/>
        </p:nvGrpSpPr>
        <p:grpSpPr>
          <a:xfrm>
            <a:off x="5076056" y="1484784"/>
            <a:ext cx="1756321" cy="1368152"/>
            <a:chOff x="2708374" y="3191238"/>
            <a:chExt cx="2812851" cy="2217145"/>
          </a:xfrm>
          <a:scene3d>
            <a:camera prst="orthographicFront"/>
            <a:lightRig rig="flat" dir="t"/>
          </a:scene3d>
        </p:grpSpPr>
        <p:sp>
          <p:nvSpPr>
            <p:cNvPr id="15" name="正方形/長方形 14"/>
            <p:cNvSpPr/>
            <p:nvPr/>
          </p:nvSpPr>
          <p:spPr>
            <a:xfrm>
              <a:off x="2708374" y="3191238"/>
              <a:ext cx="2812851" cy="2217145"/>
            </a:xfrm>
            <a:prstGeom prst="rect">
              <a:avLst/>
            </a:prstGeom>
            <a:blipFill rotWithShape="0">
              <a:blip r:embed="rId5" cstate="print"/>
              <a:stretch>
                <a:fillRect/>
              </a:stretch>
            </a:blipFill>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sp>
        <p:sp>
          <p:nvSpPr>
            <p:cNvPr id="16" name="正方形/長方形 15"/>
            <p:cNvSpPr/>
            <p:nvPr/>
          </p:nvSpPr>
          <p:spPr>
            <a:xfrm>
              <a:off x="2708374" y="3191238"/>
              <a:ext cx="2812851" cy="2217145"/>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altLang="zh-CN" sz="6500" kern="1200" dirty="0" smtClean="0"/>
                <a:t> </a:t>
              </a:r>
              <a:endParaRPr lang="zh-CN" altLang="en-US" sz="6500" kern="1200" dirty="0"/>
            </a:p>
          </p:txBody>
        </p:sp>
      </p:grpSp>
      <p:pic>
        <p:nvPicPr>
          <p:cNvPr id="18" name="Picture 2" descr="http://ftp.asonline.cn/ProductImg/01460232.jpg"/>
          <p:cNvPicPr>
            <a:picLocks noChangeAspect="1" noChangeArrowheads="1"/>
          </p:cNvPicPr>
          <p:nvPr/>
        </p:nvPicPr>
        <p:blipFill>
          <a:blip r:embed="rId6" cstate="print"/>
          <a:srcRect l="19811" t="23113" r="23315" b="19104"/>
          <a:stretch>
            <a:fillRect/>
          </a:stretch>
        </p:blipFill>
        <p:spPr bwMode="auto">
          <a:xfrm>
            <a:off x="395536" y="3284984"/>
            <a:ext cx="1808443" cy="1656184"/>
          </a:xfrm>
          <a:prstGeom prst="rect">
            <a:avLst/>
          </a:prstGeom>
          <a:noFill/>
        </p:spPr>
      </p:pic>
      <p:pic>
        <p:nvPicPr>
          <p:cNvPr id="19" name="Picture 5" descr="http://ftp.asonline.cn/ProductImg/01208401.jpg"/>
          <p:cNvPicPr>
            <a:picLocks noChangeAspect="1" noChangeArrowheads="1"/>
          </p:cNvPicPr>
          <p:nvPr/>
        </p:nvPicPr>
        <p:blipFill>
          <a:blip r:embed="rId7" cstate="print"/>
          <a:srcRect b="8989"/>
          <a:stretch>
            <a:fillRect/>
          </a:stretch>
        </p:blipFill>
        <p:spPr bwMode="auto">
          <a:xfrm>
            <a:off x="5076057" y="3284984"/>
            <a:ext cx="1728192" cy="1584175"/>
          </a:xfrm>
          <a:prstGeom prst="rect">
            <a:avLst/>
          </a:prstGeom>
          <a:noFill/>
        </p:spPr>
      </p:pic>
      <p:pic>
        <p:nvPicPr>
          <p:cNvPr id="20" name="Picture 14" descr="http://ftp.asonline.cn/ProductImg/02825901a.jpg"/>
          <p:cNvPicPr>
            <a:picLocks noChangeAspect="1" noChangeArrowheads="1"/>
          </p:cNvPicPr>
          <p:nvPr/>
        </p:nvPicPr>
        <p:blipFill>
          <a:blip r:embed="rId8" cstate="print"/>
          <a:srcRect/>
          <a:stretch>
            <a:fillRect/>
          </a:stretch>
        </p:blipFill>
        <p:spPr bwMode="auto">
          <a:xfrm>
            <a:off x="7020272" y="3284984"/>
            <a:ext cx="1561964" cy="1584176"/>
          </a:xfrm>
          <a:prstGeom prst="rect">
            <a:avLst/>
          </a:prstGeom>
          <a:noFill/>
        </p:spPr>
      </p:pic>
      <p:pic>
        <p:nvPicPr>
          <p:cNvPr id="21" name="Picture 2" descr="http://ftp.asonline.cn/ProductImg/06021401.jpg"/>
          <p:cNvPicPr>
            <a:picLocks noChangeAspect="1" noChangeArrowheads="1"/>
          </p:cNvPicPr>
          <p:nvPr/>
        </p:nvPicPr>
        <p:blipFill>
          <a:blip r:embed="rId9" cstate="print"/>
          <a:srcRect/>
          <a:stretch>
            <a:fillRect/>
          </a:stretch>
        </p:blipFill>
        <p:spPr bwMode="auto">
          <a:xfrm>
            <a:off x="3131840" y="3284984"/>
            <a:ext cx="1728192" cy="1584176"/>
          </a:xfrm>
          <a:prstGeom prst="rect">
            <a:avLst/>
          </a:prstGeom>
          <a:noFill/>
        </p:spPr>
      </p:pic>
      <p:pic>
        <p:nvPicPr>
          <p:cNvPr id="22" name="Picture 1" descr="http://ftp.asonline.cn/ProductImg/03668802.jpg"/>
          <p:cNvPicPr>
            <a:picLocks noChangeAspect="1" noChangeArrowheads="1"/>
          </p:cNvPicPr>
          <p:nvPr/>
        </p:nvPicPr>
        <p:blipFill>
          <a:blip r:embed="rId10" cstate="print"/>
          <a:srcRect l="15685" t="27508" r="18272" b="20982"/>
          <a:stretch>
            <a:fillRect/>
          </a:stretch>
        </p:blipFill>
        <p:spPr bwMode="auto">
          <a:xfrm>
            <a:off x="467544" y="5193194"/>
            <a:ext cx="1728192" cy="1296102"/>
          </a:xfrm>
          <a:prstGeom prst="rect">
            <a:avLst/>
          </a:prstGeom>
          <a:noFill/>
        </p:spPr>
      </p:pic>
      <p:sp>
        <p:nvSpPr>
          <p:cNvPr id="23" name="左右矢印 22"/>
          <p:cNvSpPr/>
          <p:nvPr/>
        </p:nvSpPr>
        <p:spPr>
          <a:xfrm>
            <a:off x="2339752" y="1844824"/>
            <a:ext cx="648072" cy="720080"/>
          </a:xfrm>
          <a:prstGeom prst="leftRightArrow">
            <a:avLst>
              <a:gd name="adj1" fmla="val 50000"/>
              <a:gd name="adj2" fmla="val 3104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左右矢印 23"/>
          <p:cNvSpPr/>
          <p:nvPr/>
        </p:nvSpPr>
        <p:spPr>
          <a:xfrm>
            <a:off x="2339752" y="3717032"/>
            <a:ext cx="648072" cy="720080"/>
          </a:xfrm>
          <a:prstGeom prst="leftRightArrow">
            <a:avLst>
              <a:gd name="adj1" fmla="val 50000"/>
              <a:gd name="adj2" fmla="val 3104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左右矢印 24"/>
          <p:cNvSpPr/>
          <p:nvPr/>
        </p:nvSpPr>
        <p:spPr>
          <a:xfrm>
            <a:off x="2339752" y="5445224"/>
            <a:ext cx="648072" cy="720080"/>
          </a:xfrm>
          <a:prstGeom prst="leftRightArrow">
            <a:avLst>
              <a:gd name="adj1" fmla="val 50000"/>
              <a:gd name="adj2" fmla="val 3104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Picture 5"/>
          <p:cNvPicPr>
            <a:picLocks noChangeAspect="1" noChangeArrowheads="1"/>
          </p:cNvPicPr>
          <p:nvPr/>
        </p:nvPicPr>
        <p:blipFill>
          <a:blip r:embed="rId11" cstate="print"/>
          <a:srcRect/>
          <a:stretch>
            <a:fillRect/>
          </a:stretch>
        </p:blipFill>
        <p:spPr bwMode="auto">
          <a:xfrm>
            <a:off x="5004048" y="5301208"/>
            <a:ext cx="1872208" cy="1152128"/>
          </a:xfrm>
          <a:prstGeom prst="rect">
            <a:avLst/>
          </a:prstGeom>
          <a:noFill/>
        </p:spPr>
      </p:pic>
      <p:pic>
        <p:nvPicPr>
          <p:cNvPr id="27" name="Picture 1" descr="http://ftp.asonline.cn/ProductImg/CC449601.jpg"/>
          <p:cNvPicPr>
            <a:picLocks noChangeAspect="1" noChangeArrowheads="1"/>
          </p:cNvPicPr>
          <p:nvPr/>
        </p:nvPicPr>
        <p:blipFill>
          <a:blip r:embed="rId12" cstate="print"/>
          <a:srcRect t="15452" b="13292"/>
          <a:stretch>
            <a:fillRect/>
          </a:stretch>
        </p:blipFill>
        <p:spPr bwMode="auto">
          <a:xfrm>
            <a:off x="7092280" y="5301208"/>
            <a:ext cx="1512168" cy="1152128"/>
          </a:xfrm>
          <a:prstGeom prst="rect">
            <a:avLst/>
          </a:prstGeom>
          <a:noFill/>
        </p:spPr>
      </p:pic>
      <p:pic>
        <p:nvPicPr>
          <p:cNvPr id="28" name="Picture 2" descr="http://ftp.asonline.cn/ProductImg/01523301.jpg"/>
          <p:cNvPicPr>
            <a:picLocks noChangeAspect="1" noChangeArrowheads="1"/>
          </p:cNvPicPr>
          <p:nvPr/>
        </p:nvPicPr>
        <p:blipFill>
          <a:blip r:embed="rId13" cstate="print"/>
          <a:srcRect t="12187" b="12255"/>
          <a:stretch>
            <a:fillRect/>
          </a:stretch>
        </p:blipFill>
        <p:spPr bwMode="auto">
          <a:xfrm>
            <a:off x="3203848" y="5301208"/>
            <a:ext cx="1570547" cy="1138857"/>
          </a:xfrm>
          <a:prstGeom prst="rect">
            <a:avLst/>
          </a:prstGeom>
          <a:noFill/>
        </p:spPr>
      </p:pic>
      <p:pic>
        <p:nvPicPr>
          <p:cNvPr id="29" name="Picture 8" descr="http://ftp.asonline.cn/ProductImg/01581101.jpg"/>
          <p:cNvPicPr>
            <a:picLocks noChangeAspect="1" noChangeArrowheads="1"/>
          </p:cNvPicPr>
          <p:nvPr/>
        </p:nvPicPr>
        <p:blipFill>
          <a:blip r:embed="rId14" cstate="print"/>
          <a:srcRect l="22500" t="21250" r="22500" b="19999"/>
          <a:stretch>
            <a:fillRect/>
          </a:stretch>
        </p:blipFill>
        <p:spPr bwMode="auto">
          <a:xfrm>
            <a:off x="681010" y="1474774"/>
            <a:ext cx="1308683" cy="1397911"/>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p:cNvSpPr/>
          <p:nvPr/>
        </p:nvSpPr>
        <p:spPr>
          <a:xfrm>
            <a:off x="3857620" y="3000372"/>
            <a:ext cx="5000660" cy="1571636"/>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正方形/長方形 13"/>
          <p:cNvSpPr/>
          <p:nvPr/>
        </p:nvSpPr>
        <p:spPr>
          <a:xfrm>
            <a:off x="3786182" y="937848"/>
            <a:ext cx="5072098" cy="19288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スライド番号プレースホルダ 3"/>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18</a:t>
            </a:fld>
            <a:endParaRPr lang="en-US" dirty="0">
              <a:solidFill>
                <a:prstClr val="black">
                  <a:shade val="50000"/>
                </a:prstClr>
              </a:solidFill>
              <a:latin typeface="Times New Roman" pitchFamily="18" charset="0"/>
              <a:ea typeface="ＭＳ Ｐゴシック" pitchFamily="50" charset="-128"/>
            </a:endParaRPr>
          </a:p>
        </p:txBody>
      </p:sp>
      <p:graphicFrame>
        <p:nvGraphicFramePr>
          <p:cNvPr id="5" name="グラフ 4"/>
          <p:cNvGraphicFramePr/>
          <p:nvPr/>
        </p:nvGraphicFramePr>
        <p:xfrm>
          <a:off x="357158" y="830035"/>
          <a:ext cx="3292930" cy="6027965"/>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1"/>
          <p:cNvPicPr>
            <a:picLocks noChangeAspect="1" noChangeArrowheads="1"/>
          </p:cNvPicPr>
          <p:nvPr/>
        </p:nvPicPr>
        <p:blipFill>
          <a:blip r:embed="rId3"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8" name="正方形/長方形 7"/>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19</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AS ONE</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仪器</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rgbClr val="FF0000"/>
                </a:solidFill>
                <a:latin typeface="Microsoft YaHei" panose="020B0503020204020204" pitchFamily="34" charset="-122"/>
                <a:ea typeface="Microsoft YaHei" panose="020B0503020204020204" pitchFamily="34" charset="-122"/>
                <a:cs typeface="Arial" charset="0"/>
              </a:rPr>
              <a:t>畅销品</a:t>
            </a:r>
          </a:p>
        </p:txBody>
      </p:sp>
      <p:pic>
        <p:nvPicPr>
          <p:cNvPr id="9" name="図 8">
            <a:extLst>
              <a:ext uri="{FF2B5EF4-FFF2-40B4-BE49-F238E27FC236}">
                <a16:creationId xmlns:lc="http://schemas.openxmlformats.org/drawingml/2006/lockedCanvas" xmlns="" xmlns:a16="http://schemas.microsoft.com/office/drawing/2014/main" xmlns:xdr="http://schemas.openxmlformats.org/drawingml/2006/spreadsheetDrawing" id="{B287E3AB-EF56-4139-9E59-56F5C319360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114489">
            <a:off x="1361097" y="1757335"/>
            <a:ext cx="1088268" cy="337184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ftp.asonline.cn/ProductImg/01521203.jpg"/>
          <p:cNvPicPr>
            <a:picLocks noChangeAspect="1" noChangeArrowheads="1"/>
          </p:cNvPicPr>
          <p:nvPr/>
        </p:nvPicPr>
        <p:blipFill>
          <a:blip r:embed="rId5" cstate="print"/>
          <a:srcRect l="17997" t="8998" r="19014" b="7016"/>
          <a:stretch>
            <a:fillRect/>
          </a:stretch>
        </p:blipFill>
        <p:spPr bwMode="auto">
          <a:xfrm>
            <a:off x="4630738" y="1953855"/>
            <a:ext cx="642942" cy="857256"/>
          </a:xfrm>
          <a:prstGeom prst="rect">
            <a:avLst/>
          </a:prstGeom>
          <a:noFill/>
        </p:spPr>
      </p:pic>
      <p:sp>
        <p:nvSpPr>
          <p:cNvPr id="16" name="正方形/長方形 15"/>
          <p:cNvSpPr/>
          <p:nvPr/>
        </p:nvSpPr>
        <p:spPr>
          <a:xfrm>
            <a:off x="3786182" y="4630746"/>
            <a:ext cx="5072098" cy="20129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正方形/長方形 16"/>
          <p:cNvSpPr/>
          <p:nvPr/>
        </p:nvSpPr>
        <p:spPr>
          <a:xfrm>
            <a:off x="5357818" y="928670"/>
            <a:ext cx="1843774" cy="369332"/>
          </a:xfrm>
          <a:prstGeom prst="rect">
            <a:avLst/>
          </a:prstGeom>
        </p:spPr>
        <p:txBody>
          <a:bodyPr wrap="none">
            <a:spAutoFit/>
          </a:bodyPr>
          <a:lstStyle/>
          <a:p>
            <a:r>
              <a:rPr lang="en-US" altLang="zh-CN" b="1" dirty="0" smtClean="0">
                <a:latin typeface="微软雅黑" pitchFamily="34" charset="-122"/>
                <a:ea typeface="微软雅黑" pitchFamily="34" charset="-122"/>
              </a:rPr>
              <a:t>AS ONE </a:t>
            </a:r>
            <a:r>
              <a:rPr lang="zh-CN" altLang="en-US" b="1" dirty="0" smtClean="0">
                <a:latin typeface="微软雅黑" pitchFamily="34" charset="-122"/>
                <a:ea typeface="微软雅黑" pitchFamily="34" charset="-122"/>
              </a:rPr>
              <a:t>防潮箱</a:t>
            </a:r>
            <a:endParaRPr lang="zh-CN" altLang="en-US" sz="2000" b="1" dirty="0">
              <a:latin typeface="微软雅黑" pitchFamily="34" charset="-122"/>
              <a:ea typeface="微软雅黑" pitchFamily="34" charset="-122"/>
            </a:endParaRPr>
          </a:p>
        </p:txBody>
      </p:sp>
      <p:sp>
        <p:nvSpPr>
          <p:cNvPr id="20" name="テキスト ボックス 222">
            <a:extLst>
              <a:ext uri="{FF2B5EF4-FFF2-40B4-BE49-F238E27FC236}">
                <a16:creationId xmlns:xdr="http://schemas.openxmlformats.org/drawingml/2006/spreadsheetDrawing" xmlns="" xmlns:a16="http://schemas.microsoft.com/office/drawing/2014/main" xmlns:lc="http://schemas.openxmlformats.org/drawingml/2006/lockedCanvas" id="{00000000-0008-0000-0200-0000A7000000}"/>
              </a:ext>
            </a:extLst>
          </p:cNvPr>
          <p:cNvSpPr txBox="1"/>
          <p:nvPr/>
        </p:nvSpPr>
        <p:spPr>
          <a:xfrm>
            <a:off x="7037004" y="2463195"/>
            <a:ext cx="1749838"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800" b="1" i="1" u="none" dirty="0" smtClean="0">
                <a:solidFill>
                  <a:srgbClr val="C00000"/>
                </a:solidFill>
                <a:latin typeface="微软雅黑" pitchFamily="34" charset="-122"/>
                <a:ea typeface="微软雅黑" pitchFamily="34" charset="-122"/>
              </a:rPr>
              <a:t>￥</a:t>
            </a:r>
            <a:r>
              <a:rPr kumimoji="1" lang="en-US" altLang="ja-JP" sz="2400" b="1" i="1" u="none" dirty="0" smtClean="0">
                <a:solidFill>
                  <a:srgbClr val="C00000"/>
                </a:solidFill>
                <a:latin typeface="微软雅黑" pitchFamily="34" charset="-122"/>
                <a:ea typeface="微软雅黑" pitchFamily="34" charset="-122"/>
              </a:rPr>
              <a:t>1,600</a:t>
            </a:r>
            <a:r>
              <a:rPr kumimoji="1" lang="en-US" altLang="ja-JP" sz="1800" b="1" i="1" u="none" dirty="0" smtClean="0">
                <a:solidFill>
                  <a:srgbClr val="C00000"/>
                </a:solidFill>
                <a:latin typeface="微软雅黑" pitchFamily="34" charset="-122"/>
                <a:ea typeface="微软雅黑" pitchFamily="34" charset="-122"/>
              </a:rPr>
              <a:t>.00</a:t>
            </a:r>
            <a:r>
              <a:rPr kumimoji="1" lang="zh-CN" altLang="en-US" sz="1800" b="1" i="1" u="none" dirty="0" smtClean="0">
                <a:solidFill>
                  <a:srgbClr val="C00000"/>
                </a:solidFill>
                <a:latin typeface="微软雅黑" pitchFamily="34" charset="-122"/>
                <a:ea typeface="微软雅黑" pitchFamily="34" charset="-122"/>
              </a:rPr>
              <a:t>起</a:t>
            </a:r>
            <a:endParaRPr kumimoji="1" lang="ja-JP" altLang="en-US" sz="1800" b="1" i="1" u="none" dirty="0">
              <a:solidFill>
                <a:srgbClr val="C00000"/>
              </a:solidFill>
              <a:latin typeface="微软雅黑" pitchFamily="34" charset="-122"/>
              <a:ea typeface="微软雅黑" pitchFamily="34" charset="-122"/>
            </a:endParaRPr>
          </a:p>
        </p:txBody>
      </p:sp>
      <p:sp>
        <p:nvSpPr>
          <p:cNvPr id="22" name="テキスト ボックス 222">
            <a:extLst>
              <a:ext uri="{FF2B5EF4-FFF2-40B4-BE49-F238E27FC236}">
                <a16:creationId xmlns:xdr="http://schemas.openxmlformats.org/drawingml/2006/spreadsheetDrawing" xmlns="" xmlns:a16="http://schemas.microsoft.com/office/drawing/2014/main" xmlns:lc="http://schemas.openxmlformats.org/drawingml/2006/lockedCanvas" id="{00000000-0008-0000-0200-0000A7000000}"/>
              </a:ext>
            </a:extLst>
          </p:cNvPr>
          <p:cNvSpPr txBox="1"/>
          <p:nvPr/>
        </p:nvSpPr>
        <p:spPr>
          <a:xfrm>
            <a:off x="7108442" y="6228816"/>
            <a:ext cx="1749838"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800" b="1" i="1" u="none" dirty="0" smtClean="0">
                <a:solidFill>
                  <a:srgbClr val="C00000"/>
                </a:solidFill>
                <a:latin typeface="微软雅黑" pitchFamily="34" charset="-122"/>
                <a:ea typeface="微软雅黑" pitchFamily="34" charset="-122"/>
              </a:rPr>
              <a:t>￥</a:t>
            </a:r>
            <a:r>
              <a:rPr kumimoji="1" lang="en-US" altLang="ja-JP" sz="2400" b="1" i="1" dirty="0" smtClean="0">
                <a:solidFill>
                  <a:srgbClr val="C00000"/>
                </a:solidFill>
                <a:latin typeface="微软雅黑" pitchFamily="34" charset="-122"/>
                <a:ea typeface="微软雅黑" pitchFamily="34" charset="-122"/>
              </a:rPr>
              <a:t>2,980</a:t>
            </a:r>
            <a:r>
              <a:rPr kumimoji="1" lang="en-US" altLang="ja-JP" sz="1800" b="1" i="1" u="none" dirty="0" smtClean="0">
                <a:solidFill>
                  <a:srgbClr val="C00000"/>
                </a:solidFill>
                <a:latin typeface="微软雅黑" pitchFamily="34" charset="-122"/>
                <a:ea typeface="微软雅黑" pitchFamily="34" charset="-122"/>
              </a:rPr>
              <a:t>.00</a:t>
            </a:r>
            <a:r>
              <a:rPr kumimoji="1" lang="zh-CN" altLang="en-US" sz="1800" b="1" i="1" u="none" dirty="0" smtClean="0">
                <a:solidFill>
                  <a:srgbClr val="C00000"/>
                </a:solidFill>
                <a:latin typeface="微软雅黑" pitchFamily="34" charset="-122"/>
                <a:ea typeface="微软雅黑" pitchFamily="34" charset="-122"/>
              </a:rPr>
              <a:t>起</a:t>
            </a:r>
            <a:endParaRPr kumimoji="1" lang="ja-JP" altLang="en-US" sz="1800" b="1" i="1" u="none" dirty="0">
              <a:solidFill>
                <a:srgbClr val="C00000"/>
              </a:solidFill>
              <a:latin typeface="微软雅黑" pitchFamily="34" charset="-122"/>
              <a:ea typeface="微软雅黑" pitchFamily="34" charset="-122"/>
            </a:endParaRPr>
          </a:p>
        </p:txBody>
      </p:sp>
      <p:sp>
        <p:nvSpPr>
          <p:cNvPr id="25" name="正方形/長方形 24"/>
          <p:cNvSpPr/>
          <p:nvPr/>
        </p:nvSpPr>
        <p:spPr>
          <a:xfrm>
            <a:off x="5357818" y="4630746"/>
            <a:ext cx="2536272" cy="369332"/>
          </a:xfrm>
          <a:prstGeom prst="rect">
            <a:avLst/>
          </a:prstGeom>
        </p:spPr>
        <p:txBody>
          <a:bodyPr wrap="none">
            <a:spAutoFit/>
          </a:bodyPr>
          <a:lstStyle/>
          <a:p>
            <a:r>
              <a:rPr lang="en-US" altLang="zh-CN" b="1" dirty="0" smtClean="0">
                <a:latin typeface="微软雅黑" pitchFamily="34" charset="-122"/>
                <a:ea typeface="微软雅黑" pitchFamily="34" charset="-122"/>
              </a:rPr>
              <a:t>AS ONE </a:t>
            </a:r>
            <a:r>
              <a:rPr lang="zh-CN" altLang="en-US" b="1" dirty="0" smtClean="0">
                <a:latin typeface="微软雅黑" pitchFamily="34" charset="-122"/>
                <a:ea typeface="微软雅黑" pitchFamily="34" charset="-122"/>
              </a:rPr>
              <a:t>高精度加热板</a:t>
            </a:r>
            <a:endParaRPr lang="zh-CN" altLang="en-US" sz="2000" b="1" dirty="0">
              <a:latin typeface="微软雅黑" pitchFamily="34" charset="-122"/>
              <a:ea typeface="微软雅黑" pitchFamily="34" charset="-122"/>
            </a:endParaRPr>
          </a:p>
        </p:txBody>
      </p:sp>
      <p:sp>
        <p:nvSpPr>
          <p:cNvPr id="26" name="正方形/長方形 25"/>
          <p:cNvSpPr/>
          <p:nvPr/>
        </p:nvSpPr>
        <p:spPr>
          <a:xfrm>
            <a:off x="3786182" y="2902430"/>
            <a:ext cx="595035" cy="338554"/>
          </a:xfrm>
          <a:prstGeom prst="rect">
            <a:avLst/>
          </a:prstGeom>
          <a:solidFill>
            <a:srgbClr val="00B0F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市场</a:t>
            </a:r>
            <a:endParaRPr lang="zh-CN" altLang="en-US" sz="1600" b="1" dirty="0">
              <a:solidFill>
                <a:schemeClr val="bg1"/>
              </a:solidFill>
              <a:latin typeface="微软雅黑" pitchFamily="34" charset="-122"/>
              <a:ea typeface="微软雅黑" pitchFamily="34" charset="-122"/>
            </a:endParaRPr>
          </a:p>
        </p:txBody>
      </p:sp>
      <p:sp>
        <p:nvSpPr>
          <p:cNvPr id="27" name="正方形/長方形 26"/>
          <p:cNvSpPr/>
          <p:nvPr/>
        </p:nvSpPr>
        <p:spPr>
          <a:xfrm>
            <a:off x="5357818" y="1292142"/>
            <a:ext cx="2928958" cy="492443"/>
          </a:xfrm>
          <a:prstGeom prst="rect">
            <a:avLst/>
          </a:prstGeom>
          <a:solidFill>
            <a:srgbClr val="FF0000"/>
          </a:solidFill>
        </p:spPr>
        <p:txBody>
          <a:bodyPr wrap="square" tIns="0" bIns="0">
            <a:spAutoFit/>
          </a:bodyPr>
          <a:lstStyle/>
          <a:p>
            <a:r>
              <a:rPr lang="zh-CN" altLang="en-US" sz="1600" b="1" dirty="0" smtClean="0">
                <a:solidFill>
                  <a:schemeClr val="bg1"/>
                </a:solidFill>
                <a:latin typeface="微软雅黑" pitchFamily="34" charset="-122"/>
                <a:ea typeface="微软雅黑" pitchFamily="34" charset="-122"/>
              </a:rPr>
              <a:t>拥有</a:t>
            </a:r>
            <a:r>
              <a:rPr lang="ja-JP" altLang="en-US" sz="1600" b="1" dirty="0" smtClean="0">
                <a:solidFill>
                  <a:schemeClr val="bg1"/>
                </a:solidFill>
                <a:latin typeface="微软雅黑" pitchFamily="34" charset="-122"/>
                <a:ea typeface="微软雅黑" pitchFamily="34" charset="-122"/>
              </a:rPr>
              <a:t>世界最大規模</a:t>
            </a:r>
            <a:r>
              <a:rPr lang="zh-CN" altLang="en-US" sz="1600" b="1" dirty="0" smtClean="0">
                <a:solidFill>
                  <a:schemeClr val="bg1"/>
                </a:solidFill>
                <a:latin typeface="微软雅黑" pitchFamily="34" charset="-122"/>
                <a:ea typeface="微软雅黑" pitchFamily="34" charset="-122"/>
              </a:rPr>
              <a:t>的种类</a:t>
            </a:r>
            <a:r>
              <a:rPr lang="ja-JP" altLang="en-US" sz="1600" b="1" dirty="0" smtClean="0">
                <a:solidFill>
                  <a:schemeClr val="bg1"/>
                </a:solidFill>
                <a:latin typeface="微软雅黑" pitchFamily="34" charset="-122"/>
                <a:ea typeface="微软雅黑" pitchFamily="34" charset="-122"/>
              </a:rPr>
              <a:t>！</a:t>
            </a:r>
            <a:endParaRPr lang="en-US" altLang="ja-JP" sz="1600" b="1" dirty="0" smtClean="0">
              <a:solidFill>
                <a:schemeClr val="bg1"/>
              </a:solidFill>
              <a:latin typeface="微软雅黑" pitchFamily="34" charset="-122"/>
              <a:ea typeface="微软雅黑" pitchFamily="34" charset="-122"/>
            </a:endParaRPr>
          </a:p>
          <a:p>
            <a:r>
              <a:rPr lang="zh-CN" altLang="en-US" sz="1600" b="1" dirty="0" smtClean="0">
                <a:solidFill>
                  <a:schemeClr val="bg1"/>
                </a:solidFill>
                <a:latin typeface="微软雅黑" pitchFamily="34" charset="-122"/>
                <a:ea typeface="微软雅黑" pitchFamily="34" charset="-122"/>
              </a:rPr>
              <a:t>合计</a:t>
            </a:r>
            <a:r>
              <a:rPr lang="en-US" altLang="zh-CN" sz="1600" b="1" dirty="0" smtClean="0">
                <a:solidFill>
                  <a:schemeClr val="bg1"/>
                </a:solidFill>
                <a:latin typeface="微软雅黑" pitchFamily="34" charset="-122"/>
                <a:ea typeface="微软雅黑" pitchFamily="34" charset="-122"/>
              </a:rPr>
              <a:t>200</a:t>
            </a:r>
            <a:r>
              <a:rPr lang="zh-CN" altLang="en-US" sz="1600" b="1" dirty="0" smtClean="0">
                <a:solidFill>
                  <a:schemeClr val="bg1"/>
                </a:solidFill>
                <a:latin typeface="微软雅黑" pitchFamily="34" charset="-122"/>
                <a:ea typeface="微软雅黑" pitchFamily="34" charset="-122"/>
              </a:rPr>
              <a:t>种以上</a:t>
            </a:r>
            <a:endParaRPr lang="zh-CN" altLang="en-US" sz="1600" b="1" dirty="0">
              <a:solidFill>
                <a:schemeClr val="bg1"/>
              </a:solidFill>
              <a:latin typeface="微软雅黑" pitchFamily="34" charset="-122"/>
              <a:ea typeface="微软雅黑" pitchFamily="34" charset="-122"/>
            </a:endParaRPr>
          </a:p>
        </p:txBody>
      </p:sp>
      <p:sp>
        <p:nvSpPr>
          <p:cNvPr id="30" name="正方形/長方形 29"/>
          <p:cNvSpPr/>
          <p:nvPr/>
        </p:nvSpPr>
        <p:spPr>
          <a:xfrm>
            <a:off x="5357818" y="5572140"/>
            <a:ext cx="1620957"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可冷却</a:t>
            </a:r>
            <a:r>
              <a:rPr lang="ja-JP" altLang="en-US" sz="1600" b="1" dirty="0" smtClean="0">
                <a:solidFill>
                  <a:schemeClr val="bg1"/>
                </a:solidFill>
                <a:latin typeface="微软雅黑" pitchFamily="34" charset="-122"/>
                <a:ea typeface="微软雅黑" pitchFamily="34" charset="-122"/>
              </a:rPr>
              <a:t>～</a:t>
            </a:r>
            <a:r>
              <a:rPr lang="zh-CN" altLang="en-US" sz="1600" b="1" dirty="0" smtClean="0">
                <a:solidFill>
                  <a:schemeClr val="bg1"/>
                </a:solidFill>
                <a:latin typeface="微软雅黑" pitchFamily="34" charset="-122"/>
                <a:ea typeface="微软雅黑" pitchFamily="34" charset="-122"/>
              </a:rPr>
              <a:t>超高温</a:t>
            </a:r>
            <a:endParaRPr lang="zh-CN" altLang="en-US" sz="1600" b="1" dirty="0">
              <a:solidFill>
                <a:schemeClr val="bg1"/>
              </a:solidFill>
              <a:latin typeface="微软雅黑" pitchFamily="34" charset="-122"/>
              <a:ea typeface="微软雅黑" pitchFamily="34" charset="-122"/>
            </a:endParaRPr>
          </a:p>
        </p:txBody>
      </p:sp>
      <p:sp>
        <p:nvSpPr>
          <p:cNvPr id="31" name="正方形/長方形 30"/>
          <p:cNvSpPr/>
          <p:nvPr/>
        </p:nvSpPr>
        <p:spPr>
          <a:xfrm>
            <a:off x="5357818" y="4954598"/>
            <a:ext cx="2441694" cy="584775"/>
          </a:xfrm>
          <a:prstGeom prst="rect">
            <a:avLst/>
          </a:prstGeom>
          <a:solidFill>
            <a:srgbClr val="FF000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丰富的商品种类</a:t>
            </a:r>
            <a:r>
              <a:rPr lang="en-US" altLang="zh-CN" sz="1600" b="1" dirty="0" smtClean="0">
                <a:solidFill>
                  <a:schemeClr val="bg1"/>
                </a:solidFill>
                <a:latin typeface="微软雅黑" pitchFamily="34" charset="-122"/>
                <a:ea typeface="微软雅黑" pitchFamily="34" charset="-122"/>
              </a:rPr>
              <a:t>,</a:t>
            </a:r>
          </a:p>
          <a:p>
            <a:r>
              <a:rPr lang="zh-CN" altLang="en-US" sz="1600" b="1" dirty="0" smtClean="0">
                <a:solidFill>
                  <a:schemeClr val="bg1"/>
                </a:solidFill>
                <a:latin typeface="微软雅黑" pitchFamily="34" charset="-122"/>
                <a:ea typeface="微软雅黑" pitchFamily="34" charset="-122"/>
              </a:rPr>
              <a:t>可销售给各种用户和业界</a:t>
            </a:r>
            <a:endParaRPr lang="zh-CN" altLang="en-US" sz="1600" b="1" dirty="0">
              <a:solidFill>
                <a:schemeClr val="bg1"/>
              </a:solidFill>
              <a:latin typeface="微软雅黑" pitchFamily="34" charset="-122"/>
              <a:ea typeface="微软雅黑" pitchFamily="34" charset="-122"/>
            </a:endParaRPr>
          </a:p>
        </p:txBody>
      </p:sp>
      <p:sp>
        <p:nvSpPr>
          <p:cNvPr id="33" name="正方形/長方形 32"/>
          <p:cNvSpPr/>
          <p:nvPr/>
        </p:nvSpPr>
        <p:spPr>
          <a:xfrm>
            <a:off x="3786182" y="2984270"/>
            <a:ext cx="5072098" cy="1600438"/>
          </a:xfrm>
          <a:prstGeom prst="rect">
            <a:avLst/>
          </a:prstGeom>
        </p:spPr>
        <p:txBody>
          <a:bodyPr wrap="square">
            <a:spAutoFit/>
          </a:bodyPr>
          <a:lstStyle/>
          <a:p>
            <a:endParaRPr lang="en-US" altLang="ja-JP" sz="1400" dirty="0" smtClean="0">
              <a:latin typeface="微软雅黑" pitchFamily="34" charset="-122"/>
              <a:ea typeface="微软雅黑" pitchFamily="34" charset="-122"/>
            </a:endParaRPr>
          </a:p>
          <a:p>
            <a:r>
              <a:rPr lang="ja-JP" altLang="en-US" sz="1400" b="1" dirty="0" smtClean="0">
                <a:latin typeface="微软雅黑" pitchFamily="34" charset="-122"/>
                <a:ea typeface="微软雅黑" pitchFamily="34" charset="-122"/>
              </a:rPr>
              <a:t>・研究室・实验室的药剂或者样品进行保管</a:t>
            </a:r>
          </a:p>
          <a:p>
            <a:r>
              <a:rPr lang="ja-JP" altLang="en-US" sz="1400" b="1" dirty="0" smtClean="0">
                <a:latin typeface="微软雅黑" pitchFamily="34" charset="-122"/>
                <a:ea typeface="微软雅黑" pitchFamily="34" charset="-122"/>
              </a:rPr>
              <a:t>・半导体・电子机器制造工厂（防锈）</a:t>
            </a:r>
          </a:p>
          <a:p>
            <a:r>
              <a:rPr lang="ja-JP" altLang="en-US" sz="1400" b="1" dirty="0" smtClean="0">
                <a:latin typeface="微软雅黑" pitchFamily="34" charset="-122"/>
                <a:ea typeface="微软雅黑" pitchFamily="34" charset="-122"/>
              </a:rPr>
              <a:t>・光学机器使用现场（防止各种部件劣化）</a:t>
            </a:r>
          </a:p>
          <a:p>
            <a:r>
              <a:rPr lang="ja-JP" altLang="en-US" sz="1400" b="1" dirty="0" smtClean="0">
                <a:latin typeface="微软雅黑" pitchFamily="34" charset="-122"/>
                <a:ea typeface="微软雅黑" pitchFamily="34" charset="-122"/>
              </a:rPr>
              <a:t>・制药相关（各种样品的保管）</a:t>
            </a:r>
          </a:p>
          <a:p>
            <a:r>
              <a:rPr lang="ja-JP" altLang="en-US" sz="1400" b="1" dirty="0" smtClean="0">
                <a:latin typeface="微软雅黑" pitchFamily="34" charset="-122"/>
                <a:ea typeface="微软雅黑" pitchFamily="34" charset="-122"/>
              </a:rPr>
              <a:t>・</a:t>
            </a:r>
            <a:r>
              <a:rPr lang="zh-CN" altLang="en-US" sz="1400" b="1" dirty="0" smtClean="0">
                <a:latin typeface="微软雅黑" pitchFamily="34" charset="-122"/>
                <a:ea typeface="微软雅黑" pitchFamily="34" charset="-122"/>
              </a:rPr>
              <a:t>化妆</a:t>
            </a:r>
            <a:r>
              <a:rPr lang="ja-JP" altLang="en-US" sz="1400" b="1" dirty="0" smtClean="0">
                <a:latin typeface="微软雅黑" pitchFamily="34" charset="-122"/>
                <a:ea typeface="微软雅黑" pitchFamily="34" charset="-122"/>
              </a:rPr>
              <a:t>品、食品工厂（防止对应物劣化）</a:t>
            </a:r>
          </a:p>
          <a:p>
            <a:r>
              <a:rPr lang="ja-JP" altLang="en-US" sz="1400" b="1" dirty="0" smtClean="0">
                <a:latin typeface="微软雅黑" pitchFamily="34" charset="-122"/>
                <a:ea typeface="微软雅黑" pitchFamily="34" charset="-122"/>
              </a:rPr>
              <a:t>・化学品使用现场（控制湿度做到防爆及防止药品劣化）</a:t>
            </a:r>
            <a:endParaRPr lang="ja-JP" altLang="en-US" sz="1400" b="1" dirty="0">
              <a:latin typeface="微软雅黑" pitchFamily="34" charset="-122"/>
              <a:ea typeface="微软雅黑" pitchFamily="34" charset="-122"/>
            </a:endParaRPr>
          </a:p>
        </p:txBody>
      </p:sp>
      <p:pic>
        <p:nvPicPr>
          <p:cNvPr id="59394" name="Picture 2" descr="http://ftp.asonline.cn/ProductImg/01460102.jpg"/>
          <p:cNvPicPr>
            <a:picLocks noChangeAspect="1" noChangeArrowheads="1"/>
          </p:cNvPicPr>
          <p:nvPr/>
        </p:nvPicPr>
        <p:blipFill>
          <a:blip r:embed="rId6" cstate="print"/>
          <a:srcRect l="7188" t="15781" b="14862"/>
          <a:stretch>
            <a:fillRect/>
          </a:stretch>
        </p:blipFill>
        <p:spPr bwMode="auto">
          <a:xfrm>
            <a:off x="3827457" y="4704186"/>
            <a:ext cx="1499255" cy="1120368"/>
          </a:xfrm>
          <a:prstGeom prst="rect">
            <a:avLst/>
          </a:prstGeom>
          <a:noFill/>
        </p:spPr>
      </p:pic>
      <p:sp>
        <p:nvSpPr>
          <p:cNvPr id="35" name="正方形/長方形 34"/>
          <p:cNvSpPr/>
          <p:nvPr/>
        </p:nvSpPr>
        <p:spPr>
          <a:xfrm>
            <a:off x="5357818" y="1834860"/>
            <a:ext cx="1210588"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使用干燥剂</a:t>
            </a:r>
          </a:p>
        </p:txBody>
      </p:sp>
      <p:sp>
        <p:nvSpPr>
          <p:cNvPr id="36" name="正方形/長方形 35"/>
          <p:cNvSpPr/>
          <p:nvPr/>
        </p:nvSpPr>
        <p:spPr>
          <a:xfrm>
            <a:off x="6579980" y="1834860"/>
            <a:ext cx="1210588"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自动防潮箱</a:t>
            </a:r>
          </a:p>
        </p:txBody>
      </p:sp>
      <p:sp>
        <p:nvSpPr>
          <p:cNvPr id="37" name="正方形/長方形 36"/>
          <p:cNvSpPr/>
          <p:nvPr/>
        </p:nvSpPr>
        <p:spPr>
          <a:xfrm>
            <a:off x="7004750" y="2202612"/>
            <a:ext cx="1210588"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真空防潮箱</a:t>
            </a:r>
          </a:p>
        </p:txBody>
      </p:sp>
      <p:sp>
        <p:nvSpPr>
          <p:cNvPr id="38" name="正方形/長方形 37"/>
          <p:cNvSpPr/>
          <p:nvPr/>
        </p:nvSpPr>
        <p:spPr>
          <a:xfrm>
            <a:off x="5357818" y="2202612"/>
            <a:ext cx="1620957"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气体置换防潮箱</a:t>
            </a:r>
          </a:p>
        </p:txBody>
      </p:sp>
      <p:pic>
        <p:nvPicPr>
          <p:cNvPr id="40" name="Picture 29" descr="http://www.justis.as-1.co.jp/jus-tis/res/product/data/1/001/01/L_01000101.jpg"/>
          <p:cNvPicPr preferRelativeResize="0">
            <a:picLocks noChangeArrowheads="1"/>
          </p:cNvPicPr>
          <p:nvPr/>
        </p:nvPicPr>
        <p:blipFill>
          <a:blip r:embed="rId7" cstate="print"/>
          <a:srcRect/>
          <a:stretch>
            <a:fillRect/>
          </a:stretch>
        </p:blipFill>
        <p:spPr bwMode="auto">
          <a:xfrm>
            <a:off x="3817864" y="996033"/>
            <a:ext cx="1039888" cy="947135"/>
          </a:xfrm>
          <a:prstGeom prst="rect">
            <a:avLst/>
          </a:prstGeom>
          <a:noFill/>
          <a:ln w="9525">
            <a:noFill/>
            <a:miter lim="800000"/>
            <a:headEnd/>
            <a:tailEnd/>
          </a:ln>
        </p:spPr>
      </p:pic>
      <p:pic>
        <p:nvPicPr>
          <p:cNvPr id="59400" name="Picture 8" descr="http://ftp.asonline.cn/ProductImg/01581101.jpg"/>
          <p:cNvPicPr>
            <a:picLocks noChangeAspect="1" noChangeArrowheads="1"/>
          </p:cNvPicPr>
          <p:nvPr/>
        </p:nvPicPr>
        <p:blipFill>
          <a:blip r:embed="rId8" cstate="print"/>
          <a:srcRect l="22500" t="21250" r="22500" b="19999"/>
          <a:stretch>
            <a:fillRect/>
          </a:stretch>
        </p:blipFill>
        <p:spPr bwMode="auto">
          <a:xfrm>
            <a:off x="3825938" y="1951232"/>
            <a:ext cx="802538" cy="857256"/>
          </a:xfrm>
          <a:prstGeom prst="rect">
            <a:avLst/>
          </a:prstGeom>
          <a:noFill/>
        </p:spPr>
      </p:pic>
      <p:pic>
        <p:nvPicPr>
          <p:cNvPr id="42" name="Picture 4" descr="http://ftp.asonline.cn/ProductImg/01588501.jpg"/>
          <p:cNvPicPr>
            <a:picLocks noChangeAspect="1" noChangeArrowheads="1"/>
          </p:cNvPicPr>
          <p:nvPr/>
        </p:nvPicPr>
        <p:blipFill>
          <a:blip r:embed="rId9" cstate="print"/>
          <a:srcRect l="2790" t="24808" r="6569" b="29880"/>
          <a:stretch>
            <a:fillRect/>
          </a:stretch>
        </p:blipFill>
        <p:spPr bwMode="auto">
          <a:xfrm>
            <a:off x="4000496" y="5857892"/>
            <a:ext cx="1313838" cy="642942"/>
          </a:xfrm>
          <a:prstGeom prst="rect">
            <a:avLst/>
          </a:prstGeom>
          <a:noFill/>
        </p:spPr>
      </p:pic>
      <p:sp>
        <p:nvSpPr>
          <p:cNvPr id="43" name="正方形/長方形 42"/>
          <p:cNvSpPr/>
          <p:nvPr/>
        </p:nvSpPr>
        <p:spPr>
          <a:xfrm>
            <a:off x="5357818" y="5935266"/>
            <a:ext cx="1210588"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顶板巨大型</a:t>
            </a:r>
            <a:endParaRPr lang="zh-CN" altLang="en-US" sz="1600" b="1" dirty="0">
              <a:solidFill>
                <a:schemeClr val="bg1"/>
              </a:solidFill>
              <a:latin typeface="微软雅黑" pitchFamily="34" charset="-122"/>
              <a:ea typeface="微软雅黑" pitchFamily="34" charset="-122"/>
            </a:endParaRPr>
          </a:p>
        </p:txBody>
      </p:sp>
      <p:sp>
        <p:nvSpPr>
          <p:cNvPr id="44" name="正方形/長方形 43"/>
          <p:cNvSpPr/>
          <p:nvPr/>
        </p:nvSpPr>
        <p:spPr>
          <a:xfrm>
            <a:off x="7008830" y="5572140"/>
            <a:ext cx="1005403"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高精度型</a:t>
            </a:r>
            <a:endParaRPr lang="zh-CN" altLang="en-US" sz="1600" b="1" dirty="0">
              <a:solidFill>
                <a:schemeClr val="bg1"/>
              </a:solidFill>
              <a:latin typeface="微软雅黑" pitchFamily="34" charset="-122"/>
              <a:ea typeface="微软雅黑" pitchFamily="34" charset="-122"/>
            </a:endParaRPr>
          </a:p>
        </p:txBody>
      </p:sp>
      <p:sp>
        <p:nvSpPr>
          <p:cNvPr id="47" name="正方形/長方形 46"/>
          <p:cNvSpPr/>
          <p:nvPr/>
        </p:nvSpPr>
        <p:spPr>
          <a:xfrm>
            <a:off x="6584964" y="5935266"/>
            <a:ext cx="1885453"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耐药</a:t>
            </a:r>
            <a:r>
              <a:rPr lang="en-US" altLang="zh-CN" sz="1600" b="1" dirty="0" smtClean="0">
                <a:solidFill>
                  <a:schemeClr val="bg1"/>
                </a:solidFill>
                <a:latin typeface="微软雅黑" pitchFamily="34" charset="-122"/>
                <a:ea typeface="微软雅黑" pitchFamily="34" charset="-122"/>
              </a:rPr>
              <a:t>,</a:t>
            </a:r>
            <a:r>
              <a:rPr lang="zh-CN" altLang="en-US" sz="1600" b="1" dirty="0" smtClean="0">
                <a:solidFill>
                  <a:schemeClr val="bg1"/>
                </a:solidFill>
                <a:latin typeface="微软雅黑" pitchFamily="34" charset="-122"/>
                <a:ea typeface="微软雅黑" pitchFamily="34" charset="-122"/>
              </a:rPr>
              <a:t>陶瓷，铝顶板</a:t>
            </a:r>
            <a:endParaRPr lang="zh-CN" altLang="en-US" sz="1600" b="1" dirty="0">
              <a:solidFill>
                <a:schemeClr val="bg1"/>
              </a:solidFill>
              <a:latin typeface="微软雅黑" pitchFamily="34" charset="-122"/>
              <a:ea typeface="微软雅黑" pitchFamily="34" charset="-122"/>
            </a:endParaRPr>
          </a:p>
        </p:txBody>
      </p:sp>
      <p:sp>
        <p:nvSpPr>
          <p:cNvPr id="49" name="テキスト ボックス 7"/>
          <p:cNvSpPr txBox="1">
            <a:spLocks noChangeArrowheads="1"/>
          </p:cNvSpPr>
          <p:nvPr/>
        </p:nvSpPr>
        <p:spPr bwMode="auto">
          <a:xfrm>
            <a:off x="7715272" y="965530"/>
            <a:ext cx="635110" cy="307777"/>
          </a:xfrm>
          <a:prstGeom prst="rect">
            <a:avLst/>
          </a:prstGeom>
          <a:solidFill>
            <a:schemeClr val="accent2"/>
          </a:solidFill>
          <a:ln w="9525">
            <a:noFill/>
            <a:miter lim="800000"/>
            <a:headEnd/>
            <a:tailEnd/>
          </a:ln>
        </p:spPr>
        <p:txBody>
          <a:bodyPr wrap="none">
            <a:spAutoFit/>
          </a:bodyPr>
          <a:lstStyle/>
          <a:p>
            <a:r>
              <a:rPr lang="en-US" altLang="zh-CN" sz="1400" b="1" dirty="0" smtClean="0">
                <a:solidFill>
                  <a:schemeClr val="bg1"/>
                </a:solidFill>
                <a:latin typeface="微软雅黑" pitchFamily="34" charset="-122"/>
                <a:ea typeface="微软雅黑" pitchFamily="34" charset="-122"/>
              </a:rPr>
              <a:t>P221</a:t>
            </a:r>
            <a:endParaRPr lang="ja-JP" altLang="en-US" sz="1400" b="1" dirty="0">
              <a:solidFill>
                <a:schemeClr val="bg1"/>
              </a:solidFill>
              <a:latin typeface="微软雅黑" pitchFamily="34" charset="-122"/>
              <a:ea typeface="微软雅黑" pitchFamily="34" charset="-122"/>
            </a:endParaRPr>
          </a:p>
        </p:txBody>
      </p:sp>
      <p:pic>
        <p:nvPicPr>
          <p:cNvPr id="39" name="Picture 2" descr="http://msp.c.yimg.jp/yjimage?q=4MJ.reYXyLGeMDUXSkfPTGsy.dHf0p4FucPe99DOfkNNUdISlv8ZCoi2lNMXXVeGeayXcj8IXEC2.TrlAG9bCVZ6X.Qs8sUw0D_k9ohk6wZXnQGMUBoyoizUAGXvLwKXvNrT0lDzt_3H0n9jKg--&amp;sig=138b9up9d&amp;x=170&amp;y=141"/>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rot="1389721">
            <a:off x="8253476" y="730462"/>
            <a:ext cx="783394" cy="705273"/>
          </a:xfrm>
          <a:prstGeom prst="rect">
            <a:avLst/>
          </a:prstGeom>
          <a:noFill/>
          <a:ln w="9525">
            <a:noFill/>
            <a:miter lim="800000"/>
            <a:headEnd/>
            <a:tailEnd/>
          </a:ln>
        </p:spPr>
      </p:pic>
      <p:sp>
        <p:nvSpPr>
          <p:cNvPr id="50" name="テキスト ボックス 7"/>
          <p:cNvSpPr txBox="1">
            <a:spLocks noChangeArrowheads="1"/>
          </p:cNvSpPr>
          <p:nvPr/>
        </p:nvSpPr>
        <p:spPr bwMode="auto">
          <a:xfrm>
            <a:off x="8286776" y="4656698"/>
            <a:ext cx="524503" cy="307777"/>
          </a:xfrm>
          <a:prstGeom prst="rect">
            <a:avLst/>
          </a:prstGeom>
          <a:solidFill>
            <a:schemeClr val="accent2"/>
          </a:solidFill>
          <a:ln w="9525">
            <a:noFill/>
            <a:miter lim="800000"/>
            <a:headEnd/>
            <a:tailEnd/>
          </a:ln>
        </p:spPr>
        <p:txBody>
          <a:bodyPr wrap="none">
            <a:spAutoFit/>
          </a:bodyPr>
          <a:lstStyle/>
          <a:p>
            <a:r>
              <a:rPr lang="en-US" altLang="zh-CN" sz="1400" b="1" dirty="0" smtClean="0">
                <a:solidFill>
                  <a:schemeClr val="bg1"/>
                </a:solidFill>
                <a:latin typeface="微软雅黑" pitchFamily="34" charset="-122"/>
                <a:ea typeface="微软雅黑" pitchFamily="34" charset="-122"/>
              </a:rPr>
              <a:t>P63</a:t>
            </a:r>
            <a:endParaRPr lang="ja-JP" altLang="en-US" sz="1400" b="1" dirty="0">
              <a:solidFill>
                <a:schemeClr val="bg1"/>
              </a:solidFill>
              <a:latin typeface="微软雅黑" pitchFamily="34" charset="-122"/>
              <a:ea typeface="微软雅黑"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 4"/>
          <p:cNvGraphicFramePr>
            <a:graphicFrameLocks noGrp="1"/>
          </p:cNvGraphicFramePr>
          <p:nvPr>
            <p:ph idx="1"/>
          </p:nvPr>
        </p:nvGraphicFramePr>
        <p:xfrm>
          <a:off x="285720" y="1000108"/>
          <a:ext cx="8651114" cy="5348898"/>
        </p:xfrm>
        <a:graphic>
          <a:graphicData uri="http://schemas.openxmlformats.org/drawingml/2006/table">
            <a:tbl>
              <a:tblPr firstRow="1" bandRow="1">
                <a:tableStyleId>{5C22544A-7EE6-4342-B048-85BDC9FD1C3A}</a:tableStyleId>
              </a:tblPr>
              <a:tblGrid>
                <a:gridCol w="692468"/>
                <a:gridCol w="1374966"/>
                <a:gridCol w="822960"/>
                <a:gridCol w="822960"/>
                <a:gridCol w="822960"/>
                <a:gridCol w="822960"/>
                <a:gridCol w="822960"/>
                <a:gridCol w="822960"/>
                <a:gridCol w="822960"/>
                <a:gridCol w="822960"/>
              </a:tblGrid>
              <a:tr h="1185858">
                <a:tc gridSpan="2">
                  <a:txBody>
                    <a:bodyPr/>
                    <a:lstStyle/>
                    <a:p>
                      <a:endParaRPr lang="zh-CN" altLang="en-US" dirty="0"/>
                    </a:p>
                  </a:txBody>
                  <a:tcPr/>
                </a:tc>
                <a:tc hMerge="1">
                  <a:txBody>
                    <a:bodyPr/>
                    <a:lstStyle/>
                    <a:p>
                      <a:endParaRPr lang="zh-CN" altLang="en-US" dirty="0"/>
                    </a:p>
                  </a:txBody>
                  <a:tcPr/>
                </a:tc>
                <a:tc>
                  <a:txBody>
                    <a:bodyPr/>
                    <a:lstStyle/>
                    <a:p>
                      <a:pPr algn="l"/>
                      <a:r>
                        <a:rPr lang="zh-CN" altLang="en-US" sz="1600" dirty="0" smtClean="0">
                          <a:latin typeface="微软雅黑" pitchFamily="34" charset="-122"/>
                          <a:ea typeface="微软雅黑" pitchFamily="34" charset="-122"/>
                        </a:rPr>
                        <a:t>磁力搅拌机</a:t>
                      </a:r>
                      <a:endParaRPr lang="zh-CN" altLang="en-US" sz="1600" dirty="0">
                        <a:latin typeface="微软雅黑" pitchFamily="34" charset="-122"/>
                        <a:ea typeface="微软雅黑" pitchFamily="34" charset="-122"/>
                      </a:endParaRPr>
                    </a:p>
                  </a:txBody>
                  <a:tcPr vert="eaVert" anchor="ctr"/>
                </a:tc>
                <a:tc>
                  <a:txBody>
                    <a:bodyPr/>
                    <a:lstStyle/>
                    <a:p>
                      <a:pPr algn="l"/>
                      <a:r>
                        <a:rPr lang="zh-CN" altLang="en-US" sz="1600" dirty="0" smtClean="0">
                          <a:latin typeface="微软雅黑" pitchFamily="34" charset="-122"/>
                          <a:ea typeface="微软雅黑" pitchFamily="34" charset="-122"/>
                        </a:rPr>
                        <a:t>离心机</a:t>
                      </a:r>
                      <a:endParaRPr lang="zh-CN" altLang="en-US" sz="1600" dirty="0">
                        <a:latin typeface="微软雅黑" pitchFamily="34" charset="-122"/>
                        <a:ea typeface="微软雅黑" pitchFamily="34" charset="-122"/>
                      </a:endParaRPr>
                    </a:p>
                  </a:txBody>
                  <a:tcPr vert="eaVert" anchor="ctr"/>
                </a:tc>
                <a:tc>
                  <a:txBody>
                    <a:bodyPr/>
                    <a:lstStyle/>
                    <a:p>
                      <a:pPr algn="l"/>
                      <a:r>
                        <a:rPr lang="zh-CN" altLang="en-US" sz="1600" dirty="0" smtClean="0">
                          <a:latin typeface="微软雅黑" pitchFamily="34" charset="-122"/>
                          <a:ea typeface="微软雅黑" pitchFamily="34" charset="-122"/>
                        </a:rPr>
                        <a:t>干燥箱</a:t>
                      </a:r>
                      <a:endParaRPr lang="zh-CN" altLang="en-US" sz="1600" dirty="0">
                        <a:latin typeface="微软雅黑" pitchFamily="34" charset="-122"/>
                        <a:ea typeface="微软雅黑" pitchFamily="34" charset="-122"/>
                      </a:endParaRPr>
                    </a:p>
                  </a:txBody>
                  <a:tcPr vert="eaVert" anchor="ctr"/>
                </a:tc>
                <a:tc>
                  <a:txBody>
                    <a:bodyPr/>
                    <a:lstStyle/>
                    <a:p>
                      <a:pPr algn="l"/>
                      <a:r>
                        <a:rPr lang="zh-CN" altLang="en-US" sz="1600" dirty="0" smtClean="0">
                          <a:latin typeface="微软雅黑" pitchFamily="34" charset="-122"/>
                          <a:ea typeface="微软雅黑" pitchFamily="34" charset="-122"/>
                        </a:rPr>
                        <a:t>恒温</a:t>
                      </a:r>
                      <a:r>
                        <a:rPr lang="zh-CN" altLang="en-US" sz="1600" b="1" kern="1200" dirty="0" smtClean="0">
                          <a:solidFill>
                            <a:schemeClr val="lt1"/>
                          </a:solidFill>
                          <a:latin typeface="微软雅黑" pitchFamily="34" charset="-122"/>
                          <a:ea typeface="微软雅黑" pitchFamily="34" charset="-122"/>
                          <a:cs typeface="+mn-cs"/>
                        </a:rPr>
                        <a:t>水槽</a:t>
                      </a:r>
                    </a:p>
                  </a:txBody>
                  <a:tcPr vert="eaVert" anchor="ctr"/>
                </a:tc>
                <a:tc>
                  <a:txBody>
                    <a:bodyPr/>
                    <a:lstStyle/>
                    <a:p>
                      <a:pPr marL="0" algn="l" defTabSz="914400" rtl="0" eaLnBrk="1" latinLnBrk="0" hangingPunct="1"/>
                      <a:r>
                        <a:rPr lang="zh-CN" altLang="en-US" sz="1600" b="1" kern="1200" dirty="0" smtClean="0">
                          <a:solidFill>
                            <a:schemeClr val="lt1"/>
                          </a:solidFill>
                          <a:latin typeface="微软雅黑" pitchFamily="34" charset="-122"/>
                          <a:ea typeface="微软雅黑" pitchFamily="34" charset="-122"/>
                          <a:cs typeface="+mn-cs"/>
                        </a:rPr>
                        <a:t>蠕动泵</a:t>
                      </a:r>
                    </a:p>
                  </a:txBody>
                  <a:tcPr vert="eaVert" anchor="ctr"/>
                </a:tc>
                <a:tc>
                  <a:txBody>
                    <a:bodyPr/>
                    <a:lstStyle/>
                    <a:p>
                      <a:pPr marL="0" algn="l" defTabSz="914400" rtl="0" eaLnBrk="1" latinLnBrk="0" hangingPunct="1"/>
                      <a:r>
                        <a:rPr lang="zh-CN" altLang="en-US" sz="1600" b="1" kern="1200" dirty="0" smtClean="0">
                          <a:solidFill>
                            <a:schemeClr val="lt1"/>
                          </a:solidFill>
                          <a:latin typeface="微软雅黑" pitchFamily="34" charset="-122"/>
                          <a:ea typeface="微软雅黑" pitchFamily="34" charset="-122"/>
                          <a:cs typeface="+mn-cs"/>
                        </a:rPr>
                        <a:t>防潮箱</a:t>
                      </a:r>
                    </a:p>
                  </a:txBody>
                  <a:tcPr vert="eaVert" anchor="ctr"/>
                </a:tc>
                <a:tc>
                  <a:txBody>
                    <a:bodyPr/>
                    <a:lstStyle/>
                    <a:p>
                      <a:pPr algn="l"/>
                      <a:r>
                        <a:rPr lang="zh-CN" altLang="en-US" sz="1600" dirty="0" smtClean="0">
                          <a:latin typeface="微软雅黑" pitchFamily="34" charset="-122"/>
                          <a:ea typeface="微软雅黑" pitchFamily="34" charset="-122"/>
                        </a:rPr>
                        <a:t>加热板</a:t>
                      </a:r>
                      <a:endParaRPr lang="zh-CN" altLang="en-US" sz="1600" dirty="0">
                        <a:latin typeface="微软雅黑" pitchFamily="34" charset="-122"/>
                        <a:ea typeface="微软雅黑" pitchFamily="34" charset="-122"/>
                      </a:endParaRPr>
                    </a:p>
                  </a:txBody>
                  <a:tcPr vert="eaVert" anchor="ctr"/>
                </a:tc>
                <a:tc>
                  <a:txBody>
                    <a:bodyPr/>
                    <a:lstStyle/>
                    <a:p>
                      <a:pPr algn="l"/>
                      <a:r>
                        <a:rPr lang="zh-CN" altLang="en-US" sz="1600" dirty="0" smtClean="0">
                          <a:latin typeface="微软雅黑" pitchFamily="34" charset="-122"/>
                          <a:ea typeface="微软雅黑" pitchFamily="34" charset="-122"/>
                        </a:rPr>
                        <a:t>清洗器</a:t>
                      </a:r>
                      <a:endParaRPr lang="zh-CN" altLang="en-US" sz="1600" dirty="0">
                        <a:latin typeface="微软雅黑" pitchFamily="34" charset="-122"/>
                        <a:ea typeface="微软雅黑" pitchFamily="34" charset="-122"/>
                      </a:endParaRPr>
                    </a:p>
                  </a:txBody>
                  <a:tcPr vert="eaVert" anchor="ctr"/>
                </a:tc>
              </a:tr>
              <a:tr h="594720">
                <a:tc rowSpan="5">
                  <a:txBody>
                    <a:bodyPr/>
                    <a:lstStyle/>
                    <a:p>
                      <a:r>
                        <a:rPr lang="zh-CN" altLang="en-US" sz="1600" dirty="0" smtClean="0">
                          <a:latin typeface="微软雅黑" pitchFamily="34" charset="-122"/>
                          <a:ea typeface="微软雅黑" pitchFamily="34" charset="-122"/>
                        </a:rPr>
                        <a:t>海外</a:t>
                      </a:r>
                      <a:endParaRPr lang="zh-CN" altLang="en-US" sz="1600" dirty="0">
                        <a:latin typeface="微软雅黑" pitchFamily="34" charset="-122"/>
                        <a:ea typeface="微软雅黑" pitchFamily="34" charset="-122"/>
                      </a:endParaRPr>
                    </a:p>
                  </a:txBody>
                  <a:tcPr anchor="ctr"/>
                </a:tc>
                <a:tc>
                  <a:txBody>
                    <a:bodyPr/>
                    <a:lstStyle/>
                    <a:p>
                      <a:r>
                        <a:rPr lang="en-US" altLang="zh-CN" sz="1600" dirty="0" smtClean="0">
                          <a:solidFill>
                            <a:srgbClr val="FF0000"/>
                          </a:solidFill>
                          <a:latin typeface="微软雅黑" pitchFamily="34" charset="-122"/>
                          <a:ea typeface="微软雅黑" pitchFamily="34" charset="-122"/>
                        </a:rPr>
                        <a:t>AS ONE</a:t>
                      </a:r>
                      <a:endParaRPr lang="zh-CN" altLang="en-US" sz="1600" dirty="0">
                        <a:solidFill>
                          <a:srgbClr val="FF0000"/>
                        </a:solidFill>
                        <a:latin typeface="微软雅黑" pitchFamily="34" charset="-122"/>
                        <a:ea typeface="微软雅黑" pitchFamily="34" charset="-122"/>
                      </a:endParaRPr>
                    </a:p>
                  </a:txBody>
                  <a:tcPr anchor="ctr"/>
                </a:tc>
                <a:tc>
                  <a:txBody>
                    <a:bodyPr/>
                    <a:lstStyle/>
                    <a:p>
                      <a:pPr algn="ctr"/>
                      <a:r>
                        <a:rPr lang="ja-JP" altLang="en-US" dirty="0" smtClean="0">
                          <a:solidFill>
                            <a:srgbClr val="FF0000"/>
                          </a:solidFill>
                        </a:rPr>
                        <a:t>●</a:t>
                      </a:r>
                      <a:endParaRPr lang="zh-CN" altLang="en-US" dirty="0">
                        <a:solidFill>
                          <a:srgbClr val="FF0000"/>
                        </a:solidFill>
                      </a:endParaRPr>
                    </a:p>
                  </a:txBody>
                  <a:tcPr anchor="ctr"/>
                </a:tc>
                <a:tc>
                  <a:txBody>
                    <a:bodyPr/>
                    <a:lstStyle/>
                    <a:p>
                      <a:pPr algn="ctr"/>
                      <a:r>
                        <a:rPr lang="ja-JP" altLang="en-US" smtClean="0">
                          <a:solidFill>
                            <a:srgbClr val="FF0000"/>
                          </a:solidFill>
                        </a:rPr>
                        <a:t>●</a:t>
                      </a:r>
                      <a:endParaRPr lang="zh-CN" altLang="en-US" dirty="0">
                        <a:solidFill>
                          <a:srgbClr val="FF0000"/>
                        </a:solidFill>
                      </a:endParaRPr>
                    </a:p>
                  </a:txBody>
                  <a:tcPr anchor="ctr"/>
                </a:tc>
                <a:tc>
                  <a:txBody>
                    <a:bodyPr/>
                    <a:lstStyle/>
                    <a:p>
                      <a:pPr algn="ctr"/>
                      <a:r>
                        <a:rPr lang="ja-JP" altLang="en-US" dirty="0" smtClean="0">
                          <a:solidFill>
                            <a:srgbClr val="FF0000"/>
                          </a:solidFill>
                        </a:rPr>
                        <a:t>●</a:t>
                      </a:r>
                      <a:endParaRPr lang="zh-CN" altLang="en-US" dirty="0">
                        <a:solidFill>
                          <a:srgbClr val="FF0000"/>
                        </a:solidFill>
                      </a:endParaRPr>
                    </a:p>
                  </a:txBody>
                  <a:tcPr anchor="ctr"/>
                </a:tc>
                <a:tc>
                  <a:txBody>
                    <a:bodyPr/>
                    <a:lstStyle/>
                    <a:p>
                      <a:pPr algn="ctr"/>
                      <a:r>
                        <a:rPr lang="ja-JP" altLang="en-US" dirty="0" smtClean="0">
                          <a:solidFill>
                            <a:srgbClr val="FF0000"/>
                          </a:solidFill>
                        </a:rPr>
                        <a:t>●</a:t>
                      </a:r>
                      <a:endParaRPr lang="zh-CN" altLang="en-US" dirty="0">
                        <a:solidFill>
                          <a:srgbClr val="FF0000"/>
                        </a:solidFill>
                      </a:endParaRPr>
                    </a:p>
                  </a:txBody>
                  <a:tcPr anchor="ctr"/>
                </a:tc>
                <a:tc>
                  <a:txBody>
                    <a:bodyPr/>
                    <a:lstStyle/>
                    <a:p>
                      <a:pPr algn="ctr"/>
                      <a:r>
                        <a:rPr lang="ja-JP" altLang="en-US" dirty="0" smtClean="0">
                          <a:solidFill>
                            <a:srgbClr val="FF0000"/>
                          </a:solidFill>
                        </a:rPr>
                        <a:t>●</a:t>
                      </a:r>
                      <a:endParaRPr lang="zh-CN" altLang="en-US" dirty="0">
                        <a:solidFill>
                          <a:srgbClr val="FF0000"/>
                        </a:solidFill>
                      </a:endParaRPr>
                    </a:p>
                  </a:txBody>
                  <a:tcPr anchor="ctr"/>
                </a:tc>
                <a:tc>
                  <a:txBody>
                    <a:bodyPr/>
                    <a:lstStyle/>
                    <a:p>
                      <a:pPr algn="ctr"/>
                      <a:r>
                        <a:rPr lang="ja-JP" altLang="en-US" dirty="0" smtClean="0">
                          <a:solidFill>
                            <a:srgbClr val="FF0000"/>
                          </a:solidFill>
                        </a:rPr>
                        <a:t>●</a:t>
                      </a:r>
                      <a:endParaRPr lang="zh-CN" altLang="en-US" dirty="0">
                        <a:solidFill>
                          <a:srgbClr val="FF0000"/>
                        </a:solidFill>
                      </a:endParaRPr>
                    </a:p>
                  </a:txBody>
                  <a:tcPr anchor="ctr"/>
                </a:tc>
                <a:tc>
                  <a:txBody>
                    <a:bodyPr/>
                    <a:lstStyle/>
                    <a:p>
                      <a:pPr algn="ctr"/>
                      <a:r>
                        <a:rPr lang="ja-JP" altLang="en-US" dirty="0" smtClean="0">
                          <a:solidFill>
                            <a:srgbClr val="FF0000"/>
                          </a:solidFill>
                        </a:rPr>
                        <a:t>●</a:t>
                      </a:r>
                      <a:endParaRPr lang="zh-CN" altLang="en-US" dirty="0">
                        <a:solidFill>
                          <a:srgbClr val="FF0000"/>
                        </a:solidFill>
                      </a:endParaRPr>
                    </a:p>
                  </a:txBody>
                  <a:tcPr anchor="ctr"/>
                </a:tc>
                <a:tc>
                  <a:txBody>
                    <a:bodyPr/>
                    <a:lstStyle/>
                    <a:p>
                      <a:pPr algn="ctr"/>
                      <a:r>
                        <a:rPr lang="ja-JP" altLang="en-US" dirty="0" smtClean="0">
                          <a:solidFill>
                            <a:srgbClr val="FF0000"/>
                          </a:solidFill>
                        </a:rPr>
                        <a:t>●</a:t>
                      </a:r>
                      <a:endParaRPr lang="zh-CN" altLang="en-US" dirty="0">
                        <a:solidFill>
                          <a:srgbClr val="FF0000"/>
                        </a:solidFill>
                      </a:endParaRPr>
                    </a:p>
                  </a:txBody>
                  <a:tcPr anchor="ctr"/>
                </a:tc>
              </a:tr>
              <a:tr h="594720">
                <a:tc vMerge="1">
                  <a:txBody>
                    <a:bodyPr/>
                    <a:lstStyle/>
                    <a:p>
                      <a:endParaRPr lang="zh-CN" altLang="en-US" dirty="0"/>
                    </a:p>
                  </a:txBody>
                  <a:tcPr/>
                </a:tc>
                <a:tc>
                  <a:txBody>
                    <a:bodyPr/>
                    <a:lstStyle/>
                    <a:p>
                      <a:r>
                        <a:rPr lang="en-US" altLang="zh-CN" sz="1600" dirty="0" smtClean="0">
                          <a:latin typeface="微软雅黑" pitchFamily="34" charset="-122"/>
                          <a:ea typeface="微软雅黑" pitchFamily="34" charset="-122"/>
                        </a:rPr>
                        <a:t>IKA</a:t>
                      </a:r>
                      <a:endParaRPr lang="zh-CN" altLang="en-US" sz="1600" dirty="0">
                        <a:latin typeface="微软雅黑" pitchFamily="34" charset="-122"/>
                        <a:ea typeface="微软雅黑" pitchFamily="34" charset="-122"/>
                      </a:endParaRPr>
                    </a:p>
                  </a:txBody>
                  <a:tcPr anchor="ctr"/>
                </a:tc>
                <a:tc>
                  <a:txBody>
                    <a:bodyPr/>
                    <a:lstStyle/>
                    <a:p>
                      <a:pPr algn="ctr"/>
                      <a:r>
                        <a:rPr lang="ja-JP" altLang="en-US" dirty="0" smtClean="0"/>
                        <a:t>●</a:t>
                      </a:r>
                      <a:endParaRPr lang="zh-CN" altLang="en-US" dirty="0"/>
                    </a:p>
                  </a:txBody>
                  <a:tcPr anchor="ctr"/>
                </a:tc>
                <a:tc>
                  <a:txBody>
                    <a:bodyPr/>
                    <a:lstStyle/>
                    <a:p>
                      <a:pPr algn="ctr"/>
                      <a:endParaRPr lang="zh-CN" altLang="en-US" dirty="0"/>
                    </a:p>
                  </a:txBody>
                  <a:tcPr anchor="ctr"/>
                </a:tc>
                <a:tc>
                  <a:txBody>
                    <a:bodyPr/>
                    <a:lstStyle/>
                    <a:p>
                      <a:pPr algn="ct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dirty="0" smtClean="0"/>
                        <a:t>●</a:t>
                      </a:r>
                      <a:endParaRPr lang="zh-CN" altLang="en-US" dirty="0" smtClean="0"/>
                    </a:p>
                  </a:txBody>
                  <a:tcPr anchor="ctr"/>
                </a:tc>
                <a:tc>
                  <a:txBody>
                    <a:bodyPr/>
                    <a:lstStyle/>
                    <a:p>
                      <a:pPr algn="ctr"/>
                      <a:endParaRPr lang="zh-CN" altLang="en-US" dirty="0"/>
                    </a:p>
                  </a:txBody>
                  <a:tcPr anchor="ctr"/>
                </a:tc>
                <a:tc>
                  <a:txBody>
                    <a:bodyPr/>
                    <a:lstStyle/>
                    <a:p>
                      <a:pPr algn="ct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dirty="0" smtClean="0"/>
                        <a:t>●</a:t>
                      </a:r>
                      <a:endParaRPr lang="zh-CN" altLang="en-US" dirty="0" smtClean="0"/>
                    </a:p>
                  </a:txBody>
                  <a:tcPr anchor="ctr"/>
                </a:tc>
                <a:tc>
                  <a:txBody>
                    <a:bodyPr/>
                    <a:lstStyle/>
                    <a:p>
                      <a:pPr algn="ctr"/>
                      <a:endParaRPr lang="zh-CN" altLang="en-US" dirty="0"/>
                    </a:p>
                  </a:txBody>
                  <a:tcPr anchor="ctr"/>
                </a:tc>
              </a:tr>
              <a:tr h="594720">
                <a:tc vMerge="1">
                  <a:txBody>
                    <a:bodyPr/>
                    <a:lstStyle/>
                    <a:p>
                      <a:endParaRPr lang="zh-CN" altLang="en-US" dirty="0"/>
                    </a:p>
                  </a:txBody>
                  <a:tcPr/>
                </a:tc>
                <a:tc>
                  <a:txBody>
                    <a:bodyPr/>
                    <a:lstStyle/>
                    <a:p>
                      <a:r>
                        <a:rPr lang="en-US" altLang="zh-CN" sz="1600" dirty="0" smtClean="0">
                          <a:latin typeface="微软雅黑" pitchFamily="34" charset="-122"/>
                          <a:ea typeface="微软雅黑" pitchFamily="34" charset="-122"/>
                        </a:rPr>
                        <a:t>JULABO</a:t>
                      </a:r>
                      <a:endParaRPr lang="zh-CN" altLang="en-US" sz="1600" dirty="0">
                        <a:latin typeface="微软雅黑" pitchFamily="34" charset="-122"/>
                        <a:ea typeface="微软雅黑" pitchFamily="34" charset="-122"/>
                      </a:endParaRPr>
                    </a:p>
                  </a:txBody>
                  <a:tcPr anchor="ctr"/>
                </a:tc>
                <a:tc>
                  <a:txBody>
                    <a:bodyPr/>
                    <a:lstStyle/>
                    <a:p>
                      <a:pPr algn="ctr"/>
                      <a:endParaRPr lang="zh-CN" altLang="en-US" dirty="0"/>
                    </a:p>
                  </a:txBody>
                  <a:tcPr anchor="ctr"/>
                </a:tc>
                <a:tc>
                  <a:txBody>
                    <a:bodyPr/>
                    <a:lstStyle/>
                    <a:p>
                      <a:pPr algn="ctr"/>
                      <a:endParaRPr lang="zh-CN" altLang="en-US"/>
                    </a:p>
                  </a:txBody>
                  <a:tcPr anchor="ctr"/>
                </a:tc>
                <a:tc>
                  <a:txBody>
                    <a:bodyPr/>
                    <a:lstStyle/>
                    <a:p>
                      <a:pPr algn="ct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dirty="0" smtClean="0"/>
                        <a:t>●</a:t>
                      </a:r>
                      <a:endParaRPr lang="zh-CN" altLang="en-US" dirty="0" smtClean="0"/>
                    </a:p>
                  </a:txBody>
                  <a:tcPr anchor="ctr"/>
                </a:tc>
                <a:tc>
                  <a:txBody>
                    <a:bodyPr/>
                    <a:lstStyle/>
                    <a:p>
                      <a:pPr algn="ctr"/>
                      <a:endParaRPr lang="zh-CN" altLang="en-US" dirty="0"/>
                    </a:p>
                  </a:txBody>
                  <a:tcPr anchor="ctr"/>
                </a:tc>
                <a:tc>
                  <a:txBody>
                    <a:bodyPr/>
                    <a:lstStyle/>
                    <a:p>
                      <a:pPr algn="ctr"/>
                      <a:endParaRPr lang="zh-CN" altLang="en-US" dirty="0"/>
                    </a:p>
                  </a:txBody>
                  <a:tcPr anchor="ctr"/>
                </a:tc>
                <a:tc>
                  <a:txBody>
                    <a:bodyPr/>
                    <a:lstStyle/>
                    <a:p>
                      <a:pPr algn="ctr"/>
                      <a:endParaRPr lang="zh-CN" altLang="en-US" dirty="0"/>
                    </a:p>
                  </a:txBody>
                  <a:tcPr anchor="ctr"/>
                </a:tc>
                <a:tc>
                  <a:txBody>
                    <a:bodyPr/>
                    <a:lstStyle/>
                    <a:p>
                      <a:pPr algn="ctr"/>
                      <a:endParaRPr lang="zh-CN" altLang="en-US"/>
                    </a:p>
                  </a:txBody>
                  <a:tcPr anchor="ctr"/>
                </a:tc>
              </a:tr>
              <a:tr h="594720">
                <a:tc vMerge="1">
                  <a:txBody>
                    <a:bodyPr/>
                    <a:lstStyle/>
                    <a:p>
                      <a:endParaRPr lang="zh-CN" altLang="en-US" dirty="0"/>
                    </a:p>
                  </a:txBody>
                  <a:tcPr/>
                </a:tc>
                <a:tc>
                  <a:txBody>
                    <a:bodyPr/>
                    <a:lstStyle/>
                    <a:p>
                      <a:r>
                        <a:rPr lang="en-US" altLang="zh-CN" sz="1600" dirty="0" smtClean="0">
                          <a:latin typeface="微软雅黑" pitchFamily="34" charset="-122"/>
                          <a:ea typeface="微软雅黑" pitchFamily="34" charset="-122"/>
                        </a:rPr>
                        <a:t>Cole </a:t>
                      </a:r>
                    </a:p>
                    <a:p>
                      <a:r>
                        <a:rPr lang="en-US" altLang="zh-CN" sz="1600" dirty="0" smtClean="0">
                          <a:latin typeface="微软雅黑" pitchFamily="34" charset="-122"/>
                          <a:ea typeface="微软雅黑" pitchFamily="34" charset="-122"/>
                        </a:rPr>
                        <a:t>Parmer</a:t>
                      </a:r>
                      <a:endParaRPr lang="zh-CN" altLang="en-US" sz="1600" dirty="0">
                        <a:latin typeface="微软雅黑" pitchFamily="34" charset="-122"/>
                        <a:ea typeface="微软雅黑" pitchFamily="34" charset="-122"/>
                      </a:endParaRPr>
                    </a:p>
                  </a:txBody>
                  <a:tcPr anchor="ctr"/>
                </a:tc>
                <a:tc>
                  <a:txBody>
                    <a:bodyPr/>
                    <a:lstStyle/>
                    <a:p>
                      <a:pPr algn="ctr"/>
                      <a:endParaRPr lang="zh-CN" altLang="en-US"/>
                    </a:p>
                  </a:txBody>
                  <a:tcPr anchor="ctr"/>
                </a:tc>
                <a:tc>
                  <a:txBody>
                    <a:bodyPr/>
                    <a:lstStyle/>
                    <a:p>
                      <a:pPr algn="ctr"/>
                      <a:endParaRPr lang="zh-CN" altLang="en-US" dirty="0"/>
                    </a:p>
                  </a:txBody>
                  <a:tcPr anchor="ctr"/>
                </a:tc>
                <a:tc>
                  <a:txBody>
                    <a:bodyPr/>
                    <a:lstStyle/>
                    <a:p>
                      <a:pPr algn="ctr"/>
                      <a:endParaRPr lang="zh-CN" altLang="en-US" dirty="0"/>
                    </a:p>
                  </a:txBody>
                  <a:tcPr anchor="ctr"/>
                </a:tc>
                <a:tc>
                  <a:txBody>
                    <a:bodyPr/>
                    <a:lstStyle/>
                    <a:p>
                      <a:pPr algn="ctr"/>
                      <a:endParaRPr lang="zh-CN" alt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dirty="0" smtClean="0"/>
                        <a:t>●</a:t>
                      </a:r>
                      <a:endParaRPr lang="zh-CN" altLang="en-US" dirty="0" smtClean="0"/>
                    </a:p>
                  </a:txBody>
                  <a:tcPr anchor="ctr"/>
                </a:tc>
                <a:tc>
                  <a:txBody>
                    <a:bodyPr/>
                    <a:lstStyle/>
                    <a:p>
                      <a:pPr algn="ctr"/>
                      <a:endParaRPr lang="zh-CN" altLang="en-US"/>
                    </a:p>
                  </a:txBody>
                  <a:tcPr anchor="ctr"/>
                </a:tc>
                <a:tc>
                  <a:txBody>
                    <a:bodyPr/>
                    <a:lstStyle/>
                    <a:p>
                      <a:pPr algn="ctr"/>
                      <a:endParaRPr lang="zh-CN" altLang="en-US"/>
                    </a:p>
                  </a:txBody>
                  <a:tcPr anchor="ctr"/>
                </a:tc>
                <a:tc>
                  <a:txBody>
                    <a:bodyPr/>
                    <a:lstStyle/>
                    <a:p>
                      <a:pPr algn="ctr"/>
                      <a:endParaRPr lang="zh-CN" altLang="en-US"/>
                    </a:p>
                  </a:txBody>
                  <a:tcPr anchor="ctr"/>
                </a:tc>
              </a:tr>
              <a:tr h="594720">
                <a:tc vMerge="1">
                  <a:txBody>
                    <a:bodyPr/>
                    <a:lstStyle/>
                    <a:p>
                      <a:endParaRPr lang="zh-CN" altLang="en-US" dirty="0"/>
                    </a:p>
                  </a:txBody>
                  <a:tcPr/>
                </a:tc>
                <a:tc>
                  <a:txBody>
                    <a:bodyPr/>
                    <a:lstStyle/>
                    <a:p>
                      <a:r>
                        <a:rPr lang="en-US" altLang="zh-CN" sz="1600" dirty="0" smtClean="0">
                          <a:latin typeface="微软雅黑" pitchFamily="34" charset="-122"/>
                          <a:ea typeface="微软雅黑" pitchFamily="34" charset="-122"/>
                        </a:rPr>
                        <a:t>HITACHI</a:t>
                      </a:r>
                      <a:endParaRPr lang="zh-CN" altLang="en-US" sz="1600" dirty="0">
                        <a:latin typeface="微软雅黑" pitchFamily="34" charset="-122"/>
                        <a:ea typeface="微软雅黑" pitchFamily="34" charset="-122"/>
                      </a:endParaRPr>
                    </a:p>
                  </a:txBody>
                  <a:tcPr anchor="ctr"/>
                </a:tc>
                <a:tc>
                  <a:txBody>
                    <a:bodyPr/>
                    <a:lstStyle/>
                    <a:p>
                      <a:pPr algn="ctr"/>
                      <a:endParaRPr lang="zh-CN" altLang="en-US" dirty="0"/>
                    </a:p>
                  </a:txBody>
                  <a:tcPr anchor="ctr"/>
                </a:tc>
                <a:tc>
                  <a:txBody>
                    <a:bodyPr/>
                    <a:lstStyle/>
                    <a:p>
                      <a:pPr algn="ctr"/>
                      <a:r>
                        <a:rPr lang="ja-JP" altLang="en-US" dirty="0" smtClean="0"/>
                        <a:t>●</a:t>
                      </a:r>
                      <a:endParaRPr lang="zh-CN" altLang="en-US" dirty="0"/>
                    </a:p>
                  </a:txBody>
                  <a:tcPr anchor="ctr"/>
                </a:tc>
                <a:tc>
                  <a:txBody>
                    <a:bodyPr/>
                    <a:lstStyle/>
                    <a:p>
                      <a:pPr algn="ctr"/>
                      <a:endParaRPr lang="zh-CN" altLang="en-US"/>
                    </a:p>
                  </a:txBody>
                  <a:tcPr anchor="ctr"/>
                </a:tc>
                <a:tc>
                  <a:txBody>
                    <a:bodyPr/>
                    <a:lstStyle/>
                    <a:p>
                      <a:pPr algn="ctr"/>
                      <a:endParaRPr lang="zh-CN" altLang="en-US" dirty="0"/>
                    </a:p>
                  </a:txBody>
                  <a:tcPr anchor="ctr"/>
                </a:tc>
                <a:tc>
                  <a:txBody>
                    <a:bodyPr/>
                    <a:lstStyle/>
                    <a:p>
                      <a:pPr algn="ctr"/>
                      <a:endParaRPr lang="zh-CN" altLang="en-US" dirty="0"/>
                    </a:p>
                  </a:txBody>
                  <a:tcPr anchor="ctr"/>
                </a:tc>
                <a:tc>
                  <a:txBody>
                    <a:bodyPr/>
                    <a:lstStyle/>
                    <a:p>
                      <a:pPr algn="ctr"/>
                      <a:endParaRPr lang="zh-CN" altLang="en-US"/>
                    </a:p>
                  </a:txBody>
                  <a:tcPr anchor="ctr"/>
                </a:tc>
                <a:tc>
                  <a:txBody>
                    <a:bodyPr/>
                    <a:lstStyle/>
                    <a:p>
                      <a:pPr algn="ctr"/>
                      <a:endParaRPr lang="zh-CN" altLang="en-US" dirty="0"/>
                    </a:p>
                  </a:txBody>
                  <a:tcPr anchor="ctr"/>
                </a:tc>
                <a:tc>
                  <a:txBody>
                    <a:bodyPr/>
                    <a:lstStyle/>
                    <a:p>
                      <a:pPr algn="ctr"/>
                      <a:endParaRPr lang="zh-CN" altLang="en-US"/>
                    </a:p>
                  </a:txBody>
                  <a:tcPr anchor="ctr"/>
                </a:tc>
              </a:tr>
              <a:tr h="594720">
                <a:tc rowSpan="2">
                  <a:txBody>
                    <a:bodyPr/>
                    <a:lstStyle/>
                    <a:p>
                      <a:r>
                        <a:rPr lang="zh-CN" altLang="en-US" sz="1600" dirty="0" smtClean="0">
                          <a:latin typeface="微软雅黑" pitchFamily="34" charset="-122"/>
                          <a:ea typeface="微软雅黑" pitchFamily="34" charset="-122"/>
                        </a:rPr>
                        <a:t>中国</a:t>
                      </a:r>
                      <a:endParaRPr lang="zh-CN" altLang="en-US" sz="1600" dirty="0">
                        <a:latin typeface="微软雅黑" pitchFamily="34" charset="-122"/>
                        <a:ea typeface="微软雅黑" pitchFamily="34" charset="-122"/>
                      </a:endParaRPr>
                    </a:p>
                  </a:txBody>
                  <a:tcPr anchor="ctr"/>
                </a:tc>
                <a:tc>
                  <a:txBody>
                    <a:bodyPr/>
                    <a:lstStyle/>
                    <a:p>
                      <a:r>
                        <a:rPr lang="en-US" altLang="zh-CN" sz="1600" dirty="0" smtClean="0">
                          <a:latin typeface="微软雅黑" pitchFamily="34" charset="-122"/>
                          <a:ea typeface="微软雅黑" pitchFamily="34" charset="-122"/>
                        </a:rPr>
                        <a:t>DLAB</a:t>
                      </a:r>
                      <a:endParaRPr lang="zh-CN" altLang="en-US" sz="1600" dirty="0">
                        <a:latin typeface="微软雅黑" pitchFamily="34" charset="-122"/>
                        <a:ea typeface="微软雅黑" pitchFamily="34" charset="-122"/>
                      </a:endParaRPr>
                    </a:p>
                  </a:txBody>
                  <a:tcPr anchor="ctr"/>
                </a:tc>
                <a:tc>
                  <a:txBody>
                    <a:bodyPr/>
                    <a:lstStyle/>
                    <a:p>
                      <a:pPr algn="ctr"/>
                      <a:r>
                        <a:rPr lang="ja-JP" altLang="en-US" dirty="0" smtClean="0"/>
                        <a:t>●</a:t>
                      </a:r>
                      <a:endParaRPr lang="zh-CN" altLang="en-US" dirty="0"/>
                    </a:p>
                  </a:txBody>
                  <a:tcPr anchor="ctr"/>
                </a:tc>
                <a:tc>
                  <a:txBody>
                    <a:bodyPr/>
                    <a:lstStyle/>
                    <a:p>
                      <a:pPr algn="ctr"/>
                      <a:r>
                        <a:rPr lang="ja-JP" altLang="en-US" dirty="0" smtClean="0"/>
                        <a:t>●</a:t>
                      </a:r>
                      <a:endParaRPr lang="zh-CN" altLang="en-US" dirty="0"/>
                    </a:p>
                  </a:txBody>
                  <a:tcPr anchor="ctr"/>
                </a:tc>
                <a:tc>
                  <a:txBody>
                    <a:bodyPr/>
                    <a:lstStyle/>
                    <a:p>
                      <a:pPr algn="ctr"/>
                      <a:endParaRPr lang="zh-CN" altLang="en-US" dirty="0"/>
                    </a:p>
                  </a:txBody>
                  <a:tcPr anchor="ctr"/>
                </a:tc>
                <a:tc>
                  <a:txBody>
                    <a:bodyPr/>
                    <a:lstStyle/>
                    <a:p>
                      <a:pPr algn="ctr"/>
                      <a:r>
                        <a:rPr lang="ja-JP" altLang="en-US" dirty="0" smtClean="0"/>
                        <a:t>●</a:t>
                      </a:r>
                      <a:endParaRPr lang="zh-CN" altLang="en-US" dirty="0"/>
                    </a:p>
                  </a:txBody>
                  <a:tcPr anchor="ctr"/>
                </a:tc>
                <a:tc>
                  <a:txBody>
                    <a:bodyPr/>
                    <a:lstStyle/>
                    <a:p>
                      <a:pPr algn="ctr"/>
                      <a:endParaRPr lang="zh-CN" altLang="en-US" dirty="0"/>
                    </a:p>
                  </a:txBody>
                  <a:tcPr anchor="ctr"/>
                </a:tc>
                <a:tc>
                  <a:txBody>
                    <a:bodyPr/>
                    <a:lstStyle/>
                    <a:p>
                      <a:pPr algn="ctr"/>
                      <a:endParaRPr lang="zh-CN" altLang="en-US" dirty="0"/>
                    </a:p>
                  </a:txBody>
                  <a:tcPr anchor="ctr"/>
                </a:tc>
                <a:tc>
                  <a:txBody>
                    <a:bodyPr/>
                    <a:lstStyle/>
                    <a:p>
                      <a:pPr algn="ctr"/>
                      <a:r>
                        <a:rPr lang="ja-JP" altLang="en-US" dirty="0" smtClean="0"/>
                        <a:t>●</a:t>
                      </a:r>
                      <a:endParaRPr lang="zh-CN" altLang="en-US" dirty="0"/>
                    </a:p>
                  </a:txBody>
                  <a:tcPr anchor="ctr"/>
                </a:tc>
                <a:tc>
                  <a:txBody>
                    <a:bodyPr/>
                    <a:lstStyle/>
                    <a:p>
                      <a:pPr algn="ctr"/>
                      <a:endParaRPr lang="zh-CN" altLang="en-US" dirty="0"/>
                    </a:p>
                  </a:txBody>
                  <a:tcPr anchor="ctr"/>
                </a:tc>
              </a:tr>
              <a:tr h="594720">
                <a:tc vMerge="1">
                  <a:txBody>
                    <a:bodyPr/>
                    <a:lstStyle/>
                    <a:p>
                      <a:endParaRPr lang="zh-CN" altLang="en-US" dirty="0"/>
                    </a:p>
                  </a:txBody>
                  <a:tcPr/>
                </a:tc>
                <a:tc>
                  <a:txBody>
                    <a:bodyPr/>
                    <a:lstStyle/>
                    <a:p>
                      <a:r>
                        <a:rPr lang="zh-CN" altLang="en-US" sz="1600" dirty="0" smtClean="0">
                          <a:latin typeface="微软雅黑" pitchFamily="34" charset="-122"/>
                          <a:ea typeface="微软雅黑" pitchFamily="34" charset="-122"/>
                        </a:rPr>
                        <a:t>一恒</a:t>
                      </a:r>
                      <a:endParaRPr lang="zh-CN" altLang="en-US" sz="1600" dirty="0">
                        <a:latin typeface="微软雅黑" pitchFamily="34" charset="-122"/>
                        <a:ea typeface="微软雅黑" pitchFamily="34" charset="-122"/>
                      </a:endParaRPr>
                    </a:p>
                  </a:txBody>
                  <a:tcPr anchor="ctr"/>
                </a:tc>
                <a:tc>
                  <a:txBody>
                    <a:bodyPr/>
                    <a:lstStyle/>
                    <a:p>
                      <a:pPr algn="ctr"/>
                      <a:r>
                        <a:rPr lang="ja-JP" altLang="en-US" dirty="0" smtClean="0"/>
                        <a:t>●</a:t>
                      </a:r>
                      <a:endParaRPr lang="zh-CN" altLang="en-US" dirty="0"/>
                    </a:p>
                  </a:txBody>
                  <a:tcPr anchor="ctr"/>
                </a:tc>
                <a:tc>
                  <a:txBody>
                    <a:bodyPr/>
                    <a:lstStyle/>
                    <a:p>
                      <a:pPr algn="ctr"/>
                      <a:endParaRPr lang="zh-CN" altLang="en-US" dirty="0"/>
                    </a:p>
                  </a:txBody>
                  <a:tcPr anchor="ctr"/>
                </a:tc>
                <a:tc>
                  <a:txBody>
                    <a:bodyPr/>
                    <a:lstStyle/>
                    <a:p>
                      <a:pPr algn="ctr"/>
                      <a:r>
                        <a:rPr lang="ja-JP" altLang="en-US" dirty="0" smtClean="0"/>
                        <a:t>●</a:t>
                      </a:r>
                      <a:endParaRPr lang="zh-CN" altLang="en-US" dirty="0"/>
                    </a:p>
                  </a:txBody>
                  <a:tcPr anchor="ctr"/>
                </a:tc>
                <a:tc>
                  <a:txBody>
                    <a:bodyPr/>
                    <a:lstStyle/>
                    <a:p>
                      <a:pPr algn="ctr"/>
                      <a:r>
                        <a:rPr lang="ja-JP" altLang="en-US" dirty="0" smtClean="0"/>
                        <a:t>●</a:t>
                      </a:r>
                      <a:endParaRPr lang="zh-CN" altLang="en-US" dirty="0"/>
                    </a:p>
                  </a:txBody>
                  <a:tcPr anchor="ctr"/>
                </a:tc>
                <a:tc>
                  <a:txBody>
                    <a:bodyPr/>
                    <a:lstStyle/>
                    <a:p>
                      <a:pPr algn="ctr"/>
                      <a:endParaRPr lang="zh-CN" altLang="en-US" dirty="0"/>
                    </a:p>
                  </a:txBody>
                  <a:tcPr anchor="ctr"/>
                </a:tc>
                <a:tc>
                  <a:txBody>
                    <a:bodyPr/>
                    <a:lstStyle/>
                    <a:p>
                      <a:pPr algn="ctr"/>
                      <a:endParaRPr lang="zh-CN" altLang="en-US" dirty="0"/>
                    </a:p>
                  </a:txBody>
                  <a:tcPr anchor="ctr"/>
                </a:tc>
                <a:tc>
                  <a:txBody>
                    <a:bodyPr/>
                    <a:lstStyle/>
                    <a:p>
                      <a:pPr algn="ctr"/>
                      <a:endParaRPr lang="zh-CN" altLang="en-US" dirty="0"/>
                    </a:p>
                  </a:txBody>
                  <a:tcPr anchor="ctr"/>
                </a:tc>
                <a:tc>
                  <a:txBody>
                    <a:bodyPr/>
                    <a:lstStyle/>
                    <a:p>
                      <a:pPr algn="ctr"/>
                      <a:endParaRPr lang="zh-CN" altLang="en-US" dirty="0"/>
                    </a:p>
                  </a:txBody>
                  <a:tcPr anchor="ctr"/>
                </a:tc>
              </a:tr>
            </a:tbl>
          </a:graphicData>
        </a:graphic>
      </p:graphicFrame>
      <p:cxnSp>
        <p:nvCxnSpPr>
          <p:cNvPr id="6"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1"/>
          <p:cNvPicPr>
            <a:picLocks noChangeAspect="1" noChangeArrowheads="1"/>
          </p:cNvPicPr>
          <p:nvPr/>
        </p:nvPicPr>
        <p:blipFill>
          <a:blip r:embed="rId2"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8" name="正方形/長方形 7"/>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20.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AS ONE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仪器的丰富种类 </a:t>
            </a:r>
            <a:endParaRPr lang="zh-CN" altLang="en-US" sz="2800" b="1" dirty="0" smtClean="0">
              <a:solidFill>
                <a:srgbClr val="FF0000"/>
              </a:solidFill>
              <a:latin typeface="Microsoft YaHei" panose="020B0503020204020204" pitchFamily="34" charset="-122"/>
              <a:ea typeface="Microsoft YaHei" panose="020B0503020204020204" pitchFamily="34" charset="-122"/>
              <a:cs typeface="Arial" charset="0"/>
            </a:endParaRPr>
          </a:p>
        </p:txBody>
      </p:sp>
      <p:sp>
        <p:nvSpPr>
          <p:cNvPr id="9" name="正方形/長方形 8"/>
          <p:cNvSpPr/>
          <p:nvPr/>
        </p:nvSpPr>
        <p:spPr>
          <a:xfrm>
            <a:off x="1000100" y="2143116"/>
            <a:ext cx="7929618" cy="6429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4"/>
          <p:cNvGraphicFramePr>
            <a:graphicFrameLocks noGrp="1"/>
          </p:cNvGraphicFramePr>
          <p:nvPr>
            <p:ph idx="1"/>
            <p:extLst>
              <p:ext uri="{D42A27DB-BD31-4B8C-83A1-F6EECF244321}">
                <p14:modId xmlns:p14="http://schemas.microsoft.com/office/powerpoint/2010/main" val="951067283"/>
              </p:ext>
            </p:extLst>
          </p:nvPr>
        </p:nvGraphicFramePr>
        <p:xfrm>
          <a:off x="232053" y="1124746"/>
          <a:ext cx="8701026" cy="5597154"/>
        </p:xfrm>
        <a:graphic>
          <a:graphicData uri="http://schemas.openxmlformats.org/drawingml/2006/table">
            <a:tbl>
              <a:tblPr firstRow="1" bandRow="1">
                <a:tableStyleId>{21E4AEA4-8DFA-4A89-87EB-49C32662AFE0}</a:tableStyleId>
              </a:tblPr>
              <a:tblGrid>
                <a:gridCol w="1826377"/>
                <a:gridCol w="6874649"/>
              </a:tblGrid>
              <a:tr h="785238">
                <a:tc>
                  <a:txBody>
                    <a:bodyPr/>
                    <a:lstStyle/>
                    <a:p>
                      <a:pPr algn="ctr"/>
                      <a:r>
                        <a:rPr kumimoji="1" lang="ja-JP" altLang="en-US" sz="1400" b="1" dirty="0" smtClean="0">
                          <a:solidFill>
                            <a:schemeClr val="bg1"/>
                          </a:solidFill>
                          <a:latin typeface="Microsoft YaHei" pitchFamily="34" charset="-122"/>
                          <a:ea typeface="Microsoft YaHei" pitchFamily="34" charset="-122"/>
                        </a:rPr>
                        <a:t>公司名称</a:t>
                      </a:r>
                      <a:endParaRPr kumimoji="1" lang="ja-JP" altLang="en-US" sz="1400" b="1" dirty="0">
                        <a:solidFill>
                          <a:schemeClr val="bg1"/>
                        </a:solidFill>
                        <a:latin typeface="Microsoft YaHei" pitchFamily="34" charset="-122"/>
                        <a:ea typeface="Microsoft YaHei" pitchFamily="34" charset="-122"/>
                      </a:endParaRPr>
                    </a:p>
                  </a:txBody>
                  <a:tcPr marL="96678" marR="96678" marT="48339" marB="48339" anchor="ctr">
                    <a:solidFill>
                      <a:srgbClr val="FF0000"/>
                    </a:solidFill>
                  </a:tcPr>
                </a:tc>
                <a:tc>
                  <a:txBody>
                    <a:bodyPr/>
                    <a:lstStyle/>
                    <a:p>
                      <a:r>
                        <a:rPr kumimoji="1" lang="ja-JP" altLang="en-US" sz="1400" b="1" dirty="0" smtClean="0">
                          <a:solidFill>
                            <a:schemeClr val="bg1"/>
                          </a:solidFill>
                          <a:latin typeface="Microsoft YaHei" pitchFamily="34" charset="-122"/>
                          <a:ea typeface="Microsoft YaHei" pitchFamily="34" charset="-122"/>
                        </a:rPr>
                        <a:t>　</a:t>
                      </a:r>
                      <a:r>
                        <a:rPr kumimoji="1" lang="ja-JP" altLang="en-US" sz="1600" b="1" dirty="0" smtClean="0">
                          <a:solidFill>
                            <a:schemeClr val="bg1"/>
                          </a:solidFill>
                          <a:latin typeface="Microsoft YaHei" pitchFamily="34" charset="-122"/>
                          <a:ea typeface="Microsoft YaHei" pitchFamily="34" charset="-122"/>
                        </a:rPr>
                        <a:t>アズワン株式会社</a:t>
                      </a:r>
                      <a:endParaRPr kumimoji="1" lang="en-US" altLang="ja-JP" sz="1600" b="1" dirty="0" smtClean="0">
                        <a:solidFill>
                          <a:schemeClr val="bg1"/>
                        </a:solidFill>
                        <a:latin typeface="Microsoft YaHei" pitchFamily="34" charset="-122"/>
                        <a:ea typeface="Microsoft YaHei" pitchFamily="34" charset="-122"/>
                      </a:endParaRPr>
                    </a:p>
                    <a:p>
                      <a:r>
                        <a:rPr kumimoji="1" lang="ja-JP" altLang="en-US" sz="1600" b="1" dirty="0" smtClean="0">
                          <a:solidFill>
                            <a:schemeClr val="bg1"/>
                          </a:solidFill>
                          <a:latin typeface="Microsoft YaHei" pitchFamily="34" charset="-122"/>
                          <a:ea typeface="Microsoft YaHei" pitchFamily="34" charset="-122"/>
                        </a:rPr>
                        <a:t>　</a:t>
                      </a:r>
                      <a:r>
                        <a:rPr kumimoji="1" lang="en-US" altLang="ja-JP" sz="1600" b="1" dirty="0" smtClean="0">
                          <a:solidFill>
                            <a:schemeClr val="bg1"/>
                          </a:solidFill>
                          <a:latin typeface="Microsoft YaHei" pitchFamily="34" charset="-122"/>
                          <a:ea typeface="Microsoft YaHei" pitchFamily="34" charset="-122"/>
                        </a:rPr>
                        <a:t>AS</a:t>
                      </a:r>
                      <a:r>
                        <a:rPr kumimoji="1" lang="en-US" altLang="ja-JP" sz="1600" b="1" baseline="0" dirty="0" smtClean="0">
                          <a:solidFill>
                            <a:schemeClr val="bg1"/>
                          </a:solidFill>
                          <a:latin typeface="Microsoft YaHei" pitchFamily="34" charset="-122"/>
                          <a:ea typeface="Microsoft YaHei" pitchFamily="34" charset="-122"/>
                        </a:rPr>
                        <a:t> ONE Corporation</a:t>
                      </a:r>
                      <a:endParaRPr kumimoji="1" lang="ja-JP" altLang="en-US" sz="1600" b="1" dirty="0">
                        <a:solidFill>
                          <a:schemeClr val="bg1"/>
                        </a:solidFill>
                        <a:latin typeface="Microsoft YaHei" pitchFamily="34" charset="-122"/>
                        <a:ea typeface="Microsoft YaHei" pitchFamily="34" charset="-122"/>
                      </a:endParaRPr>
                    </a:p>
                  </a:txBody>
                  <a:tcPr marL="96678" marR="96678" marT="48339" marB="48339" anchor="ctr">
                    <a:solidFill>
                      <a:srgbClr val="FF0000"/>
                    </a:solidFill>
                  </a:tcPr>
                </a:tc>
              </a:tr>
              <a:tr h="523492">
                <a:tc>
                  <a:txBody>
                    <a:bodyPr/>
                    <a:lstStyle/>
                    <a:p>
                      <a:pPr algn="ctr"/>
                      <a:r>
                        <a:rPr kumimoji="1" lang="zh-CN" altLang="en-US" sz="1400" b="1" dirty="0" smtClean="0">
                          <a:solidFill>
                            <a:schemeClr val="tx1"/>
                          </a:solidFill>
                          <a:latin typeface="Microsoft YaHei" pitchFamily="34" charset="-122"/>
                          <a:ea typeface="Microsoft YaHei" pitchFamily="34" charset="-122"/>
                        </a:rPr>
                        <a:t>总公司地址</a:t>
                      </a:r>
                      <a:endParaRPr kumimoji="1" lang="ja-JP" altLang="en-US" sz="1400" b="1" dirty="0">
                        <a:solidFill>
                          <a:schemeClr val="tx1"/>
                        </a:solidFill>
                        <a:latin typeface="Microsoft YaHei" pitchFamily="34" charset="-122"/>
                        <a:ea typeface="Microsoft YaHei" pitchFamily="34" charset="-122"/>
                      </a:endParaRPr>
                    </a:p>
                  </a:txBody>
                  <a:tcPr marL="96678" marR="96678" marT="48339" marB="48339" anchor="ctr">
                    <a:solidFill>
                      <a:schemeClr val="accent2">
                        <a:lumMod val="20000"/>
                        <a:lumOff val="80000"/>
                      </a:schemeClr>
                    </a:solidFill>
                  </a:tcPr>
                </a:tc>
                <a:tc>
                  <a:txBody>
                    <a:bodyPr/>
                    <a:lstStyle/>
                    <a:p>
                      <a:r>
                        <a:rPr kumimoji="1" lang="ja-JP" altLang="en-US" sz="1400" b="1" dirty="0" smtClean="0">
                          <a:solidFill>
                            <a:schemeClr val="tx1"/>
                          </a:solidFill>
                          <a:latin typeface="Microsoft YaHei" pitchFamily="34" charset="-122"/>
                          <a:ea typeface="Microsoft YaHei" pitchFamily="34" charset="-122"/>
                        </a:rPr>
                        <a:t>　</a:t>
                      </a:r>
                      <a:r>
                        <a:rPr kumimoji="1" lang="zh-CN" altLang="en-US" sz="1400" b="1" dirty="0" smtClean="0">
                          <a:solidFill>
                            <a:schemeClr val="tx1"/>
                          </a:solidFill>
                          <a:latin typeface="Microsoft YaHei" pitchFamily="34" charset="-122"/>
                          <a:ea typeface="Microsoft YaHei" pitchFamily="34" charset="-122"/>
                        </a:rPr>
                        <a:t>日本国大阪府大阪市西区江户堀</a:t>
                      </a:r>
                      <a:r>
                        <a:rPr kumimoji="1" lang="ja-JP" altLang="en-US" sz="1400" b="1" dirty="0" smtClean="0">
                          <a:solidFill>
                            <a:schemeClr val="tx1"/>
                          </a:solidFill>
                          <a:latin typeface="Microsoft YaHei" pitchFamily="34" charset="-122"/>
                          <a:ea typeface="Microsoft YaHei" pitchFamily="34" charset="-122"/>
                        </a:rPr>
                        <a:t>２－１－２７</a:t>
                      </a:r>
                      <a:endParaRPr kumimoji="1" lang="ja-JP" altLang="en-US" sz="1400" b="1" dirty="0">
                        <a:solidFill>
                          <a:schemeClr val="tx1"/>
                        </a:solidFill>
                        <a:latin typeface="Microsoft YaHei" pitchFamily="34" charset="-122"/>
                        <a:ea typeface="Microsoft YaHei" pitchFamily="34" charset="-122"/>
                      </a:endParaRPr>
                    </a:p>
                  </a:txBody>
                  <a:tcPr marL="96678" marR="96678" marT="48339" marB="48339" anchor="ctr">
                    <a:solidFill>
                      <a:schemeClr val="accent2">
                        <a:lumMod val="20000"/>
                        <a:lumOff val="80000"/>
                      </a:schemeClr>
                    </a:solidFill>
                  </a:tcPr>
                </a:tc>
              </a:tr>
              <a:tr h="523492">
                <a:tc>
                  <a:txBody>
                    <a:bodyPr/>
                    <a:lstStyle/>
                    <a:p>
                      <a:pPr algn="ctr"/>
                      <a:r>
                        <a:rPr kumimoji="1" lang="ja-JP" altLang="en-US" sz="1400" b="1" dirty="0" smtClean="0">
                          <a:solidFill>
                            <a:schemeClr val="tx1"/>
                          </a:solidFill>
                          <a:latin typeface="Microsoft YaHei" pitchFamily="34" charset="-122"/>
                          <a:ea typeface="Microsoft YaHei" pitchFamily="34" charset="-122"/>
                        </a:rPr>
                        <a:t>创业 </a:t>
                      </a:r>
                      <a:r>
                        <a:rPr kumimoji="1" lang="en-US" altLang="ja-JP" sz="1400" b="1" dirty="0" smtClean="0">
                          <a:solidFill>
                            <a:schemeClr val="tx1"/>
                          </a:solidFill>
                          <a:latin typeface="Microsoft YaHei" pitchFamily="34" charset="-122"/>
                          <a:ea typeface="Microsoft YaHei" pitchFamily="34" charset="-122"/>
                        </a:rPr>
                        <a:t>/ </a:t>
                      </a:r>
                      <a:r>
                        <a:rPr kumimoji="1" lang="ja-JP" altLang="en-US" sz="1400" b="1" dirty="0" smtClean="0">
                          <a:solidFill>
                            <a:schemeClr val="tx1"/>
                          </a:solidFill>
                          <a:latin typeface="Microsoft YaHei" pitchFamily="34" charset="-122"/>
                          <a:ea typeface="Microsoft YaHei" pitchFamily="34" charset="-122"/>
                        </a:rPr>
                        <a:t>设立</a:t>
                      </a:r>
                      <a:endParaRPr kumimoji="1" lang="ja-JP" altLang="en-US" sz="1400" b="1" dirty="0">
                        <a:solidFill>
                          <a:schemeClr val="tx1"/>
                        </a:solidFill>
                        <a:latin typeface="Microsoft YaHei" pitchFamily="34" charset="-122"/>
                        <a:ea typeface="Microsoft YaHei" pitchFamily="34" charset="-122"/>
                      </a:endParaRPr>
                    </a:p>
                  </a:txBody>
                  <a:tcPr marL="96678" marR="96678" marT="48339" marB="48339" anchor="ctr"/>
                </a:tc>
                <a:tc>
                  <a:txBody>
                    <a:bodyPr/>
                    <a:lstStyle/>
                    <a:p>
                      <a:r>
                        <a:rPr kumimoji="1" lang="ja-JP" altLang="en-US" sz="1400" b="1" dirty="0" smtClean="0">
                          <a:solidFill>
                            <a:schemeClr val="tx1"/>
                          </a:solidFill>
                          <a:latin typeface="Microsoft YaHei" pitchFamily="34" charset="-122"/>
                          <a:ea typeface="Microsoft YaHei" pitchFamily="34" charset="-122"/>
                        </a:rPr>
                        <a:t>　</a:t>
                      </a:r>
                      <a:r>
                        <a:rPr kumimoji="1" lang="en-US" altLang="ja-JP" sz="1400" b="1" dirty="0" smtClean="0">
                          <a:solidFill>
                            <a:schemeClr val="tx1"/>
                          </a:solidFill>
                          <a:latin typeface="Microsoft YaHei" pitchFamily="34" charset="-122"/>
                          <a:ea typeface="Microsoft YaHei" pitchFamily="34" charset="-122"/>
                        </a:rPr>
                        <a:t>1933</a:t>
                      </a:r>
                      <a:r>
                        <a:rPr kumimoji="1" lang="ja-JP" altLang="en-US" sz="1400" b="1" dirty="0" smtClean="0">
                          <a:solidFill>
                            <a:schemeClr val="tx1"/>
                          </a:solidFill>
                          <a:latin typeface="Microsoft YaHei" pitchFamily="34" charset="-122"/>
                          <a:ea typeface="Microsoft YaHei" pitchFamily="34" charset="-122"/>
                        </a:rPr>
                        <a:t>年</a:t>
                      </a:r>
                      <a:r>
                        <a:rPr kumimoji="1" lang="en-US" altLang="ja-JP" sz="1400" b="1" dirty="0" smtClean="0">
                          <a:solidFill>
                            <a:schemeClr val="tx1"/>
                          </a:solidFill>
                          <a:latin typeface="Microsoft YaHei" pitchFamily="34" charset="-122"/>
                          <a:ea typeface="Microsoft YaHei" pitchFamily="34" charset="-122"/>
                        </a:rPr>
                        <a:t> / 1962</a:t>
                      </a:r>
                      <a:r>
                        <a:rPr kumimoji="1" lang="ja-JP" altLang="en-US" sz="1400" b="1" dirty="0" smtClean="0">
                          <a:solidFill>
                            <a:schemeClr val="tx1"/>
                          </a:solidFill>
                          <a:latin typeface="Microsoft YaHei" pitchFamily="34" charset="-122"/>
                          <a:ea typeface="Microsoft YaHei" pitchFamily="34" charset="-122"/>
                        </a:rPr>
                        <a:t>年</a:t>
                      </a:r>
                      <a:endParaRPr kumimoji="1" lang="ja-JP" altLang="en-US" sz="1400" b="1" dirty="0">
                        <a:solidFill>
                          <a:schemeClr val="tx1"/>
                        </a:solidFill>
                        <a:latin typeface="Microsoft YaHei" pitchFamily="34" charset="-122"/>
                        <a:ea typeface="Microsoft YaHei" pitchFamily="34" charset="-122"/>
                      </a:endParaRPr>
                    </a:p>
                  </a:txBody>
                  <a:tcPr marL="96678" marR="96678" marT="48339" marB="48339" anchor="ctr"/>
                </a:tc>
              </a:tr>
              <a:tr h="523492">
                <a:tc>
                  <a:txBody>
                    <a:bodyPr/>
                    <a:lstStyle/>
                    <a:p>
                      <a:pPr algn="ctr"/>
                      <a:r>
                        <a:rPr lang="ja-JP" altLang="en-US" sz="1400" b="1" dirty="0" smtClean="0">
                          <a:solidFill>
                            <a:schemeClr val="tx1"/>
                          </a:solidFill>
                          <a:latin typeface="Microsoft YaHei" pitchFamily="34" charset="-122"/>
                          <a:ea typeface="Microsoft YaHei" pitchFamily="34" charset="-122"/>
                        </a:rPr>
                        <a:t>注册资金</a:t>
                      </a:r>
                      <a:endParaRPr kumimoji="1" lang="ja-JP" altLang="en-US" sz="1400" b="1" dirty="0">
                        <a:solidFill>
                          <a:schemeClr val="tx1"/>
                        </a:solidFill>
                        <a:latin typeface="Microsoft YaHei" pitchFamily="34" charset="-122"/>
                        <a:ea typeface="Microsoft YaHei" pitchFamily="34" charset="-122"/>
                      </a:endParaRPr>
                    </a:p>
                  </a:txBody>
                  <a:tcPr marL="96678" marR="96678" marT="48339" marB="48339" anchor="ctr">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latin typeface="Microsoft YaHei" pitchFamily="34" charset="-122"/>
                          <a:ea typeface="Microsoft YaHei" pitchFamily="34" charset="-122"/>
                        </a:rPr>
                        <a:t>　</a:t>
                      </a:r>
                      <a:r>
                        <a:rPr kumimoji="1" lang="en-US" altLang="ja-JP" sz="1400" b="1" dirty="0" smtClean="0">
                          <a:solidFill>
                            <a:schemeClr val="tx1"/>
                          </a:solidFill>
                          <a:latin typeface="Microsoft YaHei" pitchFamily="34" charset="-122"/>
                          <a:ea typeface="Microsoft YaHei" pitchFamily="34" charset="-122"/>
                        </a:rPr>
                        <a:t>50</a:t>
                      </a:r>
                      <a:r>
                        <a:rPr kumimoji="1" lang="zh-CN" altLang="en-US" sz="1400" b="1" dirty="0" smtClean="0">
                          <a:solidFill>
                            <a:schemeClr val="tx1"/>
                          </a:solidFill>
                          <a:latin typeface="Microsoft YaHei" pitchFamily="34" charset="-122"/>
                          <a:ea typeface="Microsoft YaHei" pitchFamily="34" charset="-122"/>
                        </a:rPr>
                        <a:t>亿</a:t>
                      </a:r>
                      <a:r>
                        <a:rPr kumimoji="1" lang="en-US" altLang="ja-JP" sz="1400" b="1" dirty="0" smtClean="0">
                          <a:solidFill>
                            <a:schemeClr val="tx1"/>
                          </a:solidFill>
                          <a:latin typeface="Microsoft YaHei" pitchFamily="34" charset="-122"/>
                          <a:ea typeface="Microsoft YaHei" pitchFamily="34" charset="-122"/>
                        </a:rPr>
                        <a:t>7500</a:t>
                      </a:r>
                      <a:r>
                        <a:rPr kumimoji="1" lang="ja-JP" altLang="en-US" sz="1400" b="1" dirty="0" smtClean="0">
                          <a:solidFill>
                            <a:schemeClr val="tx1"/>
                          </a:solidFill>
                          <a:latin typeface="Microsoft YaHei" pitchFamily="34" charset="-122"/>
                          <a:ea typeface="Microsoft YaHei" pitchFamily="34" charset="-122"/>
                        </a:rPr>
                        <a:t>万日元　</a:t>
                      </a:r>
                      <a:r>
                        <a:rPr kumimoji="1" lang="ja-JP" altLang="en-US" sz="1400" b="1" baseline="0" dirty="0" smtClean="0">
                          <a:solidFill>
                            <a:schemeClr val="tx1"/>
                          </a:solidFill>
                          <a:latin typeface="Microsoft YaHei" pitchFamily="34" charset="-122"/>
                          <a:ea typeface="Microsoft YaHei" pitchFamily="34" charset="-122"/>
                        </a:rPr>
                        <a:t>（</a:t>
                      </a:r>
                      <a:r>
                        <a:rPr kumimoji="1" lang="en-US" altLang="ja-JP" sz="1400" b="1" baseline="0" dirty="0" smtClean="0">
                          <a:solidFill>
                            <a:schemeClr val="tx1"/>
                          </a:solidFill>
                          <a:latin typeface="Microsoft YaHei" pitchFamily="34" charset="-122"/>
                          <a:ea typeface="Microsoft YaHei" pitchFamily="34" charset="-122"/>
                        </a:rPr>
                        <a:t>2018</a:t>
                      </a:r>
                      <a:r>
                        <a:rPr kumimoji="1" lang="ja-JP" altLang="en-US" sz="1400" b="1" baseline="0" dirty="0" smtClean="0">
                          <a:solidFill>
                            <a:schemeClr val="tx1"/>
                          </a:solidFill>
                          <a:latin typeface="Microsoft YaHei" pitchFamily="34" charset="-122"/>
                          <a:ea typeface="Microsoft YaHei" pitchFamily="34" charset="-122"/>
                        </a:rPr>
                        <a:t>年</a:t>
                      </a:r>
                      <a:r>
                        <a:rPr kumimoji="1" lang="en-US" altLang="ja-JP" sz="1400" b="1" baseline="0" dirty="0" smtClean="0">
                          <a:solidFill>
                            <a:schemeClr val="tx1"/>
                          </a:solidFill>
                          <a:latin typeface="Microsoft YaHei" pitchFamily="34" charset="-122"/>
                          <a:ea typeface="Microsoft YaHei" pitchFamily="34" charset="-122"/>
                        </a:rPr>
                        <a:t>3</a:t>
                      </a:r>
                      <a:r>
                        <a:rPr kumimoji="1" lang="ja-JP" altLang="en-US" sz="1400" b="1" baseline="0" dirty="0" smtClean="0">
                          <a:solidFill>
                            <a:schemeClr val="tx1"/>
                          </a:solidFill>
                          <a:latin typeface="Microsoft YaHei" pitchFamily="34" charset="-122"/>
                          <a:ea typeface="Microsoft YaHei" pitchFamily="34" charset="-122"/>
                        </a:rPr>
                        <a:t>月</a:t>
                      </a:r>
                      <a:r>
                        <a:rPr kumimoji="1" lang="en-US" altLang="ja-JP" sz="1400" b="1" baseline="0" dirty="0" smtClean="0">
                          <a:solidFill>
                            <a:schemeClr val="tx1"/>
                          </a:solidFill>
                          <a:latin typeface="Microsoft YaHei" pitchFamily="34" charset="-122"/>
                          <a:ea typeface="Microsoft YaHei" pitchFamily="34" charset="-122"/>
                        </a:rPr>
                        <a:t>31</a:t>
                      </a:r>
                      <a:r>
                        <a:rPr kumimoji="1" lang="ja-JP" altLang="en-US" sz="1400" b="1" baseline="0" dirty="0" smtClean="0">
                          <a:solidFill>
                            <a:schemeClr val="tx1"/>
                          </a:solidFill>
                          <a:latin typeface="Microsoft YaHei" pitchFamily="34" charset="-122"/>
                          <a:ea typeface="Microsoft YaHei" pitchFamily="34" charset="-122"/>
                        </a:rPr>
                        <a:t>日現在）</a:t>
                      </a:r>
                      <a:endParaRPr kumimoji="1" lang="ja-JP" altLang="en-US" sz="1400" b="1" dirty="0" smtClean="0">
                        <a:solidFill>
                          <a:schemeClr val="tx1"/>
                        </a:solidFill>
                        <a:latin typeface="Microsoft YaHei" pitchFamily="34" charset="-122"/>
                        <a:ea typeface="Microsoft YaHei" pitchFamily="34" charset="-122"/>
                      </a:endParaRPr>
                    </a:p>
                  </a:txBody>
                  <a:tcPr marL="96678" marR="96678" marT="48339" marB="48339" anchor="ctr">
                    <a:solidFill>
                      <a:schemeClr val="accent2">
                        <a:lumMod val="20000"/>
                        <a:lumOff val="80000"/>
                      </a:schemeClr>
                    </a:solidFill>
                  </a:tcPr>
                </a:tc>
              </a:tr>
              <a:tr h="523492">
                <a:tc>
                  <a:txBody>
                    <a:bodyPr/>
                    <a:lstStyle/>
                    <a:p>
                      <a:pPr algn="ctr"/>
                      <a:r>
                        <a:rPr kumimoji="1" lang="zh-CN" altLang="en-US" sz="1400" b="1" dirty="0" smtClean="0">
                          <a:solidFill>
                            <a:schemeClr val="tx1"/>
                          </a:solidFill>
                          <a:latin typeface="Microsoft YaHei" pitchFamily="34" charset="-122"/>
                          <a:ea typeface="Microsoft YaHei" pitchFamily="34" charset="-122"/>
                        </a:rPr>
                        <a:t>代表者</a:t>
                      </a:r>
                      <a:r>
                        <a:rPr kumimoji="1" lang="ja-JP" altLang="en-US" sz="1400" b="1" dirty="0" smtClean="0">
                          <a:solidFill>
                            <a:schemeClr val="tx1"/>
                          </a:solidFill>
                          <a:latin typeface="Microsoft YaHei" pitchFamily="34" charset="-122"/>
                          <a:ea typeface="Microsoft YaHei" pitchFamily="34" charset="-122"/>
                        </a:rPr>
                        <a:t>   </a:t>
                      </a:r>
                      <a:endParaRPr kumimoji="1" lang="ja-JP" altLang="en-US" sz="1400" b="1" dirty="0">
                        <a:solidFill>
                          <a:schemeClr val="tx1"/>
                        </a:solidFill>
                        <a:latin typeface="Microsoft YaHei" pitchFamily="34" charset="-122"/>
                        <a:ea typeface="Microsoft YaHei" pitchFamily="34" charset="-122"/>
                      </a:endParaRPr>
                    </a:p>
                  </a:txBody>
                  <a:tcPr marL="96678" marR="96678" marT="48339" marB="48339" anchor="ctr"/>
                </a:tc>
                <a:tc>
                  <a:txBody>
                    <a:bodyPr/>
                    <a:lstStyle/>
                    <a:p>
                      <a:r>
                        <a:rPr kumimoji="1" lang="ja-JP" altLang="en-US" sz="1400" b="1" dirty="0" smtClean="0">
                          <a:solidFill>
                            <a:schemeClr val="tx1"/>
                          </a:solidFill>
                          <a:latin typeface="Microsoft YaHei" pitchFamily="34" charset="-122"/>
                          <a:ea typeface="Microsoft YaHei" pitchFamily="34" charset="-122"/>
                        </a:rPr>
                        <a:t>　代表取締役社長（</a:t>
                      </a:r>
                      <a:r>
                        <a:rPr kumimoji="1" lang="zh-CN" altLang="en-US" sz="1400" b="1" kern="1200" dirty="0" smtClean="0">
                          <a:solidFill>
                            <a:schemeClr val="tx1"/>
                          </a:solidFill>
                          <a:latin typeface="Microsoft YaHei" pitchFamily="34" charset="-122"/>
                          <a:ea typeface="Microsoft YaHei" pitchFamily="34" charset="-122"/>
                          <a:cs typeface="+mn-cs"/>
                        </a:rPr>
                        <a:t>董事长兼总经理</a:t>
                      </a:r>
                      <a:r>
                        <a:rPr kumimoji="1" lang="ja-JP" altLang="en-US" sz="1400" b="1" kern="1200" dirty="0" smtClean="0">
                          <a:solidFill>
                            <a:schemeClr val="tx1"/>
                          </a:solidFill>
                          <a:latin typeface="Microsoft YaHei" pitchFamily="34" charset="-122"/>
                          <a:ea typeface="Microsoft YaHei" pitchFamily="34" charset="-122"/>
                          <a:cs typeface="+mn-cs"/>
                        </a:rPr>
                        <a:t>）</a:t>
                      </a:r>
                      <a:r>
                        <a:rPr kumimoji="1" lang="ja-JP" altLang="en-US" sz="1400" b="1" dirty="0" smtClean="0">
                          <a:solidFill>
                            <a:schemeClr val="tx1"/>
                          </a:solidFill>
                          <a:latin typeface="Microsoft YaHei" pitchFamily="34" charset="-122"/>
                          <a:ea typeface="Microsoft YaHei" pitchFamily="34" charset="-122"/>
                        </a:rPr>
                        <a:t>　井内卓嗣</a:t>
                      </a:r>
                      <a:endParaRPr kumimoji="1" lang="ja-JP" altLang="en-US" sz="1400" b="1" dirty="0">
                        <a:solidFill>
                          <a:schemeClr val="tx1"/>
                        </a:solidFill>
                        <a:latin typeface="Microsoft YaHei" pitchFamily="34" charset="-122"/>
                        <a:ea typeface="Microsoft YaHei" pitchFamily="34" charset="-122"/>
                      </a:endParaRPr>
                    </a:p>
                  </a:txBody>
                  <a:tcPr marL="96678" marR="96678" marT="48339" marB="48339" anchor="ctr"/>
                </a:tc>
              </a:tr>
              <a:tr h="515773">
                <a:tc>
                  <a:txBody>
                    <a:bodyPr/>
                    <a:lstStyle/>
                    <a:p>
                      <a:pPr algn="ctr"/>
                      <a:r>
                        <a:rPr kumimoji="1" lang="zh-CN" altLang="en-US" sz="1400" b="1" dirty="0" smtClean="0">
                          <a:solidFill>
                            <a:schemeClr val="tx1"/>
                          </a:solidFill>
                          <a:latin typeface="Microsoft YaHei" pitchFamily="34" charset="-122"/>
                          <a:ea typeface="Microsoft YaHei" pitchFamily="34" charset="-122"/>
                        </a:rPr>
                        <a:t>从业人员</a:t>
                      </a:r>
                      <a:endParaRPr kumimoji="1" lang="ja-JP" altLang="en-US" sz="1400" b="1" dirty="0">
                        <a:solidFill>
                          <a:schemeClr val="tx1"/>
                        </a:solidFill>
                        <a:latin typeface="Microsoft YaHei" pitchFamily="34" charset="-122"/>
                        <a:ea typeface="Microsoft YaHei" pitchFamily="34" charset="-122"/>
                      </a:endParaRPr>
                    </a:p>
                  </a:txBody>
                  <a:tcPr marL="96678" marR="96678" marT="48339" marB="48339" anchor="ctr">
                    <a:solidFill>
                      <a:schemeClr val="accent2">
                        <a:lumMod val="20000"/>
                        <a:lumOff val="80000"/>
                      </a:schemeClr>
                    </a:solidFill>
                  </a:tcPr>
                </a:tc>
                <a:tc>
                  <a:txBody>
                    <a:bodyPr/>
                    <a:lstStyle/>
                    <a:p>
                      <a:r>
                        <a:rPr kumimoji="1" lang="ja-JP" altLang="en-US" sz="1400" b="1" dirty="0" smtClean="0">
                          <a:solidFill>
                            <a:schemeClr val="tx1"/>
                          </a:solidFill>
                          <a:latin typeface="Microsoft YaHei" pitchFamily="34" charset="-122"/>
                          <a:ea typeface="Microsoft YaHei" pitchFamily="34" charset="-122"/>
                        </a:rPr>
                        <a:t>　</a:t>
                      </a:r>
                      <a:r>
                        <a:rPr kumimoji="1" lang="en-US" altLang="ja-JP" sz="1400" b="1" dirty="0" smtClean="0">
                          <a:solidFill>
                            <a:schemeClr val="tx1"/>
                          </a:solidFill>
                          <a:latin typeface="Microsoft YaHei" pitchFamily="34" charset="-122"/>
                          <a:ea typeface="Microsoft YaHei" pitchFamily="34" charset="-122"/>
                        </a:rPr>
                        <a:t>485</a:t>
                      </a:r>
                      <a:r>
                        <a:rPr kumimoji="1" lang="ja-JP" altLang="en-US" sz="1400" b="1" dirty="0" smtClean="0">
                          <a:solidFill>
                            <a:schemeClr val="tx1"/>
                          </a:solidFill>
                          <a:latin typeface="Microsoft YaHei" pitchFamily="34" charset="-122"/>
                          <a:ea typeface="Microsoft YaHei" pitchFamily="34" charset="-122"/>
                        </a:rPr>
                        <a:t>人</a:t>
                      </a:r>
                      <a:r>
                        <a:rPr kumimoji="1" lang="ja-JP" altLang="en-US" sz="1400" b="1" baseline="0" dirty="0" smtClean="0">
                          <a:solidFill>
                            <a:schemeClr val="tx1"/>
                          </a:solidFill>
                          <a:latin typeface="Microsoft YaHei" pitchFamily="34" charset="-122"/>
                          <a:ea typeface="Microsoft YaHei" pitchFamily="34" charset="-122"/>
                        </a:rPr>
                        <a:t> （</a:t>
                      </a:r>
                      <a:r>
                        <a:rPr kumimoji="1" lang="en-US" altLang="ja-JP" sz="1400" b="1" baseline="0" dirty="0" smtClean="0">
                          <a:solidFill>
                            <a:schemeClr val="tx1"/>
                          </a:solidFill>
                          <a:latin typeface="Microsoft YaHei" pitchFamily="34" charset="-122"/>
                          <a:ea typeface="Microsoft YaHei" pitchFamily="34" charset="-122"/>
                        </a:rPr>
                        <a:t>2017</a:t>
                      </a:r>
                      <a:r>
                        <a:rPr kumimoji="1" lang="ja-JP" altLang="en-US" sz="1400" b="1" baseline="0" dirty="0" smtClean="0">
                          <a:solidFill>
                            <a:schemeClr val="tx1"/>
                          </a:solidFill>
                          <a:latin typeface="Microsoft YaHei" pitchFamily="34" charset="-122"/>
                          <a:ea typeface="Microsoft YaHei" pitchFamily="34" charset="-122"/>
                        </a:rPr>
                        <a:t>年</a:t>
                      </a:r>
                      <a:r>
                        <a:rPr kumimoji="1" lang="en-US" altLang="ja-JP" sz="1400" b="1" baseline="0" dirty="0" smtClean="0">
                          <a:solidFill>
                            <a:schemeClr val="tx1"/>
                          </a:solidFill>
                          <a:latin typeface="Microsoft YaHei" pitchFamily="34" charset="-122"/>
                          <a:ea typeface="Microsoft YaHei" pitchFamily="34" charset="-122"/>
                        </a:rPr>
                        <a:t>3</a:t>
                      </a:r>
                      <a:r>
                        <a:rPr kumimoji="1" lang="ja-JP" altLang="en-US" sz="1400" b="1" baseline="0" dirty="0" smtClean="0">
                          <a:solidFill>
                            <a:schemeClr val="tx1"/>
                          </a:solidFill>
                          <a:latin typeface="Microsoft YaHei" pitchFamily="34" charset="-122"/>
                          <a:ea typeface="Microsoft YaHei" pitchFamily="34" charset="-122"/>
                        </a:rPr>
                        <a:t>月</a:t>
                      </a:r>
                      <a:r>
                        <a:rPr kumimoji="1" lang="en-US" altLang="ja-JP" sz="1400" b="1" baseline="0" dirty="0" smtClean="0">
                          <a:solidFill>
                            <a:schemeClr val="tx1"/>
                          </a:solidFill>
                          <a:latin typeface="Microsoft YaHei" pitchFamily="34" charset="-122"/>
                          <a:ea typeface="Microsoft YaHei" pitchFamily="34" charset="-122"/>
                        </a:rPr>
                        <a:t>31</a:t>
                      </a:r>
                      <a:r>
                        <a:rPr kumimoji="1" lang="ja-JP" altLang="en-US" sz="1400" b="1" baseline="0" dirty="0" smtClean="0">
                          <a:solidFill>
                            <a:schemeClr val="tx1"/>
                          </a:solidFill>
                          <a:latin typeface="Microsoft YaHei" pitchFamily="34" charset="-122"/>
                          <a:ea typeface="Microsoft YaHei" pitchFamily="34" charset="-122"/>
                        </a:rPr>
                        <a:t>日現在）</a:t>
                      </a:r>
                      <a:endParaRPr kumimoji="1" lang="ja-JP" altLang="en-US" sz="1400" b="1" dirty="0">
                        <a:solidFill>
                          <a:schemeClr val="tx1"/>
                        </a:solidFill>
                        <a:latin typeface="Microsoft YaHei" pitchFamily="34" charset="-122"/>
                        <a:ea typeface="Microsoft YaHei" pitchFamily="34" charset="-122"/>
                      </a:endParaRPr>
                    </a:p>
                  </a:txBody>
                  <a:tcPr marL="96678" marR="96678" marT="48339" marB="48339" anchor="ctr">
                    <a:solidFill>
                      <a:schemeClr val="accent2">
                        <a:lumMod val="20000"/>
                        <a:lumOff val="80000"/>
                      </a:schemeClr>
                    </a:solidFill>
                  </a:tcPr>
                </a:tc>
              </a:tr>
              <a:tr h="510407">
                <a:tc>
                  <a:txBody>
                    <a:bodyPr/>
                    <a:lstStyle/>
                    <a:p>
                      <a:pPr algn="ctr"/>
                      <a:r>
                        <a:rPr lang="zh-CN" altLang="en-US" sz="1400" b="1" dirty="0" smtClean="0">
                          <a:solidFill>
                            <a:schemeClr val="tx1"/>
                          </a:solidFill>
                          <a:latin typeface="Microsoft YaHei" pitchFamily="34" charset="-122"/>
                          <a:ea typeface="Microsoft YaHei" pitchFamily="34" charset="-122"/>
                        </a:rPr>
                        <a:t>销售</a:t>
                      </a:r>
                      <a:r>
                        <a:rPr kumimoji="1" lang="zh-CN" altLang="en-US" sz="1400" b="1" dirty="0" smtClean="0">
                          <a:solidFill>
                            <a:schemeClr val="tx1"/>
                          </a:solidFill>
                          <a:latin typeface="Microsoft YaHei" pitchFamily="34" charset="-122"/>
                          <a:ea typeface="Microsoft YaHei" pitchFamily="34" charset="-122"/>
                        </a:rPr>
                        <a:t>额</a:t>
                      </a:r>
                      <a:endParaRPr kumimoji="1" lang="ja-JP" altLang="en-US" sz="1400" b="1" dirty="0">
                        <a:solidFill>
                          <a:schemeClr val="tx1"/>
                        </a:solidFill>
                        <a:latin typeface="Microsoft YaHei" pitchFamily="34" charset="-122"/>
                        <a:ea typeface="Microsoft YaHei" pitchFamily="34" charset="-122"/>
                      </a:endParaRPr>
                    </a:p>
                  </a:txBody>
                  <a:tcPr marL="96678" marR="96678" marT="48339" marB="48339"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latin typeface="Microsoft YaHei" pitchFamily="34" charset="-122"/>
                          <a:ea typeface="Microsoft YaHei" pitchFamily="34" charset="-122"/>
                        </a:rPr>
                        <a:t>　</a:t>
                      </a:r>
                      <a:r>
                        <a:rPr kumimoji="1" lang="en-US" altLang="ja-JP" sz="1400" b="1" dirty="0" smtClean="0">
                          <a:solidFill>
                            <a:schemeClr val="tx1"/>
                          </a:solidFill>
                          <a:latin typeface="Microsoft YaHei" pitchFamily="34" charset="-122"/>
                          <a:ea typeface="Microsoft YaHei" pitchFamily="34" charset="-122"/>
                        </a:rPr>
                        <a:t>609</a:t>
                      </a:r>
                      <a:r>
                        <a:rPr kumimoji="1" lang="zh-CN" altLang="en-US" sz="1400" b="1" dirty="0" smtClean="0">
                          <a:solidFill>
                            <a:schemeClr val="tx1"/>
                          </a:solidFill>
                          <a:latin typeface="Microsoft YaHei" pitchFamily="34" charset="-122"/>
                          <a:ea typeface="Microsoft YaHei" pitchFamily="34" charset="-122"/>
                        </a:rPr>
                        <a:t>亿</a:t>
                      </a:r>
                      <a:r>
                        <a:rPr kumimoji="1" lang="en-US" altLang="zh-CN" sz="1400" b="1" dirty="0" smtClean="0">
                          <a:solidFill>
                            <a:schemeClr val="tx1"/>
                          </a:solidFill>
                          <a:latin typeface="Microsoft YaHei" pitchFamily="34" charset="-122"/>
                          <a:ea typeface="Microsoft YaHei" pitchFamily="34" charset="-122"/>
                        </a:rPr>
                        <a:t>5,980</a:t>
                      </a:r>
                      <a:r>
                        <a:rPr kumimoji="1" lang="ja-JP" altLang="en-US" sz="1400" b="1" dirty="0" smtClean="0">
                          <a:solidFill>
                            <a:schemeClr val="tx1"/>
                          </a:solidFill>
                          <a:latin typeface="Microsoft YaHei" pitchFamily="34" charset="-122"/>
                          <a:ea typeface="Microsoft YaHei" pitchFamily="34" charset="-122"/>
                        </a:rPr>
                        <a:t>万日元</a:t>
                      </a:r>
                      <a:r>
                        <a:rPr kumimoji="1" lang="zh-CN" altLang="en-US" sz="1400" b="1" dirty="0" smtClean="0">
                          <a:solidFill>
                            <a:schemeClr val="tx1"/>
                          </a:solidFill>
                          <a:latin typeface="Microsoft YaHei" pitchFamily="34" charset="-122"/>
                          <a:ea typeface="Microsoft YaHei" pitchFamily="34" charset="-122"/>
                        </a:rPr>
                        <a:t> </a:t>
                      </a:r>
                      <a:r>
                        <a:rPr kumimoji="1" lang="ja-JP" altLang="en-US" sz="1400" b="1" baseline="0" dirty="0" smtClean="0">
                          <a:solidFill>
                            <a:schemeClr val="tx1"/>
                          </a:solidFill>
                          <a:latin typeface="Microsoft YaHei" pitchFamily="34" charset="-122"/>
                          <a:ea typeface="Microsoft YaHei" pitchFamily="34" charset="-122"/>
                        </a:rPr>
                        <a:t>（</a:t>
                      </a:r>
                      <a:r>
                        <a:rPr kumimoji="1" lang="en-US" altLang="ja-JP" sz="1400" b="1" baseline="0" dirty="0" smtClean="0">
                          <a:solidFill>
                            <a:schemeClr val="tx1"/>
                          </a:solidFill>
                          <a:latin typeface="Microsoft YaHei" pitchFamily="34" charset="-122"/>
                          <a:ea typeface="Microsoft YaHei" pitchFamily="34" charset="-122"/>
                        </a:rPr>
                        <a:t>2018</a:t>
                      </a:r>
                      <a:r>
                        <a:rPr kumimoji="1" lang="ja-JP" altLang="en-US" sz="1400" b="1" baseline="0" dirty="0" smtClean="0">
                          <a:solidFill>
                            <a:schemeClr val="tx1"/>
                          </a:solidFill>
                          <a:latin typeface="Microsoft YaHei" pitchFamily="34" charset="-122"/>
                          <a:ea typeface="Microsoft YaHei" pitchFamily="34" charset="-122"/>
                        </a:rPr>
                        <a:t>年</a:t>
                      </a:r>
                      <a:r>
                        <a:rPr kumimoji="1" lang="en-US" altLang="ja-JP" sz="1400" b="1" baseline="0" dirty="0" smtClean="0">
                          <a:solidFill>
                            <a:schemeClr val="tx1"/>
                          </a:solidFill>
                          <a:latin typeface="Microsoft YaHei" pitchFamily="34" charset="-122"/>
                          <a:ea typeface="Microsoft YaHei" pitchFamily="34" charset="-122"/>
                        </a:rPr>
                        <a:t>3</a:t>
                      </a:r>
                      <a:r>
                        <a:rPr kumimoji="1" lang="ja-JP" altLang="en-US" sz="1400" b="1" baseline="0" dirty="0" smtClean="0">
                          <a:solidFill>
                            <a:schemeClr val="tx1"/>
                          </a:solidFill>
                          <a:latin typeface="Microsoft YaHei" pitchFamily="34" charset="-122"/>
                          <a:ea typeface="Microsoft YaHei" pitchFamily="34" charset="-122"/>
                        </a:rPr>
                        <a:t>月</a:t>
                      </a:r>
                      <a:r>
                        <a:rPr kumimoji="1" lang="en-US" altLang="ja-JP" sz="1400" b="1" baseline="0" dirty="0" smtClean="0">
                          <a:solidFill>
                            <a:schemeClr val="tx1"/>
                          </a:solidFill>
                          <a:latin typeface="Microsoft YaHei" pitchFamily="34" charset="-122"/>
                          <a:ea typeface="Microsoft YaHei" pitchFamily="34" charset="-122"/>
                        </a:rPr>
                        <a:t>31</a:t>
                      </a:r>
                      <a:r>
                        <a:rPr kumimoji="1" lang="ja-JP" altLang="en-US" sz="1400" b="1" baseline="0" dirty="0" smtClean="0">
                          <a:solidFill>
                            <a:schemeClr val="tx1"/>
                          </a:solidFill>
                          <a:latin typeface="Microsoft YaHei" pitchFamily="34" charset="-122"/>
                          <a:ea typeface="Microsoft YaHei" pitchFamily="34" charset="-122"/>
                        </a:rPr>
                        <a:t>日現在）</a:t>
                      </a:r>
                      <a:endParaRPr kumimoji="1" lang="ja-JP" altLang="en-US" sz="1400" b="1" dirty="0" smtClean="0">
                        <a:solidFill>
                          <a:schemeClr val="tx1"/>
                        </a:solidFill>
                        <a:latin typeface="Microsoft YaHei" pitchFamily="34" charset="-122"/>
                        <a:ea typeface="Microsoft YaHei" pitchFamily="34" charset="-122"/>
                      </a:endParaRPr>
                    </a:p>
                  </a:txBody>
                  <a:tcPr marL="96678" marR="96678" marT="48339" marB="48339" anchor="ctr"/>
                </a:tc>
              </a:tr>
              <a:tr h="528290">
                <a:tc>
                  <a:txBody>
                    <a:bodyPr/>
                    <a:lstStyle/>
                    <a:p>
                      <a:pPr algn="ctr"/>
                      <a:r>
                        <a:rPr kumimoji="1" lang="zh-CN" altLang="en-US" sz="1400" b="1" dirty="0" smtClean="0">
                          <a:solidFill>
                            <a:schemeClr val="tx1"/>
                          </a:solidFill>
                          <a:latin typeface="Microsoft YaHei" pitchFamily="34" charset="-122"/>
                          <a:ea typeface="Microsoft YaHei" pitchFamily="34" charset="-122"/>
                        </a:rPr>
                        <a:t>经营范围</a:t>
                      </a:r>
                      <a:endParaRPr kumimoji="1" lang="ja-JP" altLang="en-US" sz="1400" b="1" dirty="0">
                        <a:solidFill>
                          <a:schemeClr val="tx1"/>
                        </a:solidFill>
                        <a:latin typeface="Microsoft YaHei" pitchFamily="34" charset="-122"/>
                        <a:ea typeface="Microsoft YaHei" pitchFamily="34" charset="-122"/>
                      </a:endParaRPr>
                    </a:p>
                  </a:txBody>
                  <a:tcPr marL="96678" marR="96678" marT="48339" marB="48339" anchor="ctr">
                    <a:solidFill>
                      <a:schemeClr val="accent2">
                        <a:lumMod val="20000"/>
                        <a:lumOff val="80000"/>
                      </a:schemeClr>
                    </a:solidFill>
                  </a:tcPr>
                </a:tc>
                <a:tc>
                  <a:txBody>
                    <a:bodyPr/>
                    <a:lstStyle/>
                    <a:p>
                      <a:r>
                        <a:rPr kumimoji="1" lang="ja-JP" altLang="en-US" sz="1400" b="1" dirty="0" smtClean="0">
                          <a:solidFill>
                            <a:schemeClr val="tx1"/>
                          </a:solidFill>
                          <a:latin typeface="Microsoft YaHei" pitchFamily="34" charset="-122"/>
                          <a:ea typeface="Microsoft YaHei" pitchFamily="34" charset="-122"/>
                        </a:rPr>
                        <a:t>　研究</a:t>
                      </a:r>
                      <a:r>
                        <a:rPr kumimoji="1" lang="zh-CN" altLang="en-US" sz="1400" b="1" dirty="0" smtClean="0">
                          <a:solidFill>
                            <a:schemeClr val="tx1"/>
                          </a:solidFill>
                          <a:latin typeface="Microsoft YaHei" pitchFamily="34" charset="-122"/>
                          <a:ea typeface="Microsoft YaHei" pitchFamily="34" charset="-122"/>
                        </a:rPr>
                        <a:t>器材</a:t>
                      </a:r>
                      <a:r>
                        <a:rPr kumimoji="1" lang="ja-JP" altLang="en-US" sz="1400" b="1" dirty="0" smtClean="0">
                          <a:solidFill>
                            <a:schemeClr val="tx1"/>
                          </a:solidFill>
                          <a:latin typeface="Microsoft YaHei" pitchFamily="34" charset="-122"/>
                          <a:ea typeface="Microsoft YaHei" pitchFamily="34" charset="-122"/>
                        </a:rPr>
                        <a:t>、</a:t>
                      </a:r>
                      <a:r>
                        <a:rPr kumimoji="1" lang="zh-CN" altLang="en-US" sz="1400" b="1" dirty="0" smtClean="0">
                          <a:solidFill>
                            <a:schemeClr val="tx1"/>
                          </a:solidFill>
                          <a:latin typeface="Microsoft YaHei" pitchFamily="34" charset="-122"/>
                          <a:ea typeface="Microsoft YaHei" pitchFamily="34" charset="-122"/>
                        </a:rPr>
                        <a:t>医疗</a:t>
                      </a:r>
                      <a:r>
                        <a:rPr kumimoji="1" lang="ja-JP" altLang="en-US" sz="1400" b="1" dirty="0" smtClean="0">
                          <a:solidFill>
                            <a:schemeClr val="tx1"/>
                          </a:solidFill>
                          <a:latin typeface="Microsoft YaHei" pitchFamily="34" charset="-122"/>
                          <a:ea typeface="Microsoft YaHei" pitchFamily="34" charset="-122"/>
                        </a:rPr>
                        <a:t>・</a:t>
                      </a:r>
                      <a:r>
                        <a:rPr kumimoji="1" lang="zh-CN" altLang="en-US" sz="1400" b="1" dirty="0" smtClean="0">
                          <a:solidFill>
                            <a:schemeClr val="tx1"/>
                          </a:solidFill>
                          <a:latin typeface="Microsoft YaHei" pitchFamily="34" charset="-122"/>
                          <a:ea typeface="Microsoft YaHei" pitchFamily="34" charset="-122"/>
                        </a:rPr>
                        <a:t>护理</a:t>
                      </a:r>
                      <a:r>
                        <a:rPr kumimoji="1" lang="ja-JP" altLang="en-US" sz="1400" b="1" dirty="0" smtClean="0">
                          <a:solidFill>
                            <a:schemeClr val="tx1"/>
                          </a:solidFill>
                          <a:latin typeface="Microsoft YaHei" pitchFamily="34" charset="-122"/>
                          <a:ea typeface="Microsoft YaHei" pitchFamily="34" charset="-122"/>
                        </a:rPr>
                        <a:t>用品等</a:t>
                      </a:r>
                      <a:endParaRPr kumimoji="1" lang="ja-JP" altLang="en-US" sz="1400" b="1" dirty="0">
                        <a:solidFill>
                          <a:schemeClr val="tx1"/>
                        </a:solidFill>
                        <a:latin typeface="Microsoft YaHei" pitchFamily="34" charset="-122"/>
                        <a:ea typeface="Microsoft YaHei" pitchFamily="34" charset="-122"/>
                      </a:endParaRPr>
                    </a:p>
                  </a:txBody>
                  <a:tcPr marL="96678" marR="96678" marT="48339" marB="48339" anchor="ctr">
                    <a:solidFill>
                      <a:schemeClr val="accent2">
                        <a:lumMod val="20000"/>
                        <a:lumOff val="80000"/>
                      </a:schemeClr>
                    </a:solidFill>
                  </a:tcPr>
                </a:tc>
              </a:tr>
              <a:tr h="1038930">
                <a:tc>
                  <a:txBody>
                    <a:bodyPr/>
                    <a:lstStyle/>
                    <a:p>
                      <a:pPr algn="ctr"/>
                      <a:r>
                        <a:rPr kumimoji="1" lang="zh-CN" altLang="en-US" sz="1400" b="1" dirty="0" smtClean="0">
                          <a:solidFill>
                            <a:schemeClr val="tx1"/>
                          </a:solidFill>
                          <a:latin typeface="Microsoft YaHei" pitchFamily="34" charset="-122"/>
                          <a:ea typeface="Microsoft YaHei" pitchFamily="34" charset="-122"/>
                        </a:rPr>
                        <a:t>关联公司</a:t>
                      </a:r>
                      <a:endParaRPr kumimoji="1" lang="ja-JP" altLang="en-US" sz="1400" b="1" dirty="0">
                        <a:solidFill>
                          <a:schemeClr val="tx1"/>
                        </a:solidFill>
                        <a:latin typeface="Microsoft YaHei" pitchFamily="34" charset="-122"/>
                        <a:ea typeface="Microsoft YaHei" pitchFamily="34" charset="-122"/>
                      </a:endParaRPr>
                    </a:p>
                  </a:txBody>
                  <a:tcPr marL="96678" marR="96678" marT="48339" marB="48339" anchor="ctr"/>
                </a:tc>
                <a:tc>
                  <a:txBody>
                    <a:bodyPr/>
                    <a:lstStyle/>
                    <a:p>
                      <a:r>
                        <a:rPr kumimoji="1" lang="en-US" altLang="ja-JP" sz="1400" b="1" dirty="0" smtClean="0">
                          <a:solidFill>
                            <a:schemeClr val="tx1"/>
                          </a:solidFill>
                          <a:latin typeface="Microsoft YaHei" pitchFamily="34" charset="-122"/>
                          <a:ea typeface="Microsoft YaHei" pitchFamily="34" charset="-122"/>
                        </a:rPr>
                        <a:t>  [</a:t>
                      </a:r>
                      <a:r>
                        <a:rPr kumimoji="1" lang="ja-JP" altLang="en-US" sz="1400" b="1" dirty="0" smtClean="0">
                          <a:solidFill>
                            <a:schemeClr val="tx1"/>
                          </a:solidFill>
                          <a:latin typeface="Microsoft YaHei" pitchFamily="34" charset="-122"/>
                          <a:ea typeface="Microsoft YaHei" pitchFamily="34" charset="-122"/>
                        </a:rPr>
                        <a:t>中国</a:t>
                      </a:r>
                      <a:r>
                        <a:rPr kumimoji="1" lang="en-US" altLang="ja-JP" sz="1400" b="1" dirty="0" smtClean="0">
                          <a:solidFill>
                            <a:schemeClr val="tx1"/>
                          </a:solidFill>
                          <a:latin typeface="Microsoft YaHei" pitchFamily="34" charset="-122"/>
                          <a:ea typeface="Microsoft YaHei" pitchFamily="34" charset="-122"/>
                        </a:rPr>
                        <a:t>]  </a:t>
                      </a:r>
                      <a:r>
                        <a:rPr kumimoji="1" lang="zh-CN" altLang="en-US" sz="1400" b="1" dirty="0" smtClean="0">
                          <a:solidFill>
                            <a:schemeClr val="tx1"/>
                          </a:solidFill>
                          <a:latin typeface="Microsoft YaHei" pitchFamily="34" charset="-122"/>
                          <a:ea typeface="Microsoft YaHei" pitchFamily="34" charset="-122"/>
                        </a:rPr>
                        <a:t>亚速旺</a:t>
                      </a:r>
                      <a:r>
                        <a:rPr kumimoji="1" lang="ja-JP" altLang="en-US" sz="1400" b="1" dirty="0" smtClean="0">
                          <a:solidFill>
                            <a:schemeClr val="tx1"/>
                          </a:solidFill>
                          <a:latin typeface="Microsoft YaHei" pitchFamily="34" charset="-122"/>
                          <a:ea typeface="Microsoft YaHei" pitchFamily="34" charset="-122"/>
                        </a:rPr>
                        <a:t>（上海）商貿有限公司　   </a:t>
                      </a:r>
                      <a:r>
                        <a:rPr kumimoji="1" lang="en-US" altLang="ja-JP" sz="1400" b="1" dirty="0" smtClean="0">
                          <a:solidFill>
                            <a:schemeClr val="tx1"/>
                          </a:solidFill>
                          <a:latin typeface="Microsoft YaHei" pitchFamily="34" charset="-122"/>
                          <a:ea typeface="Microsoft YaHei" pitchFamily="34" charset="-122"/>
                        </a:rPr>
                        <a:t>AS ONE Shanghai Corporation</a:t>
                      </a:r>
                    </a:p>
                    <a:p>
                      <a:r>
                        <a:rPr kumimoji="1" lang="en-US" altLang="ja-JP" sz="1400" b="1" dirty="0" smtClean="0">
                          <a:solidFill>
                            <a:schemeClr val="tx1"/>
                          </a:solidFill>
                          <a:latin typeface="Microsoft YaHei" pitchFamily="34" charset="-122"/>
                          <a:ea typeface="Microsoft YaHei" pitchFamily="34" charset="-122"/>
                        </a:rPr>
                        <a:t>  [</a:t>
                      </a:r>
                      <a:r>
                        <a:rPr kumimoji="1" lang="ja-JP" altLang="en-US" sz="1400" b="1" dirty="0" smtClean="0">
                          <a:solidFill>
                            <a:schemeClr val="tx1"/>
                          </a:solidFill>
                          <a:latin typeface="Microsoft YaHei" pitchFamily="34" charset="-122"/>
                          <a:ea typeface="Microsoft YaHei" pitchFamily="34" charset="-122"/>
                        </a:rPr>
                        <a:t>美国</a:t>
                      </a:r>
                      <a:r>
                        <a:rPr kumimoji="1" lang="en-US" altLang="ja-JP" sz="1400" b="1" dirty="0" smtClean="0">
                          <a:solidFill>
                            <a:schemeClr val="tx1"/>
                          </a:solidFill>
                          <a:latin typeface="Microsoft YaHei" pitchFamily="34" charset="-122"/>
                          <a:ea typeface="Microsoft YaHei" pitchFamily="34" charset="-122"/>
                        </a:rPr>
                        <a:t>]</a:t>
                      </a:r>
                      <a:r>
                        <a:rPr kumimoji="1" lang="ja-JP" altLang="en-US" sz="1400" b="1" baseline="0" dirty="0" smtClean="0">
                          <a:solidFill>
                            <a:schemeClr val="tx1"/>
                          </a:solidFill>
                          <a:latin typeface="Microsoft YaHei" pitchFamily="34" charset="-122"/>
                          <a:ea typeface="Microsoft YaHei" pitchFamily="34" charset="-122"/>
                        </a:rPr>
                        <a:t>  </a:t>
                      </a:r>
                      <a:r>
                        <a:rPr kumimoji="1" lang="en-US" altLang="ja-JP" sz="1400" b="1" dirty="0" smtClean="0">
                          <a:solidFill>
                            <a:schemeClr val="tx1"/>
                          </a:solidFill>
                          <a:latin typeface="Microsoft YaHei" pitchFamily="34" charset="-122"/>
                          <a:ea typeface="Microsoft YaHei" pitchFamily="34" charset="-122"/>
                        </a:rPr>
                        <a:t>AS ONE INTERNATONAL         AS ONE INTERNATIONL,INC</a:t>
                      </a:r>
                    </a:p>
                    <a:p>
                      <a:r>
                        <a:rPr kumimoji="1" lang="en-US" altLang="ja-JP" sz="1400" b="1" dirty="0" smtClean="0">
                          <a:solidFill>
                            <a:schemeClr val="tx1"/>
                          </a:solidFill>
                          <a:latin typeface="Microsoft YaHei" pitchFamily="34" charset="-122"/>
                          <a:ea typeface="Microsoft YaHei" pitchFamily="34" charset="-122"/>
                        </a:rPr>
                        <a:t>  [</a:t>
                      </a:r>
                      <a:r>
                        <a:rPr kumimoji="1" lang="ja-JP" altLang="en-US" sz="1400" b="1" dirty="0" smtClean="0">
                          <a:solidFill>
                            <a:schemeClr val="tx1"/>
                          </a:solidFill>
                          <a:latin typeface="Microsoft YaHei" pitchFamily="34" charset="-122"/>
                          <a:ea typeface="Microsoft YaHei" pitchFamily="34" charset="-122"/>
                        </a:rPr>
                        <a:t>日本</a:t>
                      </a:r>
                      <a:r>
                        <a:rPr kumimoji="1" lang="en-US" altLang="ja-JP" sz="1400" b="1" dirty="0" smtClean="0">
                          <a:solidFill>
                            <a:schemeClr val="tx1"/>
                          </a:solidFill>
                          <a:latin typeface="Microsoft YaHei" pitchFamily="34" charset="-122"/>
                          <a:ea typeface="Microsoft YaHei" pitchFamily="34" charset="-122"/>
                        </a:rPr>
                        <a:t>]</a:t>
                      </a:r>
                      <a:r>
                        <a:rPr kumimoji="1" lang="ja-JP" altLang="en-US" sz="1400" b="1" baseline="0" dirty="0" smtClean="0">
                          <a:solidFill>
                            <a:schemeClr val="tx1"/>
                          </a:solidFill>
                          <a:latin typeface="Microsoft YaHei" pitchFamily="34" charset="-122"/>
                          <a:ea typeface="Microsoft YaHei" pitchFamily="34" charset="-122"/>
                        </a:rPr>
                        <a:t>  </a:t>
                      </a:r>
                      <a:r>
                        <a:rPr kumimoji="1" lang="ja-JP" altLang="en-US" sz="1400" b="1" dirty="0" smtClean="0">
                          <a:solidFill>
                            <a:schemeClr val="tx1"/>
                          </a:solidFill>
                          <a:latin typeface="Microsoft YaHei" pitchFamily="34" charset="-122"/>
                          <a:ea typeface="Microsoft YaHei" pitchFamily="34" charset="-122"/>
                        </a:rPr>
                        <a:t>井内物流株式会社　　　　　　　</a:t>
                      </a:r>
                      <a:r>
                        <a:rPr kumimoji="1" lang="en-US" altLang="ja-JP" sz="1400" b="1" dirty="0" err="1" smtClean="0">
                          <a:solidFill>
                            <a:schemeClr val="tx1"/>
                          </a:solidFill>
                          <a:latin typeface="Microsoft YaHei" pitchFamily="34" charset="-122"/>
                          <a:ea typeface="Microsoft YaHei" pitchFamily="34" charset="-122"/>
                        </a:rPr>
                        <a:t>Iuchi</a:t>
                      </a:r>
                      <a:r>
                        <a:rPr kumimoji="1" lang="en-US" altLang="ja-JP" sz="1400" b="1" dirty="0" smtClean="0">
                          <a:solidFill>
                            <a:schemeClr val="tx1"/>
                          </a:solidFill>
                          <a:latin typeface="Microsoft YaHei" pitchFamily="34" charset="-122"/>
                          <a:ea typeface="Microsoft YaHei" pitchFamily="34" charset="-122"/>
                        </a:rPr>
                        <a:t> Logistics Co., Ltd.</a:t>
                      </a:r>
                    </a:p>
                    <a:p>
                      <a:r>
                        <a:rPr kumimoji="1" lang="en-US" altLang="ja-JP" sz="1400" b="1" dirty="0" smtClean="0">
                          <a:solidFill>
                            <a:schemeClr val="tx1"/>
                          </a:solidFill>
                          <a:latin typeface="Microsoft YaHei" pitchFamily="34" charset="-122"/>
                          <a:ea typeface="Microsoft YaHei" pitchFamily="34" charset="-122"/>
                        </a:rPr>
                        <a:t>  [</a:t>
                      </a:r>
                      <a:r>
                        <a:rPr kumimoji="1" lang="ja-JP" altLang="en-US" sz="1400" b="1" dirty="0" smtClean="0">
                          <a:solidFill>
                            <a:schemeClr val="tx1"/>
                          </a:solidFill>
                          <a:latin typeface="Microsoft YaHei" pitchFamily="34" charset="-122"/>
                          <a:ea typeface="Microsoft YaHei" pitchFamily="34" charset="-122"/>
                        </a:rPr>
                        <a:t>日本</a:t>
                      </a:r>
                      <a:r>
                        <a:rPr kumimoji="1" lang="en-US" altLang="ja-JP" sz="1400" b="1" dirty="0" smtClean="0">
                          <a:solidFill>
                            <a:schemeClr val="tx1"/>
                          </a:solidFill>
                          <a:latin typeface="Microsoft YaHei" pitchFamily="34" charset="-122"/>
                          <a:ea typeface="Microsoft YaHei" pitchFamily="34" charset="-122"/>
                        </a:rPr>
                        <a:t>]</a:t>
                      </a:r>
                      <a:r>
                        <a:rPr kumimoji="1" lang="ja-JP" altLang="en-US" sz="1400" b="1" baseline="0" dirty="0" smtClean="0">
                          <a:solidFill>
                            <a:schemeClr val="tx1"/>
                          </a:solidFill>
                          <a:latin typeface="Microsoft YaHei" pitchFamily="34" charset="-122"/>
                          <a:ea typeface="Microsoft YaHei" pitchFamily="34" charset="-122"/>
                        </a:rPr>
                        <a:t>  </a:t>
                      </a:r>
                      <a:r>
                        <a:rPr kumimoji="1" lang="ja-JP" altLang="en-US" sz="1400" b="1" dirty="0" smtClean="0">
                          <a:solidFill>
                            <a:schemeClr val="tx1"/>
                          </a:solidFill>
                          <a:latin typeface="Microsoft YaHei" pitchFamily="34" charset="-122"/>
                          <a:ea typeface="Microsoft YaHei" pitchFamily="34" charset="-122"/>
                        </a:rPr>
                        <a:t>ニッコー・ハンセン株式会社　</a:t>
                      </a:r>
                      <a:r>
                        <a:rPr kumimoji="1" lang="ja-JP" altLang="en-US" sz="1400" b="1" baseline="0" dirty="0" smtClean="0">
                          <a:solidFill>
                            <a:schemeClr val="tx1"/>
                          </a:solidFill>
                          <a:latin typeface="Microsoft YaHei" pitchFamily="34" charset="-122"/>
                          <a:ea typeface="Microsoft YaHei" pitchFamily="34" charset="-122"/>
                        </a:rPr>
                        <a:t>   </a:t>
                      </a:r>
                      <a:r>
                        <a:rPr kumimoji="1" lang="en-US" altLang="ja-JP" sz="1400" b="1" dirty="0" smtClean="0">
                          <a:solidFill>
                            <a:schemeClr val="tx1"/>
                          </a:solidFill>
                          <a:latin typeface="Microsoft YaHei" pitchFamily="34" charset="-122"/>
                          <a:ea typeface="Microsoft YaHei" pitchFamily="34" charset="-122"/>
                        </a:rPr>
                        <a:t>Nikko Hansen &amp; Co., Ltd.</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solidFill>
                            <a:schemeClr val="tx1"/>
                          </a:solidFill>
                          <a:latin typeface="Microsoft YaHei" pitchFamily="34" charset="-122"/>
                          <a:ea typeface="Microsoft YaHei" pitchFamily="34" charset="-122"/>
                        </a:rPr>
                        <a:t>  [</a:t>
                      </a:r>
                      <a:r>
                        <a:rPr kumimoji="1" lang="ja-JP" altLang="en-US" sz="1400" b="1" dirty="0" smtClean="0">
                          <a:solidFill>
                            <a:schemeClr val="tx1"/>
                          </a:solidFill>
                          <a:latin typeface="Microsoft YaHei" pitchFamily="34" charset="-122"/>
                          <a:ea typeface="Microsoft YaHei" pitchFamily="34" charset="-122"/>
                        </a:rPr>
                        <a:t>日本</a:t>
                      </a:r>
                      <a:r>
                        <a:rPr kumimoji="1" lang="en-US" altLang="ja-JP" sz="1400" b="1" dirty="0" smtClean="0">
                          <a:solidFill>
                            <a:schemeClr val="tx1"/>
                          </a:solidFill>
                          <a:latin typeface="Microsoft YaHei" pitchFamily="34" charset="-122"/>
                          <a:ea typeface="Microsoft YaHei" pitchFamily="34" charset="-122"/>
                        </a:rPr>
                        <a:t>]  </a:t>
                      </a:r>
                      <a:r>
                        <a:rPr kumimoji="1" lang="ja-JP" altLang="en-US" sz="1400" b="1" dirty="0" smtClean="0">
                          <a:solidFill>
                            <a:schemeClr val="tx1"/>
                          </a:solidFill>
                          <a:latin typeface="Microsoft YaHei" pitchFamily="34" charset="-122"/>
                          <a:ea typeface="Microsoft YaHei" pitchFamily="34" charset="-122"/>
                        </a:rPr>
                        <a:t>株式会社トライアンフ</a:t>
                      </a:r>
                      <a:r>
                        <a:rPr kumimoji="1" lang="en-US" altLang="ja-JP" sz="1400" b="1" dirty="0" smtClean="0">
                          <a:solidFill>
                            <a:schemeClr val="tx1"/>
                          </a:solidFill>
                          <a:latin typeface="Microsoft YaHei" pitchFamily="34" charset="-122"/>
                          <a:ea typeface="Microsoft YaHei" pitchFamily="34" charset="-122"/>
                        </a:rPr>
                        <a:t>21             Tryumph21 </a:t>
                      </a:r>
                      <a:r>
                        <a:rPr kumimoji="1" lang="en-US" altLang="ja-JP" sz="1400" b="1" dirty="0" err="1" smtClean="0">
                          <a:solidFill>
                            <a:schemeClr val="tx1"/>
                          </a:solidFill>
                          <a:latin typeface="Microsoft YaHei" pitchFamily="34" charset="-122"/>
                          <a:ea typeface="Microsoft YaHei" pitchFamily="34" charset="-122"/>
                        </a:rPr>
                        <a:t>Co.,Ltd</a:t>
                      </a:r>
                      <a:r>
                        <a:rPr kumimoji="1" lang="en-US" altLang="ja-JP" sz="1400" b="1" dirty="0" smtClean="0">
                          <a:solidFill>
                            <a:schemeClr val="tx1"/>
                          </a:solidFill>
                          <a:latin typeface="Microsoft YaHei" pitchFamily="34" charset="-122"/>
                          <a:ea typeface="Microsoft YaHei" pitchFamily="34" charset="-122"/>
                        </a:rPr>
                        <a:t>.</a:t>
                      </a:r>
                      <a:endParaRPr kumimoji="1" lang="ja-JP" altLang="en-US" sz="1400" b="1" dirty="0">
                        <a:solidFill>
                          <a:schemeClr val="tx1"/>
                        </a:solidFill>
                        <a:latin typeface="Microsoft YaHei" pitchFamily="34" charset="-122"/>
                        <a:ea typeface="Microsoft YaHei" pitchFamily="34" charset="-122"/>
                      </a:endParaRPr>
                    </a:p>
                  </a:txBody>
                  <a:tcPr marL="96678" marR="96678" marT="48339" marB="48339" anchor="ctr"/>
                </a:tc>
              </a:tr>
            </a:tbl>
          </a:graphicData>
        </a:graphic>
      </p:graphicFrame>
      <p:grpSp>
        <p:nvGrpSpPr>
          <p:cNvPr id="2" name="グループ化 3"/>
          <p:cNvGrpSpPr/>
          <p:nvPr/>
        </p:nvGrpSpPr>
        <p:grpSpPr>
          <a:xfrm>
            <a:off x="0" y="72008"/>
            <a:ext cx="9144000" cy="692696"/>
            <a:chOff x="0" y="72008"/>
            <a:chExt cx="9144000" cy="692696"/>
          </a:xfrm>
        </p:grpSpPr>
        <p:sp>
          <p:nvSpPr>
            <p:cNvPr id="5" name="正方形/長方形 4"/>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１</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ja-JP" altLang="en-US" sz="2800" b="1" dirty="0">
                  <a:solidFill>
                    <a:schemeClr val="tx1"/>
                  </a:solidFill>
                  <a:latin typeface="Microsoft YaHei" panose="020B0503020204020204" pitchFamily="34" charset="-122"/>
                  <a:ea typeface="Microsoft YaHei" panose="020B0503020204020204" pitchFamily="34" charset="-122"/>
                  <a:cs typeface="Arial" charset="0"/>
                </a:rPr>
                <a:t> </a:t>
              </a:r>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公司</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简介</a:t>
              </a:r>
              <a:endParaRPr kumimoji="1" lang="ja-JP" altLang="en-US" sz="2800" b="1" dirty="0">
                <a:solidFill>
                  <a:schemeClr val="tx1"/>
                </a:solidFill>
                <a:latin typeface="Microsoft YaHei" panose="020B0503020204020204" pitchFamily="34" charset="-122"/>
                <a:ea typeface="Microsoft YaHei" panose="020B0503020204020204" pitchFamily="34" charset="-122"/>
              </a:endParaRPr>
            </a:p>
          </p:txBody>
        </p:sp>
        <p:cxnSp>
          <p:nvCxnSpPr>
            <p:cNvPr id="3" name="直線コネクタ 2"/>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1"/>
            <p:cNvPicPr>
              <a:picLocks noChangeAspect="1" noChangeArrowheads="1"/>
            </p:cNvPicPr>
            <p:nvPr/>
          </p:nvPicPr>
          <p:blipFill>
            <a:blip r:embed="rId2" cstate="print"/>
            <a:srcRect r="60083" b="-8037"/>
            <a:stretch>
              <a:fillRect/>
            </a:stretch>
          </p:blipFill>
          <p:spPr bwMode="auto">
            <a:xfrm>
              <a:off x="6876256" y="332656"/>
              <a:ext cx="2088232" cy="265083"/>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srcRect/>
          <a:stretch>
            <a:fillRect/>
          </a:stretch>
        </p:blipFill>
        <p:spPr bwMode="auto">
          <a:xfrm>
            <a:off x="679958" y="1214422"/>
            <a:ext cx="7606818" cy="5225506"/>
          </a:xfrm>
          <a:prstGeom prst="rect">
            <a:avLst/>
          </a:prstGeom>
          <a:noFill/>
        </p:spPr>
      </p:pic>
      <p:cxnSp>
        <p:nvCxnSpPr>
          <p:cNvPr id="9" name="直線矢印コネクタ 8"/>
          <p:cNvCxnSpPr/>
          <p:nvPr/>
        </p:nvCxnSpPr>
        <p:spPr>
          <a:xfrm rot="5400000" flipH="1" flipV="1">
            <a:off x="-1903114" y="3617570"/>
            <a:ext cx="4663420" cy="1588"/>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2500298" y="6598776"/>
            <a:ext cx="4857784" cy="1588"/>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 name="円/楕円 12"/>
          <p:cNvSpPr/>
          <p:nvPr/>
        </p:nvSpPr>
        <p:spPr>
          <a:xfrm>
            <a:off x="4714876" y="1268438"/>
            <a:ext cx="2571768" cy="2571768"/>
          </a:xfrm>
          <a:prstGeom prst="ellipse">
            <a:avLst/>
          </a:prstGeom>
          <a:solidFill>
            <a:schemeClr val="accent4">
              <a:lumMod val="40000"/>
              <a:lumOff val="60000"/>
              <a:alpha val="7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14" name="円/楕円 13"/>
          <p:cNvSpPr/>
          <p:nvPr/>
        </p:nvSpPr>
        <p:spPr>
          <a:xfrm>
            <a:off x="1571604" y="3357562"/>
            <a:ext cx="2643206" cy="2642439"/>
          </a:xfrm>
          <a:prstGeom prst="ellipse">
            <a:avLst/>
          </a:prstGeom>
          <a:solidFill>
            <a:schemeClr val="bg2">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sp>
        <p:nvSpPr>
          <p:cNvPr id="11" name="円/楕円 10"/>
          <p:cNvSpPr/>
          <p:nvPr/>
        </p:nvSpPr>
        <p:spPr>
          <a:xfrm>
            <a:off x="3500430" y="2219886"/>
            <a:ext cx="3118144" cy="2995064"/>
          </a:xfrm>
          <a:prstGeom prst="ellipse">
            <a:avLst/>
          </a:prstGeom>
          <a:solidFill>
            <a:schemeClr val="accent2">
              <a:lumMod val="40000"/>
              <a:lumOff val="60000"/>
              <a:alpha val="68000"/>
            </a:schemeClr>
          </a:solidFill>
          <a:ln>
            <a:noFill/>
            <a:prstDash val="sysDot"/>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100"/>
          </a:p>
        </p:txBody>
      </p:sp>
      <p:pic>
        <p:nvPicPr>
          <p:cNvPr id="15" name="Picture 2"/>
          <p:cNvPicPr>
            <a:picLocks noChangeAspect="1" noChangeArrowheads="1"/>
          </p:cNvPicPr>
          <p:nvPr/>
        </p:nvPicPr>
        <p:blipFill>
          <a:blip r:embed="rId3" cstate="print">
            <a:clrChange>
              <a:clrFrom>
                <a:srgbClr val="F7F7F7"/>
              </a:clrFrom>
              <a:clrTo>
                <a:srgbClr val="F7F7F7">
                  <a:alpha val="0"/>
                </a:srgbClr>
              </a:clrTo>
            </a:clrChange>
          </a:blip>
          <a:srcRect t="33352" b="22178"/>
          <a:stretch>
            <a:fillRect/>
          </a:stretch>
        </p:blipFill>
        <p:spPr bwMode="auto">
          <a:xfrm>
            <a:off x="4788024" y="2346655"/>
            <a:ext cx="1054224" cy="362265"/>
          </a:xfrm>
          <a:prstGeom prst="rect">
            <a:avLst/>
          </a:prstGeom>
          <a:noFill/>
          <a:ln w="9525">
            <a:noFill/>
            <a:miter lim="800000"/>
            <a:headEnd/>
            <a:tailEnd/>
          </a:ln>
        </p:spPr>
      </p:pic>
      <p:pic>
        <p:nvPicPr>
          <p:cNvPr id="16" name="Picture 3"/>
          <p:cNvPicPr>
            <a:picLocks noChangeAspect="1" noChangeArrowheads="1"/>
          </p:cNvPicPr>
          <p:nvPr/>
        </p:nvPicPr>
        <p:blipFill>
          <a:blip r:embed="rId4" cstate="print"/>
          <a:srcRect/>
          <a:stretch>
            <a:fillRect/>
          </a:stretch>
        </p:blipFill>
        <p:spPr bwMode="auto">
          <a:xfrm>
            <a:off x="5947120" y="2348880"/>
            <a:ext cx="1073152" cy="432048"/>
          </a:xfrm>
          <a:prstGeom prst="rect">
            <a:avLst/>
          </a:prstGeom>
          <a:noFill/>
          <a:ln w="9525">
            <a:noFill/>
            <a:miter lim="800000"/>
            <a:headEnd/>
            <a:tailEnd/>
          </a:ln>
        </p:spPr>
      </p:pic>
      <p:pic>
        <p:nvPicPr>
          <p:cNvPr id="17" name="Picture 4"/>
          <p:cNvPicPr>
            <a:picLocks noChangeAspect="1" noChangeArrowheads="1"/>
          </p:cNvPicPr>
          <p:nvPr/>
        </p:nvPicPr>
        <p:blipFill>
          <a:blip r:embed="rId5" cstate="print"/>
          <a:srcRect/>
          <a:stretch>
            <a:fillRect/>
          </a:stretch>
        </p:blipFill>
        <p:spPr bwMode="auto">
          <a:xfrm>
            <a:off x="5796136" y="2852936"/>
            <a:ext cx="1080120" cy="630070"/>
          </a:xfrm>
          <a:prstGeom prst="rect">
            <a:avLst/>
          </a:prstGeom>
          <a:noFill/>
          <a:ln w="9525">
            <a:noFill/>
            <a:miter lim="800000"/>
            <a:headEnd/>
            <a:tailEnd/>
          </a:ln>
        </p:spPr>
      </p:pic>
      <p:pic>
        <p:nvPicPr>
          <p:cNvPr id="18" name="Picture 5"/>
          <p:cNvPicPr>
            <a:picLocks noChangeAspect="1" noChangeArrowheads="1"/>
          </p:cNvPicPr>
          <p:nvPr/>
        </p:nvPicPr>
        <p:blipFill>
          <a:blip r:embed="rId6" cstate="print"/>
          <a:srcRect/>
          <a:stretch>
            <a:fillRect/>
          </a:stretch>
        </p:blipFill>
        <p:spPr bwMode="auto">
          <a:xfrm>
            <a:off x="4943291" y="1844824"/>
            <a:ext cx="1725137" cy="448816"/>
          </a:xfrm>
          <a:prstGeom prst="rect">
            <a:avLst/>
          </a:prstGeom>
          <a:noFill/>
          <a:ln w="9525">
            <a:noFill/>
            <a:miter lim="800000"/>
            <a:headEnd/>
            <a:tailEnd/>
          </a:ln>
        </p:spPr>
      </p:pic>
      <p:pic>
        <p:nvPicPr>
          <p:cNvPr id="19" name="Picture 21"/>
          <p:cNvPicPr>
            <a:picLocks noChangeAspect="1" noChangeArrowheads="1"/>
          </p:cNvPicPr>
          <p:nvPr/>
        </p:nvPicPr>
        <p:blipFill>
          <a:blip r:embed="rId7" cstate="print"/>
          <a:srcRect r="60851" b="-5447"/>
          <a:stretch>
            <a:fillRect/>
          </a:stretch>
        </p:blipFill>
        <p:spPr bwMode="auto">
          <a:xfrm>
            <a:off x="4071934" y="3672976"/>
            <a:ext cx="1855330" cy="256789"/>
          </a:xfrm>
          <a:prstGeom prst="rect">
            <a:avLst/>
          </a:prstGeom>
          <a:noFill/>
          <a:ln w="9525">
            <a:noFill/>
            <a:miter lim="800000"/>
            <a:headEnd/>
            <a:tailEnd/>
          </a:ln>
        </p:spPr>
      </p:pic>
      <p:pic>
        <p:nvPicPr>
          <p:cNvPr id="20" name="Picture 6"/>
          <p:cNvPicPr>
            <a:picLocks noChangeAspect="1" noChangeArrowheads="1"/>
          </p:cNvPicPr>
          <p:nvPr/>
        </p:nvPicPr>
        <p:blipFill>
          <a:blip r:embed="rId8" cstate="print"/>
          <a:srcRect/>
          <a:stretch>
            <a:fillRect/>
          </a:stretch>
        </p:blipFill>
        <p:spPr bwMode="auto">
          <a:xfrm>
            <a:off x="3857620" y="4786322"/>
            <a:ext cx="936104" cy="536700"/>
          </a:xfrm>
          <a:prstGeom prst="rect">
            <a:avLst/>
          </a:prstGeom>
          <a:noFill/>
          <a:ln w="9525">
            <a:noFill/>
            <a:miter lim="800000"/>
            <a:headEnd/>
            <a:tailEnd/>
          </a:ln>
        </p:spPr>
      </p:pic>
      <p:pic>
        <p:nvPicPr>
          <p:cNvPr id="21" name="Picture 7"/>
          <p:cNvPicPr>
            <a:picLocks noChangeAspect="1" noChangeArrowheads="1"/>
          </p:cNvPicPr>
          <p:nvPr/>
        </p:nvPicPr>
        <p:blipFill>
          <a:blip r:embed="rId9" cstate="print"/>
          <a:srcRect/>
          <a:stretch>
            <a:fillRect/>
          </a:stretch>
        </p:blipFill>
        <p:spPr bwMode="auto">
          <a:xfrm>
            <a:off x="3714744" y="4429132"/>
            <a:ext cx="1193275" cy="432048"/>
          </a:xfrm>
          <a:prstGeom prst="rect">
            <a:avLst/>
          </a:prstGeom>
          <a:noFill/>
          <a:ln w="9525">
            <a:noFill/>
            <a:miter lim="800000"/>
            <a:headEnd/>
            <a:tailEnd/>
          </a:ln>
        </p:spPr>
      </p:pic>
      <p:sp>
        <p:nvSpPr>
          <p:cNvPr id="22" name="正方形/長方形 21"/>
          <p:cNvSpPr/>
          <p:nvPr/>
        </p:nvSpPr>
        <p:spPr>
          <a:xfrm>
            <a:off x="2428860" y="4286256"/>
            <a:ext cx="93610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latin typeface="微软雅黑" pitchFamily="34" charset="-122"/>
                <a:ea typeface="微软雅黑" pitchFamily="34" charset="-122"/>
              </a:rPr>
              <a:t>国産</a:t>
            </a:r>
            <a:endParaRPr kumimoji="1" lang="ja-JP" altLang="en-US" b="1" dirty="0">
              <a:solidFill>
                <a:schemeClr val="tx1"/>
              </a:solidFill>
              <a:latin typeface="微软雅黑" pitchFamily="34" charset="-122"/>
              <a:ea typeface="微软雅黑" pitchFamily="34" charset="-122"/>
            </a:endParaRPr>
          </a:p>
        </p:txBody>
      </p:sp>
      <p:sp>
        <p:nvSpPr>
          <p:cNvPr id="23" name="正方形/長方形 22"/>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21.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AS ONE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仪器的市场定位 </a:t>
            </a:r>
          </a:p>
        </p:txBody>
      </p:sp>
      <p:cxnSp>
        <p:nvCxnSpPr>
          <p:cNvPr id="24"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5" name="Picture 21"/>
          <p:cNvPicPr>
            <a:picLocks noChangeAspect="1" noChangeArrowheads="1"/>
          </p:cNvPicPr>
          <p:nvPr/>
        </p:nvPicPr>
        <p:blipFill>
          <a:blip r:embed="rId7" cstate="print"/>
          <a:srcRect r="60083" b="-8037"/>
          <a:stretch>
            <a:fillRect/>
          </a:stretch>
        </p:blipFill>
        <p:spPr bwMode="auto">
          <a:xfrm>
            <a:off x="6876256" y="332656"/>
            <a:ext cx="2088232" cy="26508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p:cNvSpPr/>
          <p:nvPr/>
        </p:nvSpPr>
        <p:spPr>
          <a:xfrm>
            <a:off x="214282" y="1428736"/>
            <a:ext cx="1714512" cy="5143536"/>
          </a:xfrm>
          <a:prstGeom prst="roundRect">
            <a:avLst>
              <a:gd name="adj" fmla="val 2888"/>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スライド番号プレースホルダ 3"/>
          <p:cNvSpPr>
            <a:spLocks noGrp="1"/>
          </p:cNvSpPr>
          <p:nvPr>
            <p:ph type="sldNum" sz="quarter" idx="12"/>
          </p:nvPr>
        </p:nvSpPr>
        <p:spPr/>
        <p:txBody>
          <a:bodyPr/>
          <a:lstStyle/>
          <a:p>
            <a:fld id="{69E29E33-B620-47F9-BB04-8846C2A5AFCC}" type="slidenum">
              <a:rPr lang="en-US" smtClean="0">
                <a:solidFill>
                  <a:srgbClr val="1F497D">
                    <a:lumMod val="75000"/>
                    <a:lumOff val="25000"/>
                  </a:srgbClr>
                </a:solidFill>
              </a:rPr>
              <a:pPr/>
              <a:t>21</a:t>
            </a:fld>
            <a:endParaRPr lang="en-US">
              <a:solidFill>
                <a:srgbClr val="1F497D">
                  <a:lumMod val="75000"/>
                  <a:lumOff val="25000"/>
                </a:srgbClr>
              </a:solidFill>
            </a:endParaRPr>
          </a:p>
        </p:txBody>
      </p:sp>
      <p:cxnSp>
        <p:nvCxnSpPr>
          <p:cNvPr id="5"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14282" y="785794"/>
            <a:ext cx="3643338" cy="413101"/>
          </a:xfrm>
          <a:prstGeom prst="rect">
            <a:avLst/>
          </a:prstGeom>
          <a:solidFill>
            <a:srgbClr val="FF0000"/>
          </a:solidFill>
        </p:spPr>
        <p:txBody>
          <a:bodyPr wrap="square" lIns="104306" tIns="52153" rIns="104306" bIns="52153" rtlCol="0">
            <a:spAutoFit/>
          </a:bodyPr>
          <a:lstStyle/>
          <a:p>
            <a:pPr algn="ctr"/>
            <a:r>
              <a:rPr lang="en-US" altLang="zh-CN" sz="2000" b="1" dirty="0" smtClean="0">
                <a:solidFill>
                  <a:schemeClr val="bg1"/>
                </a:solidFill>
                <a:latin typeface="微软雅黑" pitchFamily="34" charset="-122"/>
                <a:ea typeface="微软雅黑" pitchFamily="34" charset="-122"/>
              </a:rPr>
              <a:t>AS ONE</a:t>
            </a:r>
            <a:r>
              <a:rPr lang="zh-CN" altLang="en-US" sz="2000" b="1" dirty="0" smtClean="0">
                <a:solidFill>
                  <a:schemeClr val="bg1"/>
                </a:solidFill>
                <a:latin typeface="微软雅黑" pitchFamily="34" charset="-122"/>
                <a:ea typeface="微软雅黑" pitchFamily="34" charset="-122"/>
              </a:rPr>
              <a:t>独自商品（</a:t>
            </a:r>
            <a:r>
              <a:rPr lang="en-US" altLang="zh-CN" sz="2000" b="1" dirty="0" smtClean="0">
                <a:solidFill>
                  <a:schemeClr val="bg1"/>
                </a:solidFill>
                <a:latin typeface="微软雅黑" pitchFamily="34" charset="-122"/>
                <a:ea typeface="微软雅黑" pitchFamily="34" charset="-122"/>
              </a:rPr>
              <a:t>220V</a:t>
            </a:r>
            <a:r>
              <a:rPr lang="zh-CN" altLang="en-US" sz="2000" b="1" dirty="0" smtClean="0">
                <a:solidFill>
                  <a:schemeClr val="bg1"/>
                </a:solidFill>
                <a:latin typeface="微软雅黑" pitchFamily="34" charset="-122"/>
                <a:ea typeface="微软雅黑" pitchFamily="34" charset="-122"/>
              </a:rPr>
              <a:t>品）</a:t>
            </a:r>
            <a:endParaRPr lang="ja-JP" altLang="en-US" sz="2000" b="1" dirty="0">
              <a:solidFill>
                <a:schemeClr val="bg1"/>
              </a:solidFill>
              <a:latin typeface="微软雅黑" pitchFamily="34" charset="-122"/>
              <a:ea typeface="微软雅黑" pitchFamily="34" charset="-122"/>
            </a:endParaRPr>
          </a:p>
        </p:txBody>
      </p:sp>
      <p:pic>
        <p:nvPicPr>
          <p:cNvPr id="2050" name="Picture 2"/>
          <p:cNvPicPr>
            <a:picLocks noChangeAspect="1" noChangeArrowheads="1"/>
          </p:cNvPicPr>
          <p:nvPr/>
        </p:nvPicPr>
        <p:blipFill>
          <a:blip r:embed="rId3" cstate="print"/>
          <a:srcRect/>
          <a:stretch>
            <a:fillRect/>
          </a:stretch>
        </p:blipFill>
        <p:spPr bwMode="auto">
          <a:xfrm>
            <a:off x="3786182" y="1643051"/>
            <a:ext cx="1357322" cy="1234856"/>
          </a:xfrm>
          <a:prstGeom prst="rect">
            <a:avLst/>
          </a:prstGeom>
          <a:ln>
            <a:noFill/>
          </a:ln>
          <a:effectLst>
            <a:outerShdw blurRad="292100" dist="139700" dir="2700000" sx="90000" sy="90000" algn="tl" rotWithShape="0">
              <a:srgbClr val="333333">
                <a:alpha val="20000"/>
              </a:srgbClr>
            </a:outerShdw>
          </a:effectLst>
        </p:spPr>
      </p:pic>
      <p:pic>
        <p:nvPicPr>
          <p:cNvPr id="2051" name="Picture 3"/>
          <p:cNvPicPr>
            <a:picLocks noChangeAspect="1" noChangeArrowheads="1"/>
          </p:cNvPicPr>
          <p:nvPr/>
        </p:nvPicPr>
        <p:blipFill>
          <a:blip r:embed="rId4" cstate="print"/>
          <a:srcRect/>
          <a:stretch>
            <a:fillRect/>
          </a:stretch>
        </p:blipFill>
        <p:spPr bwMode="auto">
          <a:xfrm>
            <a:off x="5643570" y="1643050"/>
            <a:ext cx="1214446" cy="729063"/>
          </a:xfrm>
          <a:prstGeom prst="rect">
            <a:avLst/>
          </a:prstGeom>
          <a:ln>
            <a:noFill/>
          </a:ln>
          <a:effectLst>
            <a:outerShdw blurRad="292100" dist="139700" dir="2700000" sx="90000" sy="90000" algn="tl" rotWithShape="0">
              <a:srgbClr val="333333">
                <a:alpha val="20000"/>
              </a:srgbClr>
            </a:outerShdw>
          </a:effectLst>
        </p:spPr>
      </p:pic>
      <p:pic>
        <p:nvPicPr>
          <p:cNvPr id="2052" name="Picture 4"/>
          <p:cNvPicPr>
            <a:picLocks noChangeAspect="1" noChangeArrowheads="1"/>
          </p:cNvPicPr>
          <p:nvPr/>
        </p:nvPicPr>
        <p:blipFill>
          <a:blip r:embed="rId5" cstate="print"/>
          <a:srcRect/>
          <a:stretch>
            <a:fillRect/>
          </a:stretch>
        </p:blipFill>
        <p:spPr bwMode="auto">
          <a:xfrm>
            <a:off x="6286512" y="2214555"/>
            <a:ext cx="642942" cy="658436"/>
          </a:xfrm>
          <a:prstGeom prst="rect">
            <a:avLst/>
          </a:prstGeom>
          <a:ln>
            <a:noFill/>
          </a:ln>
          <a:effectLst>
            <a:outerShdw blurRad="292100" dist="139700" dir="2700000" sx="90000" sy="90000" algn="tl" rotWithShape="0">
              <a:srgbClr val="333333">
                <a:alpha val="20000"/>
              </a:srgbClr>
            </a:outerShdw>
          </a:effectLst>
        </p:spPr>
      </p:pic>
      <p:pic>
        <p:nvPicPr>
          <p:cNvPr id="2053" name="Picture 5"/>
          <p:cNvPicPr>
            <a:picLocks noChangeAspect="1" noChangeArrowheads="1"/>
          </p:cNvPicPr>
          <p:nvPr/>
        </p:nvPicPr>
        <p:blipFill>
          <a:blip r:embed="rId6" cstate="print"/>
          <a:srcRect/>
          <a:stretch>
            <a:fillRect/>
          </a:stretch>
        </p:blipFill>
        <p:spPr bwMode="auto">
          <a:xfrm>
            <a:off x="436534" y="1657006"/>
            <a:ext cx="1214446" cy="1175090"/>
          </a:xfrm>
          <a:prstGeom prst="rect">
            <a:avLst/>
          </a:prstGeom>
          <a:ln>
            <a:noFill/>
          </a:ln>
          <a:effectLst>
            <a:outerShdw blurRad="292100" dist="139700" dir="2700000" sx="90000" sy="90000" algn="tl" rotWithShape="0">
              <a:srgbClr val="333333"/>
            </a:outerShdw>
          </a:effectLst>
        </p:spPr>
      </p:pic>
      <p:pic>
        <p:nvPicPr>
          <p:cNvPr id="2054" name="Picture 6"/>
          <p:cNvPicPr>
            <a:picLocks noChangeAspect="1" noChangeArrowheads="1"/>
          </p:cNvPicPr>
          <p:nvPr/>
        </p:nvPicPr>
        <p:blipFill>
          <a:blip r:embed="rId7" cstate="print"/>
          <a:srcRect/>
          <a:stretch>
            <a:fillRect/>
          </a:stretch>
        </p:blipFill>
        <p:spPr bwMode="auto">
          <a:xfrm>
            <a:off x="2071670" y="1664614"/>
            <a:ext cx="1339733" cy="1192882"/>
          </a:xfrm>
          <a:prstGeom prst="rect">
            <a:avLst/>
          </a:prstGeom>
          <a:ln>
            <a:noFill/>
          </a:ln>
          <a:effectLst>
            <a:outerShdw blurRad="292100" dist="139700" dir="2700000" sx="90000" sy="90000" algn="tl" rotWithShape="0">
              <a:srgbClr val="333333">
                <a:alpha val="20000"/>
              </a:srgbClr>
            </a:outerShdw>
          </a:effectLst>
        </p:spPr>
      </p:pic>
      <p:pic>
        <p:nvPicPr>
          <p:cNvPr id="2055" name="Picture 7"/>
          <p:cNvPicPr>
            <a:picLocks noChangeAspect="1" noChangeArrowheads="1"/>
          </p:cNvPicPr>
          <p:nvPr/>
        </p:nvPicPr>
        <p:blipFill>
          <a:blip r:embed="rId8" cstate="print"/>
          <a:srcRect/>
          <a:stretch>
            <a:fillRect/>
          </a:stretch>
        </p:blipFill>
        <p:spPr bwMode="auto">
          <a:xfrm>
            <a:off x="357158" y="3012477"/>
            <a:ext cx="1428760" cy="845151"/>
          </a:xfrm>
          <a:prstGeom prst="rect">
            <a:avLst/>
          </a:prstGeom>
          <a:ln>
            <a:noFill/>
          </a:ln>
          <a:effectLst>
            <a:outerShdw blurRad="292100" dist="139700" dir="2700000" sx="90000" sy="90000" algn="tl" rotWithShape="0">
              <a:srgbClr val="333333">
                <a:alpha val="20000"/>
              </a:srgbClr>
            </a:outerShdw>
          </a:effectLst>
        </p:spPr>
      </p:pic>
      <p:pic>
        <p:nvPicPr>
          <p:cNvPr id="2056" name="Picture 8"/>
          <p:cNvPicPr>
            <a:picLocks noChangeAspect="1" noChangeArrowheads="1"/>
          </p:cNvPicPr>
          <p:nvPr/>
        </p:nvPicPr>
        <p:blipFill>
          <a:blip r:embed="rId9" cstate="print"/>
          <a:srcRect/>
          <a:stretch>
            <a:fillRect/>
          </a:stretch>
        </p:blipFill>
        <p:spPr bwMode="auto">
          <a:xfrm>
            <a:off x="3929058" y="3201986"/>
            <a:ext cx="1143008" cy="1166335"/>
          </a:xfrm>
          <a:prstGeom prst="rect">
            <a:avLst/>
          </a:prstGeom>
          <a:ln>
            <a:noFill/>
          </a:ln>
          <a:effectLst>
            <a:outerShdw blurRad="292100" dist="139700" dir="2700000" sx="90000" sy="90000" algn="tl" rotWithShape="0">
              <a:srgbClr val="333333">
                <a:alpha val="20000"/>
              </a:srgbClr>
            </a:outerShdw>
          </a:effectLst>
        </p:spPr>
      </p:pic>
      <p:pic>
        <p:nvPicPr>
          <p:cNvPr id="2057" name="Picture 9"/>
          <p:cNvPicPr>
            <a:picLocks noChangeAspect="1" noChangeArrowheads="1"/>
          </p:cNvPicPr>
          <p:nvPr/>
        </p:nvPicPr>
        <p:blipFill>
          <a:blip r:embed="rId10" cstate="print"/>
          <a:srcRect/>
          <a:stretch>
            <a:fillRect/>
          </a:stretch>
        </p:blipFill>
        <p:spPr bwMode="auto">
          <a:xfrm>
            <a:off x="2071670" y="3210750"/>
            <a:ext cx="1334018" cy="1146944"/>
          </a:xfrm>
          <a:prstGeom prst="rect">
            <a:avLst/>
          </a:prstGeom>
          <a:ln>
            <a:noFill/>
          </a:ln>
          <a:effectLst>
            <a:outerShdw blurRad="292100" dist="139700" dir="2700000" sx="90000" sy="90000" algn="tl" rotWithShape="0">
              <a:srgbClr val="333333">
                <a:alpha val="20000"/>
              </a:srgbClr>
            </a:outerShdw>
          </a:effectLst>
        </p:spPr>
      </p:pic>
      <p:pic>
        <p:nvPicPr>
          <p:cNvPr id="2058" name="Picture 10"/>
          <p:cNvPicPr>
            <a:picLocks noChangeAspect="1" noChangeArrowheads="1"/>
          </p:cNvPicPr>
          <p:nvPr/>
        </p:nvPicPr>
        <p:blipFill>
          <a:blip r:embed="rId11" cstate="print"/>
          <a:srcRect/>
          <a:stretch>
            <a:fillRect/>
          </a:stretch>
        </p:blipFill>
        <p:spPr bwMode="auto">
          <a:xfrm>
            <a:off x="5643570" y="3214687"/>
            <a:ext cx="1428760" cy="1134884"/>
          </a:xfrm>
          <a:prstGeom prst="rect">
            <a:avLst/>
          </a:prstGeom>
          <a:ln>
            <a:noFill/>
          </a:ln>
          <a:effectLst>
            <a:outerShdw blurRad="292100" dist="139700" dir="2700000" sx="90000" sy="90000" algn="tl" rotWithShape="0">
              <a:srgbClr val="333333">
                <a:alpha val="20000"/>
              </a:srgbClr>
            </a:outerShdw>
          </a:effectLst>
        </p:spPr>
      </p:pic>
      <p:pic>
        <p:nvPicPr>
          <p:cNvPr id="2059" name="Picture 11"/>
          <p:cNvPicPr>
            <a:picLocks noChangeAspect="1" noChangeArrowheads="1"/>
          </p:cNvPicPr>
          <p:nvPr/>
        </p:nvPicPr>
        <p:blipFill>
          <a:blip r:embed="rId12" cstate="print"/>
          <a:srcRect/>
          <a:stretch>
            <a:fillRect/>
          </a:stretch>
        </p:blipFill>
        <p:spPr bwMode="auto">
          <a:xfrm>
            <a:off x="7143768" y="2000240"/>
            <a:ext cx="1571636" cy="874820"/>
          </a:xfrm>
          <a:prstGeom prst="rect">
            <a:avLst/>
          </a:prstGeom>
          <a:ln>
            <a:noFill/>
          </a:ln>
          <a:effectLst>
            <a:outerShdw blurRad="292100" dist="139700" dir="2700000" algn="tl" rotWithShape="0">
              <a:srgbClr val="333333">
                <a:alpha val="65000"/>
              </a:srgbClr>
            </a:outerShdw>
          </a:effectLst>
        </p:spPr>
      </p:pic>
      <p:pic>
        <p:nvPicPr>
          <p:cNvPr id="2060" name="Picture 12"/>
          <p:cNvPicPr>
            <a:picLocks noChangeAspect="1" noChangeArrowheads="1"/>
          </p:cNvPicPr>
          <p:nvPr/>
        </p:nvPicPr>
        <p:blipFill>
          <a:blip r:embed="rId13" cstate="print"/>
          <a:srcRect/>
          <a:stretch>
            <a:fillRect/>
          </a:stretch>
        </p:blipFill>
        <p:spPr bwMode="auto">
          <a:xfrm>
            <a:off x="642910" y="4029568"/>
            <a:ext cx="928694" cy="1113944"/>
          </a:xfrm>
          <a:prstGeom prst="rect">
            <a:avLst/>
          </a:prstGeom>
          <a:ln>
            <a:noFill/>
          </a:ln>
          <a:effectLst>
            <a:outerShdw blurRad="292100" dist="139700" dir="2700000" sx="90000" sy="90000" algn="tl" rotWithShape="0">
              <a:srgbClr val="333333">
                <a:alpha val="20000"/>
              </a:srgbClr>
            </a:outerShdw>
          </a:effectLst>
        </p:spPr>
      </p:pic>
      <p:pic>
        <p:nvPicPr>
          <p:cNvPr id="2061" name="Picture 13"/>
          <p:cNvPicPr>
            <a:picLocks noChangeAspect="1" noChangeArrowheads="1"/>
          </p:cNvPicPr>
          <p:nvPr/>
        </p:nvPicPr>
        <p:blipFill>
          <a:blip r:embed="rId14" cstate="print"/>
          <a:srcRect l="13823" r="13465"/>
          <a:stretch>
            <a:fillRect/>
          </a:stretch>
        </p:blipFill>
        <p:spPr bwMode="auto">
          <a:xfrm>
            <a:off x="3811611" y="4786322"/>
            <a:ext cx="1403331" cy="1285884"/>
          </a:xfrm>
          <a:prstGeom prst="rect">
            <a:avLst/>
          </a:prstGeom>
          <a:ln>
            <a:noFill/>
          </a:ln>
          <a:effectLst>
            <a:outerShdw blurRad="292100" dist="139700" dir="2700000" sx="90000" sy="90000" algn="tl" rotWithShape="0">
              <a:srgbClr val="333333">
                <a:alpha val="20000"/>
              </a:srgbClr>
            </a:outerShdw>
          </a:effectLst>
        </p:spPr>
      </p:pic>
      <p:pic>
        <p:nvPicPr>
          <p:cNvPr id="2062" name="Picture 14"/>
          <p:cNvPicPr>
            <a:picLocks noChangeAspect="1" noChangeArrowheads="1"/>
          </p:cNvPicPr>
          <p:nvPr/>
        </p:nvPicPr>
        <p:blipFill>
          <a:blip r:embed="rId15" cstate="print"/>
          <a:srcRect/>
          <a:stretch>
            <a:fillRect/>
          </a:stretch>
        </p:blipFill>
        <p:spPr bwMode="auto">
          <a:xfrm>
            <a:off x="7274954" y="3214686"/>
            <a:ext cx="1226136" cy="1143008"/>
          </a:xfrm>
          <a:prstGeom prst="rect">
            <a:avLst/>
          </a:prstGeom>
          <a:ln>
            <a:noFill/>
          </a:ln>
          <a:effectLst>
            <a:outerShdw blurRad="292100" dist="139700" dir="2700000" sx="90000" sy="90000" algn="tl" rotWithShape="0">
              <a:srgbClr val="333333">
                <a:alpha val="20000"/>
              </a:srgbClr>
            </a:outerShdw>
          </a:effectLst>
        </p:spPr>
      </p:pic>
      <p:pic>
        <p:nvPicPr>
          <p:cNvPr id="2065" name="Picture 17"/>
          <p:cNvPicPr>
            <a:picLocks noChangeAspect="1" noChangeArrowheads="1"/>
          </p:cNvPicPr>
          <p:nvPr/>
        </p:nvPicPr>
        <p:blipFill>
          <a:blip r:embed="rId16" cstate="print"/>
          <a:srcRect/>
          <a:stretch>
            <a:fillRect/>
          </a:stretch>
        </p:blipFill>
        <p:spPr bwMode="auto">
          <a:xfrm>
            <a:off x="2071670" y="4786322"/>
            <a:ext cx="1383546" cy="1285884"/>
          </a:xfrm>
          <a:prstGeom prst="rect">
            <a:avLst/>
          </a:prstGeom>
          <a:ln>
            <a:noFill/>
          </a:ln>
          <a:effectLst>
            <a:outerShdw blurRad="292100" dist="139700" dir="2700000" sx="90000" sy="90000" algn="tl" rotWithShape="0">
              <a:srgbClr val="333333">
                <a:alpha val="20000"/>
              </a:srgbClr>
            </a:outerShdw>
          </a:effectLst>
        </p:spPr>
      </p:pic>
      <p:pic>
        <p:nvPicPr>
          <p:cNvPr id="2066" name="Picture 18"/>
          <p:cNvPicPr>
            <a:picLocks noChangeAspect="1" noChangeArrowheads="1"/>
          </p:cNvPicPr>
          <p:nvPr/>
        </p:nvPicPr>
        <p:blipFill>
          <a:blip r:embed="rId17" cstate="print"/>
          <a:srcRect/>
          <a:stretch>
            <a:fillRect/>
          </a:stretch>
        </p:blipFill>
        <p:spPr bwMode="auto">
          <a:xfrm>
            <a:off x="7286644" y="4786322"/>
            <a:ext cx="1540005" cy="1214446"/>
          </a:xfrm>
          <a:prstGeom prst="rect">
            <a:avLst/>
          </a:prstGeom>
          <a:ln>
            <a:noFill/>
          </a:ln>
          <a:effectLst>
            <a:outerShdw blurRad="292100" dist="139700" dir="2700000" sx="90000" sy="90000" algn="tl" rotWithShape="0">
              <a:srgbClr val="333333">
                <a:alpha val="20000"/>
              </a:srgbClr>
            </a:outerShdw>
          </a:effectLst>
        </p:spPr>
      </p:pic>
      <p:pic>
        <p:nvPicPr>
          <p:cNvPr id="2067" name="Picture 19"/>
          <p:cNvPicPr>
            <a:picLocks noChangeAspect="1" noChangeArrowheads="1"/>
          </p:cNvPicPr>
          <p:nvPr/>
        </p:nvPicPr>
        <p:blipFill>
          <a:blip r:embed="rId18" cstate="print"/>
          <a:srcRect/>
          <a:stretch>
            <a:fillRect/>
          </a:stretch>
        </p:blipFill>
        <p:spPr bwMode="auto">
          <a:xfrm>
            <a:off x="5715008" y="4786322"/>
            <a:ext cx="1285884" cy="1277254"/>
          </a:xfrm>
          <a:prstGeom prst="rect">
            <a:avLst/>
          </a:prstGeom>
          <a:ln>
            <a:noFill/>
          </a:ln>
          <a:effectLst>
            <a:outerShdw blurRad="292100" dist="139700" dir="2700000" sx="90000" sy="90000" algn="tl" rotWithShape="0">
              <a:srgbClr val="333333">
                <a:alpha val="20000"/>
              </a:srgbClr>
            </a:outerShdw>
          </a:effectLst>
        </p:spPr>
      </p:pic>
      <p:pic>
        <p:nvPicPr>
          <p:cNvPr id="2068" name="Picture 20"/>
          <p:cNvPicPr>
            <a:picLocks noChangeAspect="1" noChangeArrowheads="1"/>
          </p:cNvPicPr>
          <p:nvPr/>
        </p:nvPicPr>
        <p:blipFill>
          <a:blip r:embed="rId19" cstate="print"/>
          <a:srcRect/>
          <a:stretch>
            <a:fillRect/>
          </a:stretch>
        </p:blipFill>
        <p:spPr bwMode="auto">
          <a:xfrm>
            <a:off x="505987" y="5286388"/>
            <a:ext cx="1208493" cy="1115532"/>
          </a:xfrm>
          <a:prstGeom prst="rect">
            <a:avLst/>
          </a:prstGeom>
          <a:ln>
            <a:noFill/>
          </a:ln>
          <a:effectLst>
            <a:outerShdw blurRad="292100" dist="139700" dir="2700000" sx="90000" sy="90000" algn="tl" rotWithShape="0">
              <a:srgbClr val="333333">
                <a:alpha val="20000"/>
              </a:srgbClr>
            </a:outerShdw>
          </a:effectLst>
        </p:spPr>
      </p:pic>
      <p:sp>
        <p:nvSpPr>
          <p:cNvPr id="27" name="テキスト ボックス 26">
            <a:extLst>
              <a:ext uri="{FF2B5EF4-FFF2-40B4-BE49-F238E27FC236}">
                <a16:creationId xmlns:a16="http://schemas.microsoft.com/office/drawing/2014/main" xmlns="" id="{48CDF70B-6300-4A03-B23E-F4A6A10A427D}"/>
              </a:ext>
            </a:extLst>
          </p:cNvPr>
          <p:cNvSpPr txBox="1"/>
          <p:nvPr/>
        </p:nvSpPr>
        <p:spPr>
          <a:xfrm>
            <a:off x="642910" y="6286520"/>
            <a:ext cx="954107"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简易无尘柜</a:t>
            </a:r>
            <a:endParaRPr kumimoji="1" lang="ja-JP" altLang="en-US" dirty="0">
              <a:solidFill>
                <a:schemeClr val="accent1">
                  <a:lumMod val="75000"/>
                </a:schemeClr>
              </a:solidFill>
              <a:latin typeface="微软雅黑" pitchFamily="34" charset="-122"/>
              <a:ea typeface="微软雅黑" pitchFamily="34" charset="-122"/>
            </a:endParaRPr>
          </a:p>
        </p:txBody>
      </p:sp>
      <p:sp>
        <p:nvSpPr>
          <p:cNvPr id="28" name="テキスト ボックス 27">
            <a:extLst>
              <a:ext uri="{FF2B5EF4-FFF2-40B4-BE49-F238E27FC236}">
                <a16:creationId xmlns:a16="http://schemas.microsoft.com/office/drawing/2014/main" xmlns="" id="{48CDF70B-6300-4A03-B23E-F4A6A10A427D}"/>
              </a:ext>
            </a:extLst>
          </p:cNvPr>
          <p:cNvSpPr txBox="1"/>
          <p:nvPr/>
        </p:nvSpPr>
        <p:spPr>
          <a:xfrm>
            <a:off x="642910" y="5080827"/>
            <a:ext cx="954107"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自动防潮箱</a:t>
            </a:r>
            <a:endParaRPr kumimoji="1" lang="ja-JP" altLang="en-US" dirty="0">
              <a:solidFill>
                <a:schemeClr val="accent1">
                  <a:lumMod val="75000"/>
                </a:schemeClr>
              </a:solidFill>
              <a:latin typeface="微软雅黑" pitchFamily="34" charset="-122"/>
              <a:ea typeface="微软雅黑" pitchFamily="34" charset="-122"/>
            </a:endParaRPr>
          </a:p>
        </p:txBody>
      </p:sp>
      <p:sp>
        <p:nvSpPr>
          <p:cNvPr id="29" name="テキスト ボックス 28">
            <a:extLst>
              <a:ext uri="{FF2B5EF4-FFF2-40B4-BE49-F238E27FC236}">
                <a16:creationId xmlns:a16="http://schemas.microsoft.com/office/drawing/2014/main" xmlns="" id="{48CDF70B-6300-4A03-B23E-F4A6A10A427D}"/>
              </a:ext>
            </a:extLst>
          </p:cNvPr>
          <p:cNvSpPr txBox="1"/>
          <p:nvPr/>
        </p:nvSpPr>
        <p:spPr>
          <a:xfrm>
            <a:off x="782397" y="3794943"/>
            <a:ext cx="646331"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加热板</a:t>
            </a:r>
            <a:endParaRPr kumimoji="1" lang="ja-JP" altLang="en-US" dirty="0">
              <a:solidFill>
                <a:schemeClr val="accent1">
                  <a:lumMod val="75000"/>
                </a:schemeClr>
              </a:solidFill>
              <a:latin typeface="微软雅黑" pitchFamily="34" charset="-122"/>
              <a:ea typeface="微软雅黑" pitchFamily="34" charset="-122"/>
            </a:endParaRPr>
          </a:p>
        </p:txBody>
      </p:sp>
      <p:sp>
        <p:nvSpPr>
          <p:cNvPr id="30" name="テキスト ボックス 29">
            <a:extLst>
              <a:ext uri="{FF2B5EF4-FFF2-40B4-BE49-F238E27FC236}">
                <a16:creationId xmlns:a16="http://schemas.microsoft.com/office/drawing/2014/main" xmlns="" id="{48CDF70B-6300-4A03-B23E-F4A6A10A427D}"/>
              </a:ext>
            </a:extLst>
          </p:cNvPr>
          <p:cNvSpPr txBox="1"/>
          <p:nvPr/>
        </p:nvSpPr>
        <p:spPr>
          <a:xfrm>
            <a:off x="428596" y="2794811"/>
            <a:ext cx="1261884"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小型低温培养箱</a:t>
            </a:r>
            <a:endParaRPr kumimoji="1" lang="ja-JP" altLang="en-US" dirty="0">
              <a:solidFill>
                <a:schemeClr val="accent1">
                  <a:lumMod val="75000"/>
                </a:schemeClr>
              </a:solidFill>
              <a:latin typeface="微软雅黑" pitchFamily="34" charset="-122"/>
              <a:ea typeface="微软雅黑" pitchFamily="34" charset="-122"/>
            </a:endParaRPr>
          </a:p>
        </p:txBody>
      </p:sp>
      <p:sp>
        <p:nvSpPr>
          <p:cNvPr id="31" name="テキスト ボックス 30"/>
          <p:cNvSpPr txBox="1"/>
          <p:nvPr/>
        </p:nvSpPr>
        <p:spPr>
          <a:xfrm>
            <a:off x="366682" y="1229949"/>
            <a:ext cx="1347798" cy="351546"/>
          </a:xfrm>
          <a:prstGeom prst="rect">
            <a:avLst/>
          </a:prstGeom>
          <a:solidFill>
            <a:schemeClr val="accent2">
              <a:lumMod val="75000"/>
            </a:schemeClr>
          </a:solidFill>
        </p:spPr>
        <p:txBody>
          <a:bodyPr wrap="square" lIns="104306" tIns="52153" rIns="104306" bIns="52153" rtlCol="0">
            <a:spAutoFit/>
          </a:bodyPr>
          <a:lstStyle/>
          <a:p>
            <a:pPr algn="ctr"/>
            <a:r>
              <a:rPr lang="en-US" altLang="zh-CN" sz="1600" b="1" dirty="0" smtClean="0">
                <a:solidFill>
                  <a:schemeClr val="bg1"/>
                </a:solidFill>
                <a:latin typeface="微软雅黑" pitchFamily="34" charset="-122"/>
                <a:ea typeface="微软雅黑" pitchFamily="34" charset="-122"/>
              </a:rPr>
              <a:t>220V</a:t>
            </a:r>
            <a:r>
              <a:rPr lang="zh-CN" altLang="en-US" sz="1600" b="1" dirty="0" smtClean="0">
                <a:solidFill>
                  <a:schemeClr val="bg1"/>
                </a:solidFill>
                <a:latin typeface="微软雅黑" pitchFamily="34" charset="-122"/>
                <a:ea typeface="微软雅黑" pitchFamily="34" charset="-122"/>
              </a:rPr>
              <a:t>化</a:t>
            </a:r>
            <a:endParaRPr lang="ja-JP" altLang="en-US" sz="1600" b="1" dirty="0">
              <a:solidFill>
                <a:schemeClr val="bg1"/>
              </a:solidFill>
              <a:latin typeface="微软雅黑" pitchFamily="34" charset="-122"/>
              <a:ea typeface="微软雅黑" pitchFamily="34" charset="-122"/>
            </a:endParaRPr>
          </a:p>
        </p:txBody>
      </p:sp>
      <p:sp>
        <p:nvSpPr>
          <p:cNvPr id="32" name="角丸四角形 31"/>
          <p:cNvSpPr/>
          <p:nvPr/>
        </p:nvSpPr>
        <p:spPr>
          <a:xfrm>
            <a:off x="2000232" y="1428736"/>
            <a:ext cx="6929486" cy="5143536"/>
          </a:xfrm>
          <a:prstGeom prst="roundRect">
            <a:avLst>
              <a:gd name="adj" fmla="val 665"/>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テキスト ボックス 32">
            <a:extLst>
              <a:ext uri="{FF2B5EF4-FFF2-40B4-BE49-F238E27FC236}">
                <a16:creationId xmlns:a16="http://schemas.microsoft.com/office/drawing/2014/main" xmlns="" id="{48CDF70B-6300-4A03-B23E-F4A6A10A427D}"/>
              </a:ext>
            </a:extLst>
          </p:cNvPr>
          <p:cNvSpPr txBox="1"/>
          <p:nvPr/>
        </p:nvSpPr>
        <p:spPr>
          <a:xfrm>
            <a:off x="2214546" y="2857496"/>
            <a:ext cx="954107"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高速离心机</a:t>
            </a:r>
            <a:endParaRPr kumimoji="1" lang="ja-JP" altLang="en-US" dirty="0">
              <a:solidFill>
                <a:schemeClr val="accent1">
                  <a:lumMod val="75000"/>
                </a:schemeClr>
              </a:solidFill>
              <a:latin typeface="微软雅黑" pitchFamily="34" charset="-122"/>
              <a:ea typeface="微软雅黑" pitchFamily="34" charset="-122"/>
            </a:endParaRPr>
          </a:p>
        </p:txBody>
      </p:sp>
      <p:sp>
        <p:nvSpPr>
          <p:cNvPr id="34" name="テキスト ボックス 33">
            <a:extLst>
              <a:ext uri="{FF2B5EF4-FFF2-40B4-BE49-F238E27FC236}">
                <a16:creationId xmlns:a16="http://schemas.microsoft.com/office/drawing/2014/main" xmlns="" id="{48CDF70B-6300-4A03-B23E-F4A6A10A427D}"/>
              </a:ext>
            </a:extLst>
          </p:cNvPr>
          <p:cNvSpPr txBox="1"/>
          <p:nvPr/>
        </p:nvSpPr>
        <p:spPr>
          <a:xfrm>
            <a:off x="5786446" y="2857496"/>
            <a:ext cx="1107996"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比色皿搅拌机</a:t>
            </a:r>
            <a:endParaRPr kumimoji="1" lang="ja-JP" altLang="en-US" dirty="0">
              <a:solidFill>
                <a:schemeClr val="accent1">
                  <a:lumMod val="75000"/>
                </a:schemeClr>
              </a:solidFill>
              <a:latin typeface="微软雅黑" pitchFamily="34" charset="-122"/>
              <a:ea typeface="微软雅黑" pitchFamily="34" charset="-122"/>
            </a:endParaRPr>
          </a:p>
        </p:txBody>
      </p:sp>
      <p:sp>
        <p:nvSpPr>
          <p:cNvPr id="35" name="テキスト ボックス 34">
            <a:extLst>
              <a:ext uri="{FF2B5EF4-FFF2-40B4-BE49-F238E27FC236}">
                <a16:creationId xmlns:a16="http://schemas.microsoft.com/office/drawing/2014/main" xmlns="" id="{48CDF70B-6300-4A03-B23E-F4A6A10A427D}"/>
              </a:ext>
            </a:extLst>
          </p:cNvPr>
          <p:cNvSpPr txBox="1"/>
          <p:nvPr/>
        </p:nvSpPr>
        <p:spPr>
          <a:xfrm>
            <a:off x="4000496" y="2857496"/>
            <a:ext cx="954107"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珠式粉碎机</a:t>
            </a:r>
            <a:endParaRPr kumimoji="1" lang="ja-JP" altLang="en-US" dirty="0">
              <a:solidFill>
                <a:schemeClr val="accent1">
                  <a:lumMod val="75000"/>
                </a:schemeClr>
              </a:solidFill>
              <a:latin typeface="微软雅黑" pitchFamily="34" charset="-122"/>
              <a:ea typeface="微软雅黑" pitchFamily="34" charset="-122"/>
            </a:endParaRPr>
          </a:p>
        </p:txBody>
      </p:sp>
      <p:sp>
        <p:nvSpPr>
          <p:cNvPr id="36" name="テキスト ボックス 35">
            <a:extLst>
              <a:ext uri="{FF2B5EF4-FFF2-40B4-BE49-F238E27FC236}">
                <a16:creationId xmlns:a16="http://schemas.microsoft.com/office/drawing/2014/main" xmlns="" id="{48CDF70B-6300-4A03-B23E-F4A6A10A427D}"/>
              </a:ext>
            </a:extLst>
          </p:cNvPr>
          <p:cNvSpPr txBox="1"/>
          <p:nvPr/>
        </p:nvSpPr>
        <p:spPr>
          <a:xfrm>
            <a:off x="4071934" y="4353747"/>
            <a:ext cx="954107"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振荡培养箱</a:t>
            </a:r>
            <a:endParaRPr kumimoji="1" lang="ja-JP" altLang="en-US" dirty="0">
              <a:solidFill>
                <a:schemeClr val="accent1">
                  <a:lumMod val="75000"/>
                </a:schemeClr>
              </a:solidFill>
              <a:latin typeface="微软雅黑" pitchFamily="34" charset="-122"/>
              <a:ea typeface="微软雅黑" pitchFamily="34" charset="-122"/>
            </a:endParaRPr>
          </a:p>
        </p:txBody>
      </p:sp>
      <p:sp>
        <p:nvSpPr>
          <p:cNvPr id="37" name="テキスト ボックス 36">
            <a:extLst>
              <a:ext uri="{FF2B5EF4-FFF2-40B4-BE49-F238E27FC236}">
                <a16:creationId xmlns:a16="http://schemas.microsoft.com/office/drawing/2014/main" xmlns="" id="{48CDF70B-6300-4A03-B23E-F4A6A10A427D}"/>
              </a:ext>
            </a:extLst>
          </p:cNvPr>
          <p:cNvSpPr txBox="1"/>
          <p:nvPr/>
        </p:nvSpPr>
        <p:spPr>
          <a:xfrm>
            <a:off x="2071670" y="4357694"/>
            <a:ext cx="1415772"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静音油回转真空泵</a:t>
            </a:r>
            <a:endParaRPr kumimoji="1" lang="ja-JP" altLang="en-US" dirty="0">
              <a:solidFill>
                <a:schemeClr val="accent1">
                  <a:lumMod val="75000"/>
                </a:schemeClr>
              </a:solidFill>
              <a:latin typeface="微软雅黑" pitchFamily="34" charset="-122"/>
              <a:ea typeface="微软雅黑" pitchFamily="34" charset="-122"/>
            </a:endParaRPr>
          </a:p>
        </p:txBody>
      </p:sp>
      <p:sp>
        <p:nvSpPr>
          <p:cNvPr id="38" name="テキスト ボックス 37">
            <a:extLst>
              <a:ext uri="{FF2B5EF4-FFF2-40B4-BE49-F238E27FC236}">
                <a16:creationId xmlns:a16="http://schemas.microsoft.com/office/drawing/2014/main" xmlns="" id="{48CDF70B-6300-4A03-B23E-F4A6A10A427D}"/>
              </a:ext>
            </a:extLst>
          </p:cNvPr>
          <p:cNvSpPr txBox="1"/>
          <p:nvPr/>
        </p:nvSpPr>
        <p:spPr>
          <a:xfrm>
            <a:off x="5572132" y="4357694"/>
            <a:ext cx="1569660"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紫外可见分光光度计</a:t>
            </a:r>
            <a:endParaRPr kumimoji="1" lang="ja-JP" altLang="en-US" dirty="0">
              <a:solidFill>
                <a:schemeClr val="accent1">
                  <a:lumMod val="75000"/>
                </a:schemeClr>
              </a:solidFill>
              <a:latin typeface="微软雅黑" pitchFamily="34" charset="-122"/>
              <a:ea typeface="微软雅黑" pitchFamily="34" charset="-122"/>
            </a:endParaRPr>
          </a:p>
        </p:txBody>
      </p:sp>
      <p:sp>
        <p:nvSpPr>
          <p:cNvPr id="39" name="テキスト ボックス 38">
            <a:extLst>
              <a:ext uri="{FF2B5EF4-FFF2-40B4-BE49-F238E27FC236}">
                <a16:creationId xmlns:a16="http://schemas.microsoft.com/office/drawing/2014/main" xmlns="" id="{48CDF70B-6300-4A03-B23E-F4A6A10A427D}"/>
              </a:ext>
            </a:extLst>
          </p:cNvPr>
          <p:cNvSpPr txBox="1"/>
          <p:nvPr/>
        </p:nvSpPr>
        <p:spPr>
          <a:xfrm>
            <a:off x="7454920" y="2836858"/>
            <a:ext cx="954107"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微型搅拌机</a:t>
            </a:r>
            <a:endParaRPr kumimoji="1" lang="ja-JP" altLang="en-US" dirty="0">
              <a:solidFill>
                <a:schemeClr val="accent1">
                  <a:lumMod val="75000"/>
                </a:schemeClr>
              </a:solidFill>
              <a:latin typeface="微软雅黑" pitchFamily="34" charset="-122"/>
              <a:ea typeface="微软雅黑" pitchFamily="34" charset="-122"/>
            </a:endParaRPr>
          </a:p>
        </p:txBody>
      </p:sp>
      <p:sp>
        <p:nvSpPr>
          <p:cNvPr id="40" name="テキスト ボックス 39">
            <a:extLst>
              <a:ext uri="{FF2B5EF4-FFF2-40B4-BE49-F238E27FC236}">
                <a16:creationId xmlns:a16="http://schemas.microsoft.com/office/drawing/2014/main" xmlns="" id="{48CDF70B-6300-4A03-B23E-F4A6A10A427D}"/>
              </a:ext>
            </a:extLst>
          </p:cNvPr>
          <p:cNvSpPr txBox="1"/>
          <p:nvPr/>
        </p:nvSpPr>
        <p:spPr>
          <a:xfrm>
            <a:off x="7429520" y="4357694"/>
            <a:ext cx="954107"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卤素水分仪</a:t>
            </a:r>
            <a:endParaRPr kumimoji="1" lang="ja-JP" altLang="en-US" dirty="0">
              <a:solidFill>
                <a:schemeClr val="accent1">
                  <a:lumMod val="75000"/>
                </a:schemeClr>
              </a:solidFill>
              <a:latin typeface="微软雅黑" pitchFamily="34" charset="-122"/>
              <a:ea typeface="微软雅黑" pitchFamily="34" charset="-122"/>
            </a:endParaRPr>
          </a:p>
        </p:txBody>
      </p:sp>
      <p:sp>
        <p:nvSpPr>
          <p:cNvPr id="41" name="テキスト ボックス 40">
            <a:extLst>
              <a:ext uri="{FF2B5EF4-FFF2-40B4-BE49-F238E27FC236}">
                <a16:creationId xmlns:a16="http://schemas.microsoft.com/office/drawing/2014/main" xmlns="" id="{48CDF70B-6300-4A03-B23E-F4A6A10A427D}"/>
              </a:ext>
            </a:extLst>
          </p:cNvPr>
          <p:cNvSpPr txBox="1"/>
          <p:nvPr/>
        </p:nvSpPr>
        <p:spPr>
          <a:xfrm>
            <a:off x="2354033" y="6072206"/>
            <a:ext cx="646331"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计数秤</a:t>
            </a:r>
            <a:endParaRPr kumimoji="1" lang="ja-JP" altLang="en-US" dirty="0">
              <a:solidFill>
                <a:schemeClr val="accent1">
                  <a:lumMod val="75000"/>
                </a:schemeClr>
              </a:solidFill>
              <a:latin typeface="微软雅黑" pitchFamily="34" charset="-122"/>
              <a:ea typeface="微软雅黑" pitchFamily="34" charset="-122"/>
            </a:endParaRPr>
          </a:p>
        </p:txBody>
      </p:sp>
      <p:sp>
        <p:nvSpPr>
          <p:cNvPr id="42" name="テキスト ボックス 41">
            <a:extLst>
              <a:ext uri="{FF2B5EF4-FFF2-40B4-BE49-F238E27FC236}">
                <a16:creationId xmlns:a16="http://schemas.microsoft.com/office/drawing/2014/main" xmlns="" id="{48CDF70B-6300-4A03-B23E-F4A6A10A427D}"/>
              </a:ext>
            </a:extLst>
          </p:cNvPr>
          <p:cNvSpPr txBox="1"/>
          <p:nvPr/>
        </p:nvSpPr>
        <p:spPr>
          <a:xfrm>
            <a:off x="5643570" y="6072206"/>
            <a:ext cx="1415772"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双联拍击式均质器</a:t>
            </a:r>
            <a:endParaRPr kumimoji="1" lang="ja-JP" altLang="en-US" dirty="0">
              <a:solidFill>
                <a:schemeClr val="accent1">
                  <a:lumMod val="75000"/>
                </a:schemeClr>
              </a:solidFill>
              <a:latin typeface="微软雅黑" pitchFamily="34" charset="-122"/>
              <a:ea typeface="微软雅黑" pitchFamily="34" charset="-122"/>
            </a:endParaRPr>
          </a:p>
        </p:txBody>
      </p:sp>
      <p:sp>
        <p:nvSpPr>
          <p:cNvPr id="43" name="テキスト ボックス 42">
            <a:extLst>
              <a:ext uri="{FF2B5EF4-FFF2-40B4-BE49-F238E27FC236}">
                <a16:creationId xmlns:a16="http://schemas.microsoft.com/office/drawing/2014/main" xmlns="" id="{48CDF70B-6300-4A03-B23E-F4A6A10A427D}"/>
              </a:ext>
            </a:extLst>
          </p:cNvPr>
          <p:cNvSpPr txBox="1"/>
          <p:nvPr/>
        </p:nvSpPr>
        <p:spPr>
          <a:xfrm>
            <a:off x="4117959" y="6072206"/>
            <a:ext cx="954107"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防水电子秤</a:t>
            </a:r>
            <a:endParaRPr kumimoji="1" lang="ja-JP" altLang="en-US" dirty="0">
              <a:solidFill>
                <a:schemeClr val="accent1">
                  <a:lumMod val="75000"/>
                </a:schemeClr>
              </a:solidFill>
              <a:latin typeface="微软雅黑" pitchFamily="34" charset="-122"/>
              <a:ea typeface="微软雅黑" pitchFamily="34" charset="-122"/>
            </a:endParaRPr>
          </a:p>
        </p:txBody>
      </p:sp>
      <p:sp>
        <p:nvSpPr>
          <p:cNvPr id="44" name="テキスト ボックス 43">
            <a:extLst>
              <a:ext uri="{FF2B5EF4-FFF2-40B4-BE49-F238E27FC236}">
                <a16:creationId xmlns:a16="http://schemas.microsoft.com/office/drawing/2014/main" xmlns="" id="{48CDF70B-6300-4A03-B23E-F4A6A10A427D}"/>
              </a:ext>
            </a:extLst>
          </p:cNvPr>
          <p:cNvSpPr txBox="1"/>
          <p:nvPr/>
        </p:nvSpPr>
        <p:spPr>
          <a:xfrm>
            <a:off x="7429520" y="6072206"/>
            <a:ext cx="1261884"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自动重量稀释仪</a:t>
            </a:r>
            <a:endParaRPr kumimoji="1" lang="ja-JP" altLang="en-US" dirty="0">
              <a:solidFill>
                <a:schemeClr val="accent1">
                  <a:lumMod val="75000"/>
                </a:schemeClr>
              </a:solidFill>
              <a:latin typeface="微软雅黑" pitchFamily="34" charset="-122"/>
              <a:ea typeface="微软雅黑" pitchFamily="34" charset="-122"/>
            </a:endParaRPr>
          </a:p>
        </p:txBody>
      </p:sp>
      <p:sp>
        <p:nvSpPr>
          <p:cNvPr id="45" name="テキスト ボックス 44"/>
          <p:cNvSpPr txBox="1"/>
          <p:nvPr/>
        </p:nvSpPr>
        <p:spPr>
          <a:xfrm>
            <a:off x="2143108" y="1229949"/>
            <a:ext cx="1347798" cy="351546"/>
          </a:xfrm>
          <a:prstGeom prst="rect">
            <a:avLst/>
          </a:prstGeom>
          <a:solidFill>
            <a:schemeClr val="accent5">
              <a:lumMod val="75000"/>
            </a:schemeClr>
          </a:solidFill>
        </p:spPr>
        <p:txBody>
          <a:bodyPr wrap="square" lIns="104306" tIns="52153" rIns="104306" bIns="52153" rtlCol="0">
            <a:spAutoFit/>
          </a:bodyPr>
          <a:lstStyle/>
          <a:p>
            <a:pPr algn="ctr"/>
            <a:r>
              <a:rPr lang="zh-CN" altLang="en-US" sz="1600" b="1" dirty="0" smtClean="0">
                <a:solidFill>
                  <a:schemeClr val="bg1"/>
                </a:solidFill>
                <a:latin typeface="微软雅黑" pitchFamily="34" charset="-122"/>
                <a:ea typeface="微软雅黑" pitchFamily="34" charset="-122"/>
              </a:rPr>
              <a:t>新商品</a:t>
            </a:r>
            <a:endParaRPr lang="ja-JP" altLang="en-US" sz="1600" b="1" dirty="0">
              <a:solidFill>
                <a:schemeClr val="bg1"/>
              </a:solidFill>
              <a:latin typeface="微软雅黑" pitchFamily="34" charset="-122"/>
              <a:ea typeface="微软雅黑" pitchFamily="34" charset="-122"/>
            </a:endParaRPr>
          </a:p>
        </p:txBody>
      </p:sp>
      <p:pic>
        <p:nvPicPr>
          <p:cNvPr id="47" name="Picture 21"/>
          <p:cNvPicPr>
            <a:picLocks noChangeAspect="1" noChangeArrowheads="1"/>
          </p:cNvPicPr>
          <p:nvPr/>
        </p:nvPicPr>
        <p:blipFill>
          <a:blip r:embed="rId20"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49" name="正方形/長方形 48"/>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23</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仪器</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220V</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电压商品优化）</a:t>
            </a:r>
          </a:p>
        </p:txBody>
      </p:sp>
      <p:sp>
        <p:nvSpPr>
          <p:cNvPr id="46" name="正方形/長方形 45"/>
          <p:cNvSpPr/>
          <p:nvPr/>
        </p:nvSpPr>
        <p:spPr>
          <a:xfrm>
            <a:off x="4071934" y="799046"/>
            <a:ext cx="4584908" cy="369332"/>
          </a:xfrm>
          <a:prstGeom prst="rect">
            <a:avLst/>
          </a:prstGeom>
        </p:spPr>
        <p:txBody>
          <a:bodyPr wrap="none">
            <a:spAutoFit/>
          </a:bodyPr>
          <a:lstStyle/>
          <a:p>
            <a:pPr algn="ctr"/>
            <a:r>
              <a:rPr lang="en-US" altLang="zh-CN" b="1" dirty="0" smtClean="0">
                <a:solidFill>
                  <a:srgbClr val="FF0000"/>
                </a:solidFill>
                <a:latin typeface="微软雅黑" pitchFamily="34" charset="-122"/>
                <a:ea typeface="微软雅黑" pitchFamily="34" charset="-122"/>
              </a:rPr>
              <a:t>ASONE</a:t>
            </a:r>
            <a:r>
              <a:rPr lang="zh-CN" altLang="en-US" b="1" dirty="0" smtClean="0">
                <a:solidFill>
                  <a:srgbClr val="FF0000"/>
                </a:solidFill>
                <a:latin typeface="微软雅黑" pitchFamily="34" charset="-122"/>
                <a:ea typeface="微软雅黑" pitchFamily="34" charset="-122"/>
              </a:rPr>
              <a:t>仪器的折扣率基本是</a:t>
            </a:r>
            <a:r>
              <a:rPr lang="en-US" altLang="zh-CN" b="1" dirty="0" smtClean="0">
                <a:solidFill>
                  <a:srgbClr val="FF0000"/>
                </a:solidFill>
                <a:latin typeface="微软雅黑" pitchFamily="34" charset="-122"/>
                <a:ea typeface="微软雅黑" pitchFamily="34" charset="-122"/>
              </a:rPr>
              <a:t>65</a:t>
            </a:r>
            <a:r>
              <a:rPr lang="zh-CN" altLang="en-US" b="1" dirty="0" smtClean="0">
                <a:solidFill>
                  <a:srgbClr val="FF0000"/>
                </a:solidFill>
                <a:latin typeface="微软雅黑" pitchFamily="34" charset="-122"/>
                <a:ea typeface="微软雅黑" pitchFamily="34" charset="-122"/>
              </a:rPr>
              <a:t>折到</a:t>
            </a:r>
            <a:r>
              <a:rPr lang="en-US" altLang="zh-CN" b="1" dirty="0" smtClean="0">
                <a:solidFill>
                  <a:srgbClr val="FF0000"/>
                </a:solidFill>
                <a:latin typeface="微软雅黑" pitchFamily="34" charset="-122"/>
                <a:ea typeface="微软雅黑" pitchFamily="34" charset="-122"/>
              </a:rPr>
              <a:t>70</a:t>
            </a:r>
            <a:r>
              <a:rPr lang="zh-CN" altLang="en-US" b="1" dirty="0" smtClean="0">
                <a:solidFill>
                  <a:srgbClr val="FF0000"/>
                </a:solidFill>
                <a:latin typeface="微软雅黑" pitchFamily="34" charset="-122"/>
                <a:ea typeface="微软雅黑" pitchFamily="34" charset="-122"/>
              </a:rPr>
              <a:t>折！</a:t>
            </a:r>
            <a:endParaRPr lang="zh-CN" altLang="en-US" b="1" dirty="0">
              <a:solidFill>
                <a:srgbClr val="FF0000"/>
              </a:solidFill>
              <a:latin typeface="微软雅黑" pitchFamily="34" charset="-122"/>
              <a:ea typeface="微软雅黑"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053"/>
                                        </p:tgtEl>
                                        <p:attrNameLst>
                                          <p:attrName>style.visibility</p:attrName>
                                        </p:attrNameLst>
                                      </p:cBhvr>
                                      <p:to>
                                        <p:strVal val="visible"/>
                                      </p:to>
                                    </p:set>
                                    <p:animEffect transition="in" filter="fade">
                                      <p:cBhvr>
                                        <p:cTn id="16" dur="500"/>
                                        <p:tgtEl>
                                          <p:spTgt spid="2053"/>
                                        </p:tgtEl>
                                      </p:cBhvr>
                                    </p:animEffect>
                                  </p:childTnLst>
                                </p:cTn>
                              </p:par>
                              <p:par>
                                <p:cTn id="17" presetID="10" presetClass="entr" presetSubtype="0" fill="hold" nodeType="withEffect">
                                  <p:stCondLst>
                                    <p:cond delay="0"/>
                                  </p:stCondLst>
                                  <p:childTnLst>
                                    <p:set>
                                      <p:cBhvr>
                                        <p:cTn id="18" dur="1" fill="hold">
                                          <p:stCondLst>
                                            <p:cond delay="0"/>
                                          </p:stCondLst>
                                        </p:cTn>
                                        <p:tgtEl>
                                          <p:spTgt spid="2055"/>
                                        </p:tgtEl>
                                        <p:attrNameLst>
                                          <p:attrName>style.visibility</p:attrName>
                                        </p:attrNameLst>
                                      </p:cBhvr>
                                      <p:to>
                                        <p:strVal val="visible"/>
                                      </p:to>
                                    </p:set>
                                    <p:animEffect transition="in" filter="fade">
                                      <p:cBhvr>
                                        <p:cTn id="19" dur="500"/>
                                        <p:tgtEl>
                                          <p:spTgt spid="20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2060"/>
                                        </p:tgtEl>
                                        <p:attrNameLst>
                                          <p:attrName>style.visibility</p:attrName>
                                        </p:attrNameLst>
                                      </p:cBhvr>
                                      <p:to>
                                        <p:strVal val="visible"/>
                                      </p:to>
                                    </p:set>
                                    <p:animEffect transition="in" filter="fade">
                                      <p:cBhvr>
                                        <p:cTn id="28" dur="500"/>
                                        <p:tgtEl>
                                          <p:spTgt spid="206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2068"/>
                                        </p:tgtEl>
                                        <p:attrNameLst>
                                          <p:attrName>style.visibility</p:attrName>
                                        </p:attrNameLst>
                                      </p:cBhvr>
                                      <p:to>
                                        <p:strVal val="visible"/>
                                      </p:to>
                                    </p:set>
                                    <p:animEffect transition="in" filter="fade">
                                      <p:cBhvr>
                                        <p:cTn id="34" dur="500"/>
                                        <p:tgtEl>
                                          <p:spTgt spid="206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nodeType="withEffect">
                                  <p:stCondLst>
                                    <p:cond delay="0"/>
                                  </p:stCondLst>
                                  <p:childTnLst>
                                    <p:set>
                                      <p:cBhvr>
                                        <p:cTn id="47" dur="1" fill="hold">
                                          <p:stCondLst>
                                            <p:cond delay="0"/>
                                          </p:stCondLst>
                                        </p:cTn>
                                        <p:tgtEl>
                                          <p:spTgt spid="2054"/>
                                        </p:tgtEl>
                                        <p:attrNameLst>
                                          <p:attrName>style.visibility</p:attrName>
                                        </p:attrNameLst>
                                      </p:cBhvr>
                                      <p:to>
                                        <p:strVal val="visible"/>
                                      </p:to>
                                    </p:set>
                                    <p:animEffect transition="in" filter="fade">
                                      <p:cBhvr>
                                        <p:cTn id="48" dur="500"/>
                                        <p:tgtEl>
                                          <p:spTgt spid="2054"/>
                                        </p:tgtEl>
                                      </p:cBhvr>
                                    </p:animEffect>
                                  </p:childTnLst>
                                </p:cTn>
                              </p:par>
                              <p:par>
                                <p:cTn id="49" presetID="10" presetClass="entr" presetSubtype="0" fill="hold" nodeType="withEffect">
                                  <p:stCondLst>
                                    <p:cond delay="0"/>
                                  </p:stCondLst>
                                  <p:childTnLst>
                                    <p:set>
                                      <p:cBhvr>
                                        <p:cTn id="50" dur="1" fill="hold">
                                          <p:stCondLst>
                                            <p:cond delay="0"/>
                                          </p:stCondLst>
                                        </p:cTn>
                                        <p:tgtEl>
                                          <p:spTgt spid="2050"/>
                                        </p:tgtEl>
                                        <p:attrNameLst>
                                          <p:attrName>style.visibility</p:attrName>
                                        </p:attrNameLst>
                                      </p:cBhvr>
                                      <p:to>
                                        <p:strVal val="visible"/>
                                      </p:to>
                                    </p:set>
                                    <p:animEffect transition="in" filter="fade">
                                      <p:cBhvr>
                                        <p:cTn id="51" dur="500"/>
                                        <p:tgtEl>
                                          <p:spTgt spid="2050"/>
                                        </p:tgtEl>
                                      </p:cBhvr>
                                    </p:animEffect>
                                  </p:childTnLst>
                                </p:cTn>
                              </p:par>
                              <p:par>
                                <p:cTn id="52" presetID="10" presetClass="entr" presetSubtype="0" fill="hold" nodeType="withEffect">
                                  <p:stCondLst>
                                    <p:cond delay="0"/>
                                  </p:stCondLst>
                                  <p:childTnLst>
                                    <p:set>
                                      <p:cBhvr>
                                        <p:cTn id="53" dur="1" fill="hold">
                                          <p:stCondLst>
                                            <p:cond delay="0"/>
                                          </p:stCondLst>
                                        </p:cTn>
                                        <p:tgtEl>
                                          <p:spTgt spid="2051"/>
                                        </p:tgtEl>
                                        <p:attrNameLst>
                                          <p:attrName>style.visibility</p:attrName>
                                        </p:attrNameLst>
                                      </p:cBhvr>
                                      <p:to>
                                        <p:strVal val="visible"/>
                                      </p:to>
                                    </p:set>
                                    <p:animEffect transition="in" filter="fade">
                                      <p:cBhvr>
                                        <p:cTn id="54" dur="500"/>
                                        <p:tgtEl>
                                          <p:spTgt spid="2051"/>
                                        </p:tgtEl>
                                      </p:cBhvr>
                                    </p:animEffect>
                                  </p:childTnLst>
                                </p:cTn>
                              </p:par>
                              <p:par>
                                <p:cTn id="55" presetID="10" presetClass="entr" presetSubtype="0" fill="hold" nodeType="withEffect">
                                  <p:stCondLst>
                                    <p:cond delay="0"/>
                                  </p:stCondLst>
                                  <p:childTnLst>
                                    <p:set>
                                      <p:cBhvr>
                                        <p:cTn id="56" dur="1" fill="hold">
                                          <p:stCondLst>
                                            <p:cond delay="0"/>
                                          </p:stCondLst>
                                        </p:cTn>
                                        <p:tgtEl>
                                          <p:spTgt spid="2052"/>
                                        </p:tgtEl>
                                        <p:attrNameLst>
                                          <p:attrName>style.visibility</p:attrName>
                                        </p:attrNameLst>
                                      </p:cBhvr>
                                      <p:to>
                                        <p:strVal val="visible"/>
                                      </p:to>
                                    </p:set>
                                    <p:animEffect transition="in" filter="fade">
                                      <p:cBhvr>
                                        <p:cTn id="57" dur="500"/>
                                        <p:tgtEl>
                                          <p:spTgt spid="2052"/>
                                        </p:tgtEl>
                                      </p:cBhvr>
                                    </p:animEffect>
                                  </p:childTnLst>
                                </p:cTn>
                              </p:par>
                              <p:par>
                                <p:cTn id="58" presetID="10" presetClass="entr" presetSubtype="0" fill="hold" nodeType="withEffect">
                                  <p:stCondLst>
                                    <p:cond delay="0"/>
                                  </p:stCondLst>
                                  <p:childTnLst>
                                    <p:set>
                                      <p:cBhvr>
                                        <p:cTn id="59" dur="1" fill="hold">
                                          <p:stCondLst>
                                            <p:cond delay="0"/>
                                          </p:stCondLst>
                                        </p:cTn>
                                        <p:tgtEl>
                                          <p:spTgt spid="2059"/>
                                        </p:tgtEl>
                                        <p:attrNameLst>
                                          <p:attrName>style.visibility</p:attrName>
                                        </p:attrNameLst>
                                      </p:cBhvr>
                                      <p:to>
                                        <p:strVal val="visible"/>
                                      </p:to>
                                    </p:set>
                                    <p:animEffect transition="in" filter="fade">
                                      <p:cBhvr>
                                        <p:cTn id="60" dur="500"/>
                                        <p:tgtEl>
                                          <p:spTgt spid="205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500"/>
                                        <p:tgtEl>
                                          <p:spTgt spid="3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par>
                                <p:cTn id="73" presetID="10" presetClass="entr" presetSubtype="0" fill="hold" nodeType="withEffect">
                                  <p:stCondLst>
                                    <p:cond delay="0"/>
                                  </p:stCondLst>
                                  <p:childTnLst>
                                    <p:set>
                                      <p:cBhvr>
                                        <p:cTn id="74" dur="1" fill="hold">
                                          <p:stCondLst>
                                            <p:cond delay="0"/>
                                          </p:stCondLst>
                                        </p:cTn>
                                        <p:tgtEl>
                                          <p:spTgt spid="2057"/>
                                        </p:tgtEl>
                                        <p:attrNameLst>
                                          <p:attrName>style.visibility</p:attrName>
                                        </p:attrNameLst>
                                      </p:cBhvr>
                                      <p:to>
                                        <p:strVal val="visible"/>
                                      </p:to>
                                    </p:set>
                                    <p:animEffect transition="in" filter="fade">
                                      <p:cBhvr>
                                        <p:cTn id="75" dur="500"/>
                                        <p:tgtEl>
                                          <p:spTgt spid="205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cTn>
                              </p:par>
                              <p:par>
                                <p:cTn id="79" presetID="10" presetClass="entr" presetSubtype="0" fill="hold" nodeType="withEffect">
                                  <p:stCondLst>
                                    <p:cond delay="0"/>
                                  </p:stCondLst>
                                  <p:childTnLst>
                                    <p:set>
                                      <p:cBhvr>
                                        <p:cTn id="80" dur="1" fill="hold">
                                          <p:stCondLst>
                                            <p:cond delay="0"/>
                                          </p:stCondLst>
                                        </p:cTn>
                                        <p:tgtEl>
                                          <p:spTgt spid="2056"/>
                                        </p:tgtEl>
                                        <p:attrNameLst>
                                          <p:attrName>style.visibility</p:attrName>
                                        </p:attrNameLst>
                                      </p:cBhvr>
                                      <p:to>
                                        <p:strVal val="visible"/>
                                      </p:to>
                                    </p:set>
                                    <p:animEffect transition="in" filter="fade">
                                      <p:cBhvr>
                                        <p:cTn id="81" dur="500"/>
                                        <p:tgtEl>
                                          <p:spTgt spid="205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par>
                                <p:cTn id="85" presetID="10" presetClass="entr" presetSubtype="0" fill="hold" nodeType="withEffect">
                                  <p:stCondLst>
                                    <p:cond delay="0"/>
                                  </p:stCondLst>
                                  <p:childTnLst>
                                    <p:set>
                                      <p:cBhvr>
                                        <p:cTn id="86" dur="1" fill="hold">
                                          <p:stCondLst>
                                            <p:cond delay="0"/>
                                          </p:stCondLst>
                                        </p:cTn>
                                        <p:tgtEl>
                                          <p:spTgt spid="2058"/>
                                        </p:tgtEl>
                                        <p:attrNameLst>
                                          <p:attrName>style.visibility</p:attrName>
                                        </p:attrNameLst>
                                      </p:cBhvr>
                                      <p:to>
                                        <p:strVal val="visible"/>
                                      </p:to>
                                    </p:set>
                                    <p:animEffect transition="in" filter="fade">
                                      <p:cBhvr>
                                        <p:cTn id="87" dur="500"/>
                                        <p:tgtEl>
                                          <p:spTgt spid="205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par>
                                <p:cTn id="91" presetID="10" presetClass="entr" presetSubtype="0" fill="hold" nodeType="withEffect">
                                  <p:stCondLst>
                                    <p:cond delay="0"/>
                                  </p:stCondLst>
                                  <p:childTnLst>
                                    <p:set>
                                      <p:cBhvr>
                                        <p:cTn id="92" dur="1" fill="hold">
                                          <p:stCondLst>
                                            <p:cond delay="0"/>
                                          </p:stCondLst>
                                        </p:cTn>
                                        <p:tgtEl>
                                          <p:spTgt spid="2062"/>
                                        </p:tgtEl>
                                        <p:attrNameLst>
                                          <p:attrName>style.visibility</p:attrName>
                                        </p:attrNameLst>
                                      </p:cBhvr>
                                      <p:to>
                                        <p:strVal val="visible"/>
                                      </p:to>
                                    </p:set>
                                    <p:animEffect transition="in" filter="fade">
                                      <p:cBhvr>
                                        <p:cTn id="93" dur="500"/>
                                        <p:tgtEl>
                                          <p:spTgt spid="206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500"/>
                                        <p:tgtEl>
                                          <p:spTgt spid="40"/>
                                        </p:tgtEl>
                                      </p:cBhvr>
                                    </p:animEffect>
                                  </p:childTnLst>
                                </p:cTn>
                              </p:par>
                              <p:par>
                                <p:cTn id="97" presetID="10" presetClass="entr" presetSubtype="0" fill="hold" nodeType="withEffect">
                                  <p:stCondLst>
                                    <p:cond delay="0"/>
                                  </p:stCondLst>
                                  <p:childTnLst>
                                    <p:set>
                                      <p:cBhvr>
                                        <p:cTn id="98" dur="1" fill="hold">
                                          <p:stCondLst>
                                            <p:cond delay="0"/>
                                          </p:stCondLst>
                                        </p:cTn>
                                        <p:tgtEl>
                                          <p:spTgt spid="2066"/>
                                        </p:tgtEl>
                                        <p:attrNameLst>
                                          <p:attrName>style.visibility</p:attrName>
                                        </p:attrNameLst>
                                      </p:cBhvr>
                                      <p:to>
                                        <p:strVal val="visible"/>
                                      </p:to>
                                    </p:set>
                                    <p:animEffect transition="in" filter="fade">
                                      <p:cBhvr>
                                        <p:cTn id="99" dur="500"/>
                                        <p:tgtEl>
                                          <p:spTgt spid="2066"/>
                                        </p:tgtEl>
                                      </p:cBhvr>
                                    </p:animEffect>
                                  </p:childTnLst>
                                </p:cTn>
                              </p:par>
                              <p:par>
                                <p:cTn id="100" presetID="10" presetClass="entr" presetSubtype="0" fill="hold" nodeType="withEffect">
                                  <p:stCondLst>
                                    <p:cond delay="0"/>
                                  </p:stCondLst>
                                  <p:childTnLst>
                                    <p:set>
                                      <p:cBhvr>
                                        <p:cTn id="101" dur="1" fill="hold">
                                          <p:stCondLst>
                                            <p:cond delay="0"/>
                                          </p:stCondLst>
                                        </p:cTn>
                                        <p:tgtEl>
                                          <p:spTgt spid="2067"/>
                                        </p:tgtEl>
                                        <p:attrNameLst>
                                          <p:attrName>style.visibility</p:attrName>
                                        </p:attrNameLst>
                                      </p:cBhvr>
                                      <p:to>
                                        <p:strVal val="visible"/>
                                      </p:to>
                                    </p:set>
                                    <p:animEffect transition="in" filter="fade">
                                      <p:cBhvr>
                                        <p:cTn id="102" dur="500"/>
                                        <p:tgtEl>
                                          <p:spTgt spid="2067"/>
                                        </p:tgtEl>
                                      </p:cBhvr>
                                    </p:animEffect>
                                  </p:childTnLst>
                                </p:cTn>
                              </p:par>
                              <p:par>
                                <p:cTn id="103" presetID="10" presetClass="entr" presetSubtype="0" fill="hold" nodeType="withEffect">
                                  <p:stCondLst>
                                    <p:cond delay="0"/>
                                  </p:stCondLst>
                                  <p:childTnLst>
                                    <p:set>
                                      <p:cBhvr>
                                        <p:cTn id="104" dur="1" fill="hold">
                                          <p:stCondLst>
                                            <p:cond delay="0"/>
                                          </p:stCondLst>
                                        </p:cTn>
                                        <p:tgtEl>
                                          <p:spTgt spid="2061"/>
                                        </p:tgtEl>
                                        <p:attrNameLst>
                                          <p:attrName>style.visibility</p:attrName>
                                        </p:attrNameLst>
                                      </p:cBhvr>
                                      <p:to>
                                        <p:strVal val="visible"/>
                                      </p:to>
                                    </p:set>
                                    <p:animEffect transition="in" filter="fade">
                                      <p:cBhvr>
                                        <p:cTn id="105" dur="500"/>
                                        <p:tgtEl>
                                          <p:spTgt spid="2061"/>
                                        </p:tgtEl>
                                      </p:cBhvr>
                                    </p:animEffect>
                                  </p:childTnLst>
                                </p:cTn>
                              </p:par>
                              <p:par>
                                <p:cTn id="106" presetID="10" presetClass="entr" presetSubtype="0" fill="hold" nodeType="withEffect">
                                  <p:stCondLst>
                                    <p:cond delay="0"/>
                                  </p:stCondLst>
                                  <p:childTnLst>
                                    <p:set>
                                      <p:cBhvr>
                                        <p:cTn id="107" dur="1" fill="hold">
                                          <p:stCondLst>
                                            <p:cond delay="0"/>
                                          </p:stCondLst>
                                        </p:cTn>
                                        <p:tgtEl>
                                          <p:spTgt spid="2065"/>
                                        </p:tgtEl>
                                        <p:attrNameLst>
                                          <p:attrName>style.visibility</p:attrName>
                                        </p:attrNameLst>
                                      </p:cBhvr>
                                      <p:to>
                                        <p:strVal val="visible"/>
                                      </p:to>
                                    </p:set>
                                    <p:animEffect transition="in" filter="fade">
                                      <p:cBhvr>
                                        <p:cTn id="108" dur="500"/>
                                        <p:tgtEl>
                                          <p:spTgt spid="206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500"/>
                                        <p:tgtEl>
                                          <p:spTgt spid="4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fade">
                                      <p:cBhvr>
                                        <p:cTn id="114" dur="500"/>
                                        <p:tgtEl>
                                          <p:spTgt spid="4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500"/>
                                        <p:tgtEl>
                                          <p:spTgt spid="42"/>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4"/>
                                        </p:tgtEl>
                                        <p:attrNameLst>
                                          <p:attrName>style.visibility</p:attrName>
                                        </p:attrNameLst>
                                      </p:cBhvr>
                                      <p:to>
                                        <p:strVal val="visible"/>
                                      </p:to>
                                    </p:set>
                                    <p:animEffect transition="in" filter="fade">
                                      <p:cBhvr>
                                        <p:cTn id="1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animBg="1"/>
      <p:bldP spid="27" grpId="0"/>
      <p:bldP spid="28" grpId="0"/>
      <p:bldP spid="29" grpId="0"/>
      <p:bldP spid="30" grpId="0"/>
      <p:bldP spid="31" grpId="0" animBg="1"/>
      <p:bldP spid="32" grpId="0" animBg="1"/>
      <p:bldP spid="33" grpId="0"/>
      <p:bldP spid="34" grpId="0"/>
      <p:bldP spid="35" grpId="0"/>
      <p:bldP spid="36" grpId="0"/>
      <p:bldP spid="37" grpId="0"/>
      <p:bldP spid="38" grpId="0"/>
      <p:bldP spid="39" grpId="0"/>
      <p:bldP spid="40" grpId="0"/>
      <p:bldP spid="41" grpId="0"/>
      <p:bldP spid="42" grpId="0"/>
      <p:bldP spid="43" grpId="0"/>
      <p:bldP spid="44" grpId="0"/>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楕円 2">
            <a:extLst>
              <a:ext uri="{FF2B5EF4-FFF2-40B4-BE49-F238E27FC236}">
                <a16:creationId xmlns:a16="http://schemas.microsoft.com/office/drawing/2014/main" xmlns="" id="{47170A81-2600-4E01-A432-3BB697F18EB2}"/>
              </a:ext>
            </a:extLst>
          </p:cNvPr>
          <p:cNvSpPr/>
          <p:nvPr/>
        </p:nvSpPr>
        <p:spPr>
          <a:xfrm>
            <a:off x="3143240" y="3000372"/>
            <a:ext cx="3096000" cy="3096343"/>
          </a:xfrm>
          <a:prstGeom prst="ellipse">
            <a:avLst/>
          </a:prstGeom>
          <a:gradFill flip="none" rotWithShape="1">
            <a:gsLst>
              <a:gs pos="0">
                <a:schemeClr val="accent1">
                  <a:lumMod val="40000"/>
                  <a:lumOff val="60000"/>
                </a:schemeClr>
              </a:gs>
              <a:gs pos="23014">
                <a:schemeClr val="accent1">
                  <a:lumMod val="40000"/>
                  <a:lumOff val="60000"/>
                </a:schemeClr>
              </a:gs>
              <a:gs pos="45000">
                <a:schemeClr val="bg1"/>
              </a:gs>
              <a:gs pos="100000">
                <a:schemeClr val="bg1"/>
              </a:gs>
            </a:gsLst>
            <a:path path="circle">
              <a:fillToRect l="50000" t="50000" r="50000" b="50000"/>
            </a:path>
            <a:tileRect/>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zh-CN" sz="2400" dirty="0" smtClean="0">
                <a:solidFill>
                  <a:schemeClr val="tx1"/>
                </a:solidFill>
                <a:latin typeface="微软雅黑" pitchFamily="34" charset="-122"/>
                <a:ea typeface="微软雅黑" pitchFamily="34" charset="-122"/>
              </a:rPr>
              <a:t>201</a:t>
            </a:r>
            <a:r>
              <a:rPr kumimoji="1" lang="en-US" altLang="ja-JP" sz="2400" dirty="0" smtClean="0">
                <a:solidFill>
                  <a:schemeClr val="tx1"/>
                </a:solidFill>
                <a:latin typeface="微软雅黑" pitchFamily="34" charset="-122"/>
                <a:ea typeface="微软雅黑" pitchFamily="34" charset="-122"/>
              </a:rPr>
              <a:t>9</a:t>
            </a:r>
            <a:r>
              <a:rPr kumimoji="1" lang="zh-CN" altLang="en-US" sz="2400" dirty="0" smtClean="0">
                <a:solidFill>
                  <a:schemeClr val="tx1"/>
                </a:solidFill>
                <a:latin typeface="微软雅黑" pitchFamily="34" charset="-122"/>
                <a:ea typeface="微软雅黑" pitchFamily="34" charset="-122"/>
              </a:rPr>
              <a:t>号</a:t>
            </a:r>
            <a:endParaRPr kumimoji="1" lang="en-US" altLang="zh-CN" sz="2400" dirty="0" smtClean="0">
              <a:solidFill>
                <a:schemeClr val="tx1"/>
              </a:solidFill>
              <a:latin typeface="微软雅黑" pitchFamily="34" charset="-122"/>
              <a:ea typeface="微软雅黑" pitchFamily="34" charset="-122"/>
            </a:endParaRPr>
          </a:p>
          <a:p>
            <a:pPr algn="ctr"/>
            <a:r>
              <a:rPr kumimoji="1" lang="zh-CN" altLang="en-US" sz="2400" dirty="0" smtClean="0">
                <a:solidFill>
                  <a:schemeClr val="tx1"/>
                </a:solidFill>
                <a:latin typeface="微软雅黑" pitchFamily="34" charset="-122"/>
                <a:ea typeface="微软雅黑" pitchFamily="34" charset="-122"/>
              </a:rPr>
              <a:t>仪器</a:t>
            </a:r>
            <a:endParaRPr kumimoji="1" lang="ja-JP" altLang="en-US" sz="2800" dirty="0">
              <a:solidFill>
                <a:schemeClr val="tx1"/>
              </a:solidFill>
              <a:latin typeface="微软雅黑" pitchFamily="34" charset="-122"/>
              <a:ea typeface="微软雅黑" pitchFamily="34" charset="-122"/>
            </a:endParaRPr>
          </a:p>
        </p:txBody>
      </p:sp>
      <p:sp>
        <p:nvSpPr>
          <p:cNvPr id="188" name="円/楕円 187"/>
          <p:cNvSpPr/>
          <p:nvPr/>
        </p:nvSpPr>
        <p:spPr>
          <a:xfrm>
            <a:off x="5183485" y="4189163"/>
            <a:ext cx="1535107" cy="1512347"/>
          </a:xfrm>
          <a:prstGeom prst="ellipse">
            <a:avLst/>
          </a:prstGeom>
          <a:solidFill>
            <a:schemeClr val="accent6">
              <a:lumMod val="20000"/>
              <a:lumOff val="80000"/>
            </a:schemeClr>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zh-CN" altLang="en-US" sz="1600" b="1" dirty="0" smtClean="0">
                <a:solidFill>
                  <a:schemeClr val="tx1"/>
                </a:solidFill>
                <a:latin typeface="微软雅黑" pitchFamily="34" charset="-122"/>
                <a:ea typeface="微软雅黑" pitchFamily="34" charset="-122"/>
              </a:rPr>
              <a:t>材料，</a:t>
            </a:r>
            <a:r>
              <a:rPr lang="ja-JP" altLang="en-US" sz="1600" b="1" dirty="0" smtClean="0">
                <a:solidFill>
                  <a:schemeClr val="tx1"/>
                </a:solidFill>
                <a:latin typeface="微软雅黑" pitchFamily="34" charset="-122"/>
                <a:ea typeface="微软雅黑" pitchFamily="34" charset="-122"/>
              </a:rPr>
              <a:t>工学</a:t>
            </a:r>
            <a:endParaRPr lang="zh-CN" altLang="en-US" sz="1600" b="1" dirty="0">
              <a:solidFill>
                <a:schemeClr val="tx1"/>
              </a:solidFill>
              <a:latin typeface="微软雅黑" pitchFamily="34" charset="-122"/>
              <a:ea typeface="微软雅黑" pitchFamily="34" charset="-122"/>
            </a:endParaRPr>
          </a:p>
        </p:txBody>
      </p:sp>
      <p:sp>
        <p:nvSpPr>
          <p:cNvPr id="189" name="円/楕円 188"/>
          <p:cNvSpPr/>
          <p:nvPr/>
        </p:nvSpPr>
        <p:spPr>
          <a:xfrm>
            <a:off x="2627784" y="4165324"/>
            <a:ext cx="1535107" cy="1511125"/>
          </a:xfrm>
          <a:prstGeom prst="ellipse">
            <a:avLst/>
          </a:prstGeom>
          <a:solidFill>
            <a:schemeClr val="accent2">
              <a:lumMod val="40000"/>
              <a:lumOff val="60000"/>
            </a:schemeClr>
          </a:solidFill>
          <a:ln w="31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zh-CN" altLang="en-US" sz="1600" b="1" dirty="0" smtClean="0">
                <a:solidFill>
                  <a:schemeClr val="tx1"/>
                </a:solidFill>
                <a:latin typeface="微软雅黑" pitchFamily="34" charset="-122"/>
                <a:ea typeface="微软雅黑" pitchFamily="34" charset="-122"/>
              </a:rPr>
              <a:t>理学，农学</a:t>
            </a:r>
            <a:endParaRPr lang="zh-CN" altLang="en-US" sz="1600" b="1" dirty="0">
              <a:solidFill>
                <a:schemeClr val="tx1"/>
              </a:solidFill>
              <a:latin typeface="微软雅黑" pitchFamily="34" charset="-122"/>
              <a:ea typeface="微软雅黑" pitchFamily="34" charset="-122"/>
            </a:endParaRPr>
          </a:p>
        </p:txBody>
      </p:sp>
      <p:sp>
        <p:nvSpPr>
          <p:cNvPr id="190" name="円/楕円 189"/>
          <p:cNvSpPr/>
          <p:nvPr/>
        </p:nvSpPr>
        <p:spPr>
          <a:xfrm>
            <a:off x="3874266" y="2277915"/>
            <a:ext cx="1543628" cy="1511125"/>
          </a:xfrm>
          <a:prstGeom prst="ellipse">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zh-CN" altLang="en-US" sz="1600" b="1" dirty="0" smtClean="0">
                <a:solidFill>
                  <a:schemeClr val="tx1"/>
                </a:solidFill>
                <a:latin typeface="微软雅黑" pitchFamily="34" charset="-122"/>
                <a:ea typeface="微软雅黑" pitchFamily="34" charset="-122"/>
              </a:rPr>
              <a:t>生命科学</a:t>
            </a:r>
            <a:endParaRPr lang="en-US" altLang="zh-CN" sz="1600" b="1" dirty="0" smtClean="0">
              <a:solidFill>
                <a:schemeClr val="tx1"/>
              </a:solidFill>
              <a:latin typeface="微软雅黑" pitchFamily="34" charset="-122"/>
              <a:ea typeface="微软雅黑" pitchFamily="34" charset="-122"/>
            </a:endParaRPr>
          </a:p>
          <a:p>
            <a:pPr algn="ctr"/>
            <a:r>
              <a:rPr lang="zh-CN" altLang="en-US" sz="1600" b="1" dirty="0" smtClean="0">
                <a:solidFill>
                  <a:schemeClr val="tx1"/>
                </a:solidFill>
                <a:latin typeface="微软雅黑" pitchFamily="34" charset="-122"/>
                <a:ea typeface="微软雅黑" pitchFamily="34" charset="-122"/>
              </a:rPr>
              <a:t>药学，医学</a:t>
            </a:r>
            <a:endParaRPr lang="zh-CN" altLang="en-US" sz="1600" b="1" dirty="0">
              <a:solidFill>
                <a:schemeClr val="tx1"/>
              </a:solidFill>
              <a:latin typeface="微软雅黑" pitchFamily="34" charset="-122"/>
              <a:ea typeface="微软雅黑" pitchFamily="34" charset="-122"/>
            </a:endParaRPr>
          </a:p>
        </p:txBody>
      </p:sp>
      <p:grpSp>
        <p:nvGrpSpPr>
          <p:cNvPr id="2" name="グループ化 193"/>
          <p:cNvGrpSpPr/>
          <p:nvPr/>
        </p:nvGrpSpPr>
        <p:grpSpPr>
          <a:xfrm>
            <a:off x="875132" y="831887"/>
            <a:ext cx="7554674" cy="1408559"/>
            <a:chOff x="100200" y="-190500"/>
            <a:chExt cx="8688780" cy="1843149"/>
          </a:xfrm>
        </p:grpSpPr>
        <p:pic>
          <p:nvPicPr>
            <p:cNvPr id="122" name="Picture 26"/>
            <p:cNvPicPr>
              <a:picLocks noChangeAspect="1" noChangeArrowheads="1"/>
            </p:cNvPicPr>
            <p:nvPr/>
          </p:nvPicPr>
          <p:blipFill>
            <a:blip r:embed="rId3" cstate="print"/>
            <a:srcRect/>
            <a:stretch>
              <a:fillRect/>
            </a:stretch>
          </p:blipFill>
          <p:spPr bwMode="auto">
            <a:xfrm>
              <a:off x="1370144" y="194067"/>
              <a:ext cx="866440" cy="698909"/>
            </a:xfrm>
            <a:prstGeom prst="rect">
              <a:avLst/>
            </a:prstGeom>
            <a:noFill/>
            <a:ln w="1">
              <a:noFill/>
              <a:miter lim="800000"/>
              <a:headEnd/>
              <a:tailEnd type="none" w="med" len="med"/>
            </a:ln>
            <a:effectLst/>
          </p:spPr>
        </p:pic>
        <p:pic>
          <p:nvPicPr>
            <p:cNvPr id="123" name="Picture 27"/>
            <p:cNvPicPr>
              <a:picLocks noChangeAspect="1" noChangeArrowheads="1"/>
            </p:cNvPicPr>
            <p:nvPr/>
          </p:nvPicPr>
          <p:blipFill>
            <a:blip r:embed="rId4" cstate="print"/>
            <a:srcRect/>
            <a:stretch>
              <a:fillRect/>
            </a:stretch>
          </p:blipFill>
          <p:spPr bwMode="auto">
            <a:xfrm>
              <a:off x="5535643" y="222579"/>
              <a:ext cx="775609" cy="778509"/>
            </a:xfrm>
            <a:prstGeom prst="rect">
              <a:avLst/>
            </a:prstGeom>
            <a:noFill/>
            <a:ln w="1">
              <a:noFill/>
              <a:miter lim="800000"/>
              <a:headEnd/>
              <a:tailEnd type="none" w="med" len="med"/>
            </a:ln>
            <a:effectLst/>
          </p:spPr>
        </p:pic>
        <p:pic>
          <p:nvPicPr>
            <p:cNvPr id="124" name="Picture 28"/>
            <p:cNvPicPr>
              <a:picLocks noChangeAspect="1" noChangeArrowheads="1"/>
            </p:cNvPicPr>
            <p:nvPr/>
          </p:nvPicPr>
          <p:blipFill>
            <a:blip r:embed="rId5" cstate="print"/>
            <a:srcRect/>
            <a:stretch>
              <a:fillRect/>
            </a:stretch>
          </p:blipFill>
          <p:spPr bwMode="auto">
            <a:xfrm>
              <a:off x="6464146" y="132208"/>
              <a:ext cx="1042060" cy="900805"/>
            </a:xfrm>
            <a:prstGeom prst="rect">
              <a:avLst/>
            </a:prstGeom>
            <a:noFill/>
            <a:ln w="1">
              <a:noFill/>
              <a:miter lim="800000"/>
              <a:headEnd/>
              <a:tailEnd type="none" w="med" len="med"/>
            </a:ln>
            <a:effectLst/>
          </p:spPr>
        </p:pic>
        <p:pic>
          <p:nvPicPr>
            <p:cNvPr id="125" name="Picture 29"/>
            <p:cNvPicPr>
              <a:picLocks noChangeAspect="1" noChangeArrowheads="1"/>
            </p:cNvPicPr>
            <p:nvPr/>
          </p:nvPicPr>
          <p:blipFill>
            <a:blip r:embed="rId6" cstate="print"/>
            <a:srcRect/>
            <a:stretch>
              <a:fillRect/>
            </a:stretch>
          </p:blipFill>
          <p:spPr bwMode="auto">
            <a:xfrm>
              <a:off x="182670" y="139685"/>
              <a:ext cx="1048018" cy="759566"/>
            </a:xfrm>
            <a:prstGeom prst="rect">
              <a:avLst/>
            </a:prstGeom>
            <a:noFill/>
            <a:ln w="1">
              <a:noFill/>
              <a:miter lim="800000"/>
              <a:headEnd/>
              <a:tailEnd type="none" w="med" len="med"/>
            </a:ln>
            <a:effectLst/>
          </p:spPr>
        </p:pic>
        <p:pic>
          <p:nvPicPr>
            <p:cNvPr id="126" name="Picture 30"/>
            <p:cNvPicPr>
              <a:picLocks noChangeAspect="1" noChangeArrowheads="1"/>
            </p:cNvPicPr>
            <p:nvPr/>
          </p:nvPicPr>
          <p:blipFill>
            <a:blip r:embed="rId7" cstate="print"/>
            <a:srcRect/>
            <a:stretch>
              <a:fillRect/>
            </a:stretch>
          </p:blipFill>
          <p:spPr bwMode="auto">
            <a:xfrm>
              <a:off x="2475012" y="-11348"/>
              <a:ext cx="691741" cy="996281"/>
            </a:xfrm>
            <a:prstGeom prst="rect">
              <a:avLst/>
            </a:prstGeom>
            <a:noFill/>
            <a:ln w="1">
              <a:noFill/>
              <a:miter lim="800000"/>
              <a:headEnd/>
              <a:tailEnd type="none" w="med" len="med"/>
            </a:ln>
            <a:effectLst/>
          </p:spPr>
        </p:pic>
        <p:pic>
          <p:nvPicPr>
            <p:cNvPr id="127" name="Picture 31"/>
            <p:cNvPicPr>
              <a:picLocks noChangeAspect="1" noChangeArrowheads="1"/>
            </p:cNvPicPr>
            <p:nvPr/>
          </p:nvPicPr>
          <p:blipFill>
            <a:blip r:embed="rId8" cstate="print"/>
            <a:srcRect/>
            <a:stretch>
              <a:fillRect/>
            </a:stretch>
          </p:blipFill>
          <p:spPr bwMode="auto">
            <a:xfrm>
              <a:off x="4267820" y="202417"/>
              <a:ext cx="1210911" cy="788454"/>
            </a:xfrm>
            <a:prstGeom prst="rect">
              <a:avLst/>
            </a:prstGeom>
            <a:noFill/>
            <a:ln w="1">
              <a:noFill/>
              <a:miter lim="800000"/>
              <a:headEnd/>
              <a:tailEnd type="none" w="med" len="med"/>
            </a:ln>
            <a:effectLst/>
          </p:spPr>
        </p:pic>
        <p:pic>
          <p:nvPicPr>
            <p:cNvPr id="128" name="Picture 32"/>
            <p:cNvPicPr>
              <a:picLocks noChangeAspect="1" noChangeArrowheads="1"/>
            </p:cNvPicPr>
            <p:nvPr/>
          </p:nvPicPr>
          <p:blipFill>
            <a:blip r:embed="rId9" cstate="print"/>
            <a:srcRect/>
            <a:stretch>
              <a:fillRect/>
            </a:stretch>
          </p:blipFill>
          <p:spPr bwMode="auto">
            <a:xfrm>
              <a:off x="3129901" y="137747"/>
              <a:ext cx="1016567" cy="882787"/>
            </a:xfrm>
            <a:prstGeom prst="rect">
              <a:avLst/>
            </a:prstGeom>
            <a:noFill/>
            <a:ln w="1">
              <a:noFill/>
              <a:miter lim="800000"/>
              <a:headEnd/>
              <a:tailEnd type="none" w="med" len="med"/>
            </a:ln>
            <a:effectLst/>
          </p:spPr>
        </p:pic>
        <p:pic>
          <p:nvPicPr>
            <p:cNvPr id="129" name="Picture 33"/>
            <p:cNvPicPr>
              <a:picLocks noChangeAspect="1" noChangeArrowheads="1"/>
            </p:cNvPicPr>
            <p:nvPr/>
          </p:nvPicPr>
          <p:blipFill>
            <a:blip r:embed="rId10" cstate="print"/>
            <a:srcRect/>
            <a:stretch>
              <a:fillRect/>
            </a:stretch>
          </p:blipFill>
          <p:spPr bwMode="auto">
            <a:xfrm>
              <a:off x="7492338" y="144437"/>
              <a:ext cx="967594" cy="857853"/>
            </a:xfrm>
            <a:prstGeom prst="rect">
              <a:avLst/>
            </a:prstGeom>
            <a:noFill/>
            <a:ln w="1">
              <a:noFill/>
              <a:miter lim="800000"/>
              <a:headEnd/>
              <a:tailEnd type="none" w="med" len="med"/>
            </a:ln>
            <a:effectLst/>
          </p:spPr>
        </p:pic>
        <p:sp>
          <p:nvSpPr>
            <p:cNvPr id="130" name="Text Box 34"/>
            <p:cNvSpPr txBox="1">
              <a:spLocks noChangeArrowheads="1"/>
            </p:cNvSpPr>
            <p:nvPr/>
          </p:nvSpPr>
          <p:spPr bwMode="auto">
            <a:xfrm>
              <a:off x="231618" y="1017407"/>
              <a:ext cx="959341" cy="444605"/>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zh-CN" altLang="en-US" sz="1000" dirty="0" smtClean="0">
                  <a:latin typeface="微软雅黑" pitchFamily="34" charset="-122"/>
                  <a:ea typeface="微软雅黑" pitchFamily="34" charset="-122"/>
                </a:rPr>
                <a:t>紫外交联仪</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31" name="Text Box 34"/>
            <p:cNvSpPr txBox="1">
              <a:spLocks noChangeArrowheads="1"/>
            </p:cNvSpPr>
            <p:nvPr/>
          </p:nvSpPr>
          <p:spPr bwMode="auto">
            <a:xfrm>
              <a:off x="1349879" y="1017407"/>
              <a:ext cx="971710" cy="444605"/>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zh-CN" altLang="en-US" sz="900" dirty="0" smtClean="0">
                  <a:solidFill>
                    <a:srgbClr val="000000"/>
                  </a:solidFill>
                  <a:latin typeface="微软雅黑" pitchFamily="34" charset="-122"/>
                  <a:ea typeface="微软雅黑" pitchFamily="34" charset="-122"/>
                </a:rPr>
                <a:t>分子杂交炉</a:t>
              </a:r>
              <a:endParaRPr lang="ja-JP" altLang="en-US" sz="900" b="0" i="0" u="none" strike="noStrike" baseline="0" dirty="0">
                <a:solidFill>
                  <a:srgbClr val="000000"/>
                </a:solidFill>
                <a:latin typeface="微软雅黑" pitchFamily="34" charset="-122"/>
                <a:ea typeface="微软雅黑" pitchFamily="34" charset="-122"/>
              </a:endParaRPr>
            </a:p>
          </p:txBody>
        </p:sp>
        <p:sp>
          <p:nvSpPr>
            <p:cNvPr id="132" name="正方形/長方形 131"/>
            <p:cNvSpPr/>
            <p:nvPr/>
          </p:nvSpPr>
          <p:spPr>
            <a:xfrm>
              <a:off x="100200" y="-190500"/>
              <a:ext cx="8688780" cy="1843149"/>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133" name="Text Box 34"/>
            <p:cNvSpPr txBox="1">
              <a:spLocks noChangeArrowheads="1"/>
            </p:cNvSpPr>
            <p:nvPr/>
          </p:nvSpPr>
          <p:spPr bwMode="auto">
            <a:xfrm>
              <a:off x="5359037" y="1017409"/>
              <a:ext cx="971711" cy="444605"/>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zh-CN" sz="1050" dirty="0" smtClean="0">
                  <a:latin typeface="微软雅黑" pitchFamily="34" charset="-122"/>
                  <a:ea typeface="微软雅黑" pitchFamily="34" charset="-122"/>
                </a:rPr>
                <a:t>PCR</a:t>
              </a:r>
              <a:r>
                <a:rPr lang="zh-CN" altLang="en-US" sz="1050" dirty="0" smtClean="0">
                  <a:latin typeface="微软雅黑" pitchFamily="34" charset="-122"/>
                  <a:ea typeface="微软雅黑" pitchFamily="34" charset="-122"/>
                </a:rPr>
                <a:t>反应仪</a:t>
              </a:r>
              <a:endParaRPr lang="ja-JP" altLang="en-US" sz="900" b="0" i="0" u="none" strike="noStrike" baseline="0" dirty="0">
                <a:solidFill>
                  <a:srgbClr val="000000"/>
                </a:solidFill>
                <a:latin typeface="微软雅黑" pitchFamily="34" charset="-122"/>
                <a:ea typeface="微软雅黑" pitchFamily="34" charset="-122"/>
              </a:endParaRPr>
            </a:p>
          </p:txBody>
        </p:sp>
        <p:sp>
          <p:nvSpPr>
            <p:cNvPr id="134" name="Text Box 34"/>
            <p:cNvSpPr txBox="1">
              <a:spLocks noChangeArrowheads="1"/>
            </p:cNvSpPr>
            <p:nvPr/>
          </p:nvSpPr>
          <p:spPr bwMode="auto">
            <a:xfrm>
              <a:off x="2831822" y="1017407"/>
              <a:ext cx="971710" cy="444605"/>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zh-CN" altLang="en-US" sz="900" b="0" i="0" u="none" strike="noStrike" baseline="0" dirty="0" smtClean="0">
                  <a:solidFill>
                    <a:srgbClr val="000000"/>
                  </a:solidFill>
                  <a:latin typeface="微软雅黑" pitchFamily="34" charset="-122"/>
                  <a:ea typeface="微软雅黑" pitchFamily="34" charset="-122"/>
                </a:rPr>
                <a:t>电泳仪相关</a:t>
              </a:r>
              <a:endParaRPr lang="ja-JP" altLang="en-US" sz="900" b="0" i="0" u="none" strike="noStrike" baseline="0" dirty="0">
                <a:solidFill>
                  <a:srgbClr val="000000"/>
                </a:solidFill>
                <a:latin typeface="微软雅黑" pitchFamily="34" charset="-122"/>
                <a:ea typeface="微软雅黑" pitchFamily="34" charset="-122"/>
              </a:endParaRPr>
            </a:p>
          </p:txBody>
        </p:sp>
        <p:sp>
          <p:nvSpPr>
            <p:cNvPr id="135" name="Text Box 34"/>
            <p:cNvSpPr txBox="1">
              <a:spLocks noChangeArrowheads="1"/>
            </p:cNvSpPr>
            <p:nvPr/>
          </p:nvSpPr>
          <p:spPr bwMode="auto">
            <a:xfrm>
              <a:off x="4279126" y="1017409"/>
              <a:ext cx="971710" cy="444605"/>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900" b="0" i="0" u="none" strike="noStrike" baseline="0" dirty="0" smtClean="0">
                  <a:solidFill>
                    <a:srgbClr val="000000"/>
                  </a:solidFill>
                  <a:latin typeface="微软雅黑" pitchFamily="34" charset="-122"/>
                  <a:ea typeface="微软雅黑" pitchFamily="34" charset="-122"/>
                </a:rPr>
                <a:t>小型</a:t>
              </a:r>
              <a:r>
                <a:rPr lang="zh-CN" altLang="en-US" sz="900" b="0" i="0" u="none" strike="noStrike" baseline="0" dirty="0" smtClean="0">
                  <a:solidFill>
                    <a:srgbClr val="000000"/>
                  </a:solidFill>
                  <a:latin typeface="微软雅黑" pitchFamily="34" charset="-122"/>
                  <a:ea typeface="微软雅黑" pitchFamily="34" charset="-122"/>
                </a:rPr>
                <a:t>数显</a:t>
              </a:r>
              <a:endParaRPr lang="en-US" altLang="zh-CN" sz="900" b="0" i="0" u="none" strike="noStrike" baseline="0" dirty="0" smtClean="0">
                <a:solidFill>
                  <a:srgbClr val="000000"/>
                </a:solidFill>
                <a:latin typeface="微软雅黑" pitchFamily="34" charset="-122"/>
                <a:ea typeface="微软雅黑" pitchFamily="34" charset="-122"/>
              </a:endParaRPr>
            </a:p>
            <a:p>
              <a:pPr algn="ctr" rtl="0">
                <a:defRPr sz="1000"/>
              </a:pPr>
              <a:r>
                <a:rPr lang="zh-CN" altLang="en-US" sz="900" b="0" i="0" u="none" strike="noStrike" baseline="0" dirty="0" smtClean="0">
                  <a:solidFill>
                    <a:srgbClr val="000000"/>
                  </a:solidFill>
                  <a:latin typeface="微软雅黑" pitchFamily="34" charset="-122"/>
                  <a:ea typeface="微软雅黑" pitchFamily="34" charset="-122"/>
                </a:rPr>
                <a:t>显微镜</a:t>
              </a:r>
              <a:endParaRPr lang="ja-JP" altLang="en-US" sz="900" b="0" i="0" u="none" strike="noStrike" baseline="0" dirty="0">
                <a:solidFill>
                  <a:srgbClr val="000000"/>
                </a:solidFill>
                <a:latin typeface="微软雅黑" pitchFamily="34" charset="-122"/>
                <a:ea typeface="微软雅黑" pitchFamily="34" charset="-122"/>
              </a:endParaRPr>
            </a:p>
          </p:txBody>
        </p:sp>
        <p:sp>
          <p:nvSpPr>
            <p:cNvPr id="136" name="Text Box 34"/>
            <p:cNvSpPr txBox="1">
              <a:spLocks noChangeArrowheads="1"/>
            </p:cNvSpPr>
            <p:nvPr/>
          </p:nvSpPr>
          <p:spPr bwMode="auto">
            <a:xfrm>
              <a:off x="7507729" y="1017409"/>
              <a:ext cx="971710" cy="444605"/>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zh-CN" altLang="en-US" sz="1000" dirty="0" smtClean="0">
                  <a:latin typeface="微软雅黑" pitchFamily="34" charset="-122"/>
                  <a:ea typeface="微软雅黑" pitchFamily="34" charset="-122"/>
                </a:rPr>
                <a:t>石蜡切片机</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62" name="Text Box 34"/>
            <p:cNvSpPr txBox="1">
              <a:spLocks noChangeArrowheads="1"/>
            </p:cNvSpPr>
            <p:nvPr/>
          </p:nvSpPr>
          <p:spPr bwMode="auto">
            <a:xfrm>
              <a:off x="6474822" y="1003802"/>
              <a:ext cx="971711" cy="444605"/>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zh-CN" altLang="en-US" sz="1000" dirty="0" smtClean="0">
                  <a:latin typeface="微软雅黑" pitchFamily="34" charset="-122"/>
                  <a:ea typeface="微软雅黑" pitchFamily="34" charset="-122"/>
                </a:rPr>
                <a:t>微型热循环器</a:t>
              </a:r>
              <a:endParaRPr lang="ja-JP" altLang="en-US" sz="800" b="0" i="0" u="none" strike="noStrike" baseline="0" dirty="0">
                <a:solidFill>
                  <a:srgbClr val="000000"/>
                </a:solidFill>
                <a:latin typeface="微软雅黑" pitchFamily="34" charset="-122"/>
                <a:ea typeface="微软雅黑" pitchFamily="34" charset="-122"/>
              </a:endParaRPr>
            </a:p>
          </p:txBody>
        </p:sp>
        <p:pic>
          <p:nvPicPr>
            <p:cNvPr id="163" name="Picture 1"/>
            <p:cNvPicPr>
              <a:picLocks noChangeAspect="1" noChangeArrowheads="1"/>
            </p:cNvPicPr>
            <p:nvPr/>
          </p:nvPicPr>
          <p:blipFill>
            <a:blip r:embed="rId11" cstate="print"/>
            <a:srcRect/>
            <a:stretch>
              <a:fillRect/>
            </a:stretch>
          </p:blipFill>
          <p:spPr bwMode="auto">
            <a:xfrm>
              <a:off x="3493325" y="-156372"/>
              <a:ext cx="938894" cy="326355"/>
            </a:xfrm>
            <a:prstGeom prst="rect">
              <a:avLst/>
            </a:prstGeom>
            <a:noFill/>
            <a:ln w="1">
              <a:noFill/>
              <a:miter lim="800000"/>
              <a:headEnd/>
              <a:tailEnd type="none" w="med" len="med"/>
            </a:ln>
            <a:effectLst/>
          </p:spPr>
        </p:pic>
        <p:pic>
          <p:nvPicPr>
            <p:cNvPr id="167" name="図 166">
              <a:extLst>
                <a:ext uri="{FF2B5EF4-FFF2-40B4-BE49-F238E27FC236}">
                  <a16:creationId xmlns:xdr="http://schemas.openxmlformats.org/drawingml/2006/spreadsheetDrawing" xmlns="" xmlns:a16="http://schemas.microsoft.com/office/drawing/2014/main" xmlns:lc="http://schemas.openxmlformats.org/drawingml/2006/lockedCanvas" id="{BA2A60B8-AB83-4209-B380-05C0628726C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5491" b="24332"/>
            <a:stretch/>
          </p:blipFill>
          <p:spPr>
            <a:xfrm>
              <a:off x="7684325" y="-122549"/>
              <a:ext cx="639536" cy="238213"/>
            </a:xfrm>
            <a:prstGeom prst="rect">
              <a:avLst/>
            </a:prstGeom>
          </p:spPr>
        </p:pic>
        <p:pic>
          <p:nvPicPr>
            <p:cNvPr id="174" name="Picture 1"/>
            <p:cNvPicPr>
              <a:picLocks noChangeAspect="1" noChangeArrowheads="1"/>
            </p:cNvPicPr>
            <p:nvPr/>
          </p:nvPicPr>
          <p:blipFill>
            <a:blip r:embed="rId13" cstate="print"/>
            <a:srcRect/>
            <a:stretch>
              <a:fillRect/>
            </a:stretch>
          </p:blipFill>
          <p:spPr bwMode="auto">
            <a:xfrm>
              <a:off x="5920840" y="-96061"/>
              <a:ext cx="879022" cy="269685"/>
            </a:xfrm>
            <a:prstGeom prst="rect">
              <a:avLst/>
            </a:prstGeom>
            <a:noFill/>
            <a:ln w="1">
              <a:noFill/>
              <a:miter lim="800000"/>
              <a:headEnd/>
              <a:tailEnd type="none" w="med" len="med"/>
            </a:ln>
            <a:effectLst/>
          </p:spPr>
        </p:pic>
        <p:pic>
          <p:nvPicPr>
            <p:cNvPr id="177" name="Picture 3"/>
            <p:cNvPicPr>
              <a:picLocks noChangeAspect="1" noChangeArrowheads="1"/>
            </p:cNvPicPr>
            <p:nvPr/>
          </p:nvPicPr>
          <p:blipFill>
            <a:blip r:embed="rId14" cstate="print"/>
            <a:srcRect/>
            <a:stretch>
              <a:fillRect/>
            </a:stretch>
          </p:blipFill>
          <p:spPr bwMode="auto">
            <a:xfrm>
              <a:off x="1053567" y="-144007"/>
              <a:ext cx="412294" cy="307065"/>
            </a:xfrm>
            <a:prstGeom prst="rect">
              <a:avLst/>
            </a:prstGeom>
            <a:noFill/>
            <a:ln w="1">
              <a:noFill/>
              <a:miter lim="800000"/>
              <a:headEnd/>
              <a:tailEnd type="none" w="med" len="med"/>
            </a:ln>
            <a:effectLst/>
          </p:spPr>
        </p:pic>
      </p:grpSp>
      <p:grpSp>
        <p:nvGrpSpPr>
          <p:cNvPr id="3" name="グループ化 192"/>
          <p:cNvGrpSpPr/>
          <p:nvPr/>
        </p:nvGrpSpPr>
        <p:grpSpPr>
          <a:xfrm>
            <a:off x="6735833" y="2384424"/>
            <a:ext cx="2343957" cy="4451257"/>
            <a:chOff x="6817179" y="1714501"/>
            <a:chExt cx="3245922" cy="5333999"/>
          </a:xfrm>
        </p:grpSpPr>
        <p:sp>
          <p:nvSpPr>
            <p:cNvPr id="137" name="正方形/長方形 136"/>
            <p:cNvSpPr/>
            <p:nvPr/>
          </p:nvSpPr>
          <p:spPr>
            <a:xfrm>
              <a:off x="6817179" y="1714501"/>
              <a:ext cx="3245922" cy="533399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grpSp>
          <p:nvGrpSpPr>
            <p:cNvPr id="4" name="グループ化 191"/>
            <p:cNvGrpSpPr/>
            <p:nvPr/>
          </p:nvGrpSpPr>
          <p:grpSpPr>
            <a:xfrm>
              <a:off x="6888184" y="1784309"/>
              <a:ext cx="3130088" cy="5168947"/>
              <a:chOff x="6888184" y="1784309"/>
              <a:chExt cx="3130088" cy="5168947"/>
            </a:xfrm>
          </p:grpSpPr>
          <p:pic>
            <p:nvPicPr>
              <p:cNvPr id="99" name="Picture 3"/>
              <p:cNvPicPr>
                <a:picLocks noChangeAspect="1" noChangeArrowheads="1"/>
              </p:cNvPicPr>
              <p:nvPr/>
            </p:nvPicPr>
            <p:blipFill>
              <a:blip r:embed="rId15" cstate="print"/>
              <a:srcRect/>
              <a:stretch>
                <a:fillRect/>
              </a:stretch>
            </p:blipFill>
            <p:spPr bwMode="auto">
              <a:xfrm>
                <a:off x="8019433" y="4328478"/>
                <a:ext cx="874549" cy="815023"/>
              </a:xfrm>
              <a:prstGeom prst="rect">
                <a:avLst/>
              </a:prstGeom>
              <a:noFill/>
              <a:ln w="1">
                <a:noFill/>
                <a:miter lim="800000"/>
                <a:headEnd/>
                <a:tailEnd type="none" w="med" len="med"/>
              </a:ln>
              <a:effectLst/>
            </p:spPr>
          </p:pic>
          <p:pic>
            <p:nvPicPr>
              <p:cNvPr id="100" name="Picture 4"/>
              <p:cNvPicPr>
                <a:picLocks noChangeAspect="1" noChangeArrowheads="1"/>
              </p:cNvPicPr>
              <p:nvPr/>
            </p:nvPicPr>
            <p:blipFill>
              <a:blip r:embed="rId16" cstate="print"/>
              <a:srcRect/>
              <a:stretch>
                <a:fillRect/>
              </a:stretch>
            </p:blipFill>
            <p:spPr bwMode="auto">
              <a:xfrm>
                <a:off x="6969996" y="4299860"/>
                <a:ext cx="836794" cy="836013"/>
              </a:xfrm>
              <a:prstGeom prst="rect">
                <a:avLst/>
              </a:prstGeom>
              <a:noFill/>
              <a:ln w="1">
                <a:noFill/>
                <a:miter lim="800000"/>
                <a:headEnd/>
                <a:tailEnd type="none" w="med" len="med"/>
              </a:ln>
              <a:effectLst/>
            </p:spPr>
          </p:pic>
          <p:pic>
            <p:nvPicPr>
              <p:cNvPr id="101" name="Picture 5"/>
              <p:cNvPicPr>
                <a:picLocks noChangeAspect="1" noChangeArrowheads="1"/>
              </p:cNvPicPr>
              <p:nvPr/>
            </p:nvPicPr>
            <p:blipFill>
              <a:blip r:embed="rId17" cstate="print"/>
              <a:srcRect/>
              <a:stretch>
                <a:fillRect/>
              </a:stretch>
            </p:blipFill>
            <p:spPr bwMode="auto">
              <a:xfrm>
                <a:off x="9193348" y="1796435"/>
                <a:ext cx="677715" cy="777791"/>
              </a:xfrm>
              <a:prstGeom prst="rect">
                <a:avLst/>
              </a:prstGeom>
              <a:noFill/>
              <a:ln w="1">
                <a:noFill/>
                <a:miter lim="800000"/>
                <a:headEnd/>
                <a:tailEnd type="none" w="med" len="med"/>
              </a:ln>
              <a:effectLst/>
            </p:spPr>
          </p:pic>
          <p:pic>
            <p:nvPicPr>
              <p:cNvPr id="102" name="Picture 6"/>
              <p:cNvPicPr>
                <a:picLocks noChangeAspect="1" noChangeArrowheads="1"/>
              </p:cNvPicPr>
              <p:nvPr/>
            </p:nvPicPr>
            <p:blipFill>
              <a:blip r:embed="rId18" cstate="print"/>
              <a:srcRect/>
              <a:stretch>
                <a:fillRect/>
              </a:stretch>
            </p:blipFill>
            <p:spPr bwMode="auto">
              <a:xfrm>
                <a:off x="6888184" y="1784309"/>
                <a:ext cx="1042306" cy="755158"/>
              </a:xfrm>
              <a:prstGeom prst="rect">
                <a:avLst/>
              </a:prstGeom>
              <a:noFill/>
              <a:ln w="1">
                <a:noFill/>
                <a:miter lim="800000"/>
                <a:headEnd/>
                <a:tailEnd type="none" w="med" len="med"/>
              </a:ln>
              <a:effectLst/>
            </p:spPr>
          </p:pic>
          <p:pic>
            <p:nvPicPr>
              <p:cNvPr id="103" name="Picture 7"/>
              <p:cNvPicPr>
                <a:picLocks noChangeAspect="1" noChangeArrowheads="1"/>
              </p:cNvPicPr>
              <p:nvPr/>
            </p:nvPicPr>
            <p:blipFill>
              <a:blip r:embed="rId19" cstate="print"/>
              <a:srcRect/>
              <a:stretch>
                <a:fillRect/>
              </a:stretch>
            </p:blipFill>
            <p:spPr bwMode="auto">
              <a:xfrm>
                <a:off x="8014993" y="1849337"/>
                <a:ext cx="981803" cy="652940"/>
              </a:xfrm>
              <a:prstGeom prst="rect">
                <a:avLst/>
              </a:prstGeom>
              <a:noFill/>
              <a:ln w="1">
                <a:noFill/>
                <a:miter lim="800000"/>
                <a:headEnd/>
                <a:tailEnd type="none" w="med" len="med"/>
              </a:ln>
              <a:effectLst/>
            </p:spPr>
          </p:pic>
          <p:pic>
            <p:nvPicPr>
              <p:cNvPr id="104" name="Picture 2"/>
              <p:cNvPicPr>
                <a:picLocks noChangeAspect="1" noChangeArrowheads="1"/>
              </p:cNvPicPr>
              <p:nvPr/>
            </p:nvPicPr>
            <p:blipFill>
              <a:blip r:embed="rId20" cstate="print"/>
              <a:srcRect/>
              <a:stretch>
                <a:fillRect/>
              </a:stretch>
            </p:blipFill>
            <p:spPr bwMode="auto">
              <a:xfrm>
                <a:off x="6941069" y="3049240"/>
                <a:ext cx="1015611" cy="690255"/>
              </a:xfrm>
              <a:prstGeom prst="rect">
                <a:avLst/>
              </a:prstGeom>
              <a:noFill/>
              <a:ln w="1">
                <a:noFill/>
                <a:miter lim="800000"/>
                <a:headEnd/>
                <a:tailEnd type="none" w="med" len="med"/>
              </a:ln>
              <a:effectLst/>
            </p:spPr>
          </p:pic>
          <p:pic>
            <p:nvPicPr>
              <p:cNvPr id="105" name="Picture 3"/>
              <p:cNvPicPr>
                <a:picLocks noChangeAspect="1" noChangeArrowheads="1"/>
              </p:cNvPicPr>
              <p:nvPr/>
            </p:nvPicPr>
            <p:blipFill>
              <a:blip r:embed="rId21" cstate="print"/>
              <a:srcRect/>
              <a:stretch>
                <a:fillRect/>
              </a:stretch>
            </p:blipFill>
            <p:spPr bwMode="auto">
              <a:xfrm>
                <a:off x="8022030" y="2955614"/>
                <a:ext cx="836221" cy="868730"/>
              </a:xfrm>
              <a:prstGeom prst="rect">
                <a:avLst/>
              </a:prstGeom>
              <a:noFill/>
              <a:ln w="1">
                <a:noFill/>
                <a:miter lim="800000"/>
                <a:headEnd/>
                <a:tailEnd type="none" w="med" len="med"/>
              </a:ln>
              <a:effectLst/>
            </p:spPr>
          </p:pic>
          <p:pic>
            <p:nvPicPr>
              <p:cNvPr id="106" name="Picture 9"/>
              <p:cNvPicPr>
                <a:picLocks noChangeAspect="1" noChangeArrowheads="1"/>
              </p:cNvPicPr>
              <p:nvPr/>
            </p:nvPicPr>
            <p:blipFill>
              <a:blip r:embed="rId22" cstate="print"/>
              <a:srcRect/>
              <a:stretch>
                <a:fillRect/>
              </a:stretch>
            </p:blipFill>
            <p:spPr bwMode="auto">
              <a:xfrm>
                <a:off x="9163923" y="2958939"/>
                <a:ext cx="747025" cy="825203"/>
              </a:xfrm>
              <a:prstGeom prst="rect">
                <a:avLst/>
              </a:prstGeom>
              <a:noFill/>
              <a:ln w="1">
                <a:noFill/>
                <a:miter lim="800000"/>
                <a:headEnd/>
                <a:tailEnd type="none" w="med" len="med"/>
              </a:ln>
              <a:effectLst/>
            </p:spPr>
          </p:pic>
          <p:pic>
            <p:nvPicPr>
              <p:cNvPr id="107" name="Picture 10"/>
              <p:cNvPicPr>
                <a:picLocks noChangeAspect="1" noChangeArrowheads="1"/>
              </p:cNvPicPr>
              <p:nvPr/>
            </p:nvPicPr>
            <p:blipFill>
              <a:blip r:embed="rId23" cstate="print"/>
              <a:srcRect/>
              <a:stretch>
                <a:fillRect/>
              </a:stretch>
            </p:blipFill>
            <p:spPr bwMode="auto">
              <a:xfrm>
                <a:off x="7101096" y="5626805"/>
                <a:ext cx="643988" cy="880082"/>
              </a:xfrm>
              <a:prstGeom prst="rect">
                <a:avLst/>
              </a:prstGeom>
              <a:noFill/>
              <a:ln w="1">
                <a:noFill/>
                <a:miter lim="800000"/>
                <a:headEnd/>
                <a:tailEnd type="none" w="med" len="med"/>
              </a:ln>
              <a:effectLst/>
            </p:spPr>
          </p:pic>
          <p:pic>
            <p:nvPicPr>
              <p:cNvPr id="109" name="Picture 12"/>
              <p:cNvPicPr>
                <a:picLocks noChangeAspect="1" noChangeArrowheads="1"/>
              </p:cNvPicPr>
              <p:nvPr/>
            </p:nvPicPr>
            <p:blipFill>
              <a:blip r:embed="rId24" cstate="print"/>
              <a:srcRect/>
              <a:stretch>
                <a:fillRect/>
              </a:stretch>
            </p:blipFill>
            <p:spPr bwMode="auto">
              <a:xfrm>
                <a:off x="9091283" y="5643392"/>
                <a:ext cx="878242" cy="825052"/>
              </a:xfrm>
              <a:prstGeom prst="rect">
                <a:avLst/>
              </a:prstGeom>
              <a:noFill/>
              <a:ln w="1">
                <a:noFill/>
                <a:miter lim="800000"/>
                <a:headEnd/>
                <a:tailEnd type="none" w="med" len="med"/>
              </a:ln>
              <a:effectLst/>
            </p:spPr>
          </p:pic>
          <p:pic>
            <p:nvPicPr>
              <p:cNvPr id="110" name="Picture 13"/>
              <p:cNvPicPr>
                <a:picLocks noChangeAspect="1" noChangeArrowheads="1"/>
              </p:cNvPicPr>
              <p:nvPr/>
            </p:nvPicPr>
            <p:blipFill>
              <a:blip r:embed="rId25" cstate="print"/>
              <a:srcRect/>
              <a:stretch>
                <a:fillRect/>
              </a:stretch>
            </p:blipFill>
            <p:spPr bwMode="auto">
              <a:xfrm>
                <a:off x="9253969" y="4309974"/>
                <a:ext cx="499562" cy="847135"/>
              </a:xfrm>
              <a:prstGeom prst="rect">
                <a:avLst/>
              </a:prstGeom>
              <a:noFill/>
              <a:ln w="1">
                <a:noFill/>
                <a:miter lim="800000"/>
                <a:headEnd/>
                <a:tailEnd type="none" w="med" len="med"/>
              </a:ln>
              <a:effectLst/>
            </p:spPr>
          </p:pic>
          <p:pic>
            <p:nvPicPr>
              <p:cNvPr id="111" name="Picture 14"/>
              <p:cNvPicPr>
                <a:picLocks noChangeAspect="1" noChangeArrowheads="1"/>
              </p:cNvPicPr>
              <p:nvPr/>
            </p:nvPicPr>
            <p:blipFill>
              <a:blip r:embed="rId26" cstate="print"/>
              <a:srcRect/>
              <a:stretch>
                <a:fillRect/>
              </a:stretch>
            </p:blipFill>
            <p:spPr bwMode="auto">
              <a:xfrm>
                <a:off x="8208313" y="5600620"/>
                <a:ext cx="569359" cy="902799"/>
              </a:xfrm>
              <a:prstGeom prst="rect">
                <a:avLst/>
              </a:prstGeom>
              <a:noFill/>
              <a:ln w="1">
                <a:noFill/>
                <a:miter lim="800000"/>
                <a:headEnd/>
                <a:tailEnd type="none" w="med" len="med"/>
              </a:ln>
              <a:effectLst/>
            </p:spPr>
          </p:pic>
          <p:sp>
            <p:nvSpPr>
              <p:cNvPr id="139" name="Text Box 34"/>
              <p:cNvSpPr txBox="1">
                <a:spLocks noChangeArrowheads="1"/>
              </p:cNvSpPr>
              <p:nvPr/>
            </p:nvSpPr>
            <p:spPr bwMode="auto">
              <a:xfrm>
                <a:off x="6931281" y="2552543"/>
                <a:ext cx="971709" cy="359387"/>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zh-CN" altLang="en-US" sz="1000" dirty="0" smtClean="0">
                    <a:latin typeface="微软雅黑" pitchFamily="34" charset="-122"/>
                    <a:ea typeface="微软雅黑" pitchFamily="34" charset="-122"/>
                  </a:rPr>
                  <a:t>万能切割机</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40" name="Text Box 34"/>
              <p:cNvSpPr txBox="1">
                <a:spLocks noChangeArrowheads="1"/>
              </p:cNvSpPr>
              <p:nvPr/>
            </p:nvSpPr>
            <p:spPr bwMode="auto">
              <a:xfrm>
                <a:off x="9058932" y="2552543"/>
                <a:ext cx="959340" cy="359387"/>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zh-CN" altLang="en-US" sz="1000" dirty="0" smtClean="0">
                    <a:latin typeface="微软雅黑" pitchFamily="34" charset="-122"/>
                    <a:ea typeface="微软雅黑" pitchFamily="34" charset="-122"/>
                  </a:rPr>
                  <a:t>研磨机</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41" name="Text Box 34"/>
              <p:cNvSpPr txBox="1">
                <a:spLocks noChangeArrowheads="1"/>
              </p:cNvSpPr>
              <p:nvPr/>
            </p:nvSpPr>
            <p:spPr bwMode="auto">
              <a:xfrm>
                <a:off x="8014904" y="2552543"/>
                <a:ext cx="971710" cy="359387"/>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zh-CN" altLang="en-US" sz="1000" dirty="0" smtClean="0">
                    <a:latin typeface="微软雅黑" pitchFamily="34" charset="-122"/>
                    <a:ea typeface="微软雅黑" pitchFamily="34" charset="-122"/>
                  </a:rPr>
                  <a:t>精密切割机</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42" name="Text Box 34"/>
              <p:cNvSpPr txBox="1">
                <a:spLocks noChangeArrowheads="1"/>
              </p:cNvSpPr>
              <p:nvPr/>
            </p:nvSpPr>
            <p:spPr bwMode="auto">
              <a:xfrm>
                <a:off x="6931281" y="3902127"/>
                <a:ext cx="971709" cy="370519"/>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zh-CN" altLang="en-US" sz="800" dirty="0" smtClean="0">
                    <a:solidFill>
                      <a:srgbClr val="000000"/>
                    </a:solidFill>
                    <a:latin typeface="微软雅黑" pitchFamily="34" charset="-122"/>
                    <a:ea typeface="微软雅黑" pitchFamily="34" charset="-122"/>
                  </a:rPr>
                  <a:t>红外光谱仪</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43" name="Text Box 34"/>
              <p:cNvSpPr txBox="1">
                <a:spLocks noChangeArrowheads="1"/>
              </p:cNvSpPr>
              <p:nvPr/>
            </p:nvSpPr>
            <p:spPr bwMode="auto">
              <a:xfrm>
                <a:off x="9058932" y="3902127"/>
                <a:ext cx="959340" cy="370519"/>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zh-CN" altLang="en-US" sz="800" dirty="0" smtClean="0">
                    <a:solidFill>
                      <a:srgbClr val="000000"/>
                    </a:solidFill>
                    <a:latin typeface="微软雅黑" pitchFamily="34" charset="-122"/>
                    <a:ea typeface="微软雅黑" pitchFamily="34" charset="-122"/>
                  </a:rPr>
                  <a:t>电子显微镜</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44" name="Text Box 34"/>
              <p:cNvSpPr txBox="1">
                <a:spLocks noChangeArrowheads="1"/>
              </p:cNvSpPr>
              <p:nvPr/>
            </p:nvSpPr>
            <p:spPr bwMode="auto">
              <a:xfrm>
                <a:off x="8014904" y="3902127"/>
                <a:ext cx="971710" cy="370519"/>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zh-CN" altLang="en-US" sz="800" dirty="0" smtClean="0">
                    <a:solidFill>
                      <a:srgbClr val="000000"/>
                    </a:solidFill>
                    <a:latin typeface="微软雅黑" pitchFamily="34" charset="-122"/>
                    <a:ea typeface="微软雅黑" pitchFamily="34" charset="-122"/>
                  </a:rPr>
                  <a:t>显微红外</a:t>
                </a:r>
                <a:endParaRPr lang="en-US" altLang="zh-CN" sz="800" dirty="0" smtClean="0">
                  <a:solidFill>
                    <a:srgbClr val="000000"/>
                  </a:solidFill>
                  <a:latin typeface="微软雅黑" pitchFamily="34" charset="-122"/>
                  <a:ea typeface="微软雅黑" pitchFamily="34" charset="-122"/>
                </a:endParaRPr>
              </a:p>
              <a:p>
                <a:pPr algn="ctr">
                  <a:defRPr sz="1000"/>
                </a:pPr>
                <a:r>
                  <a:rPr lang="zh-CN" altLang="en-US" sz="800" dirty="0" smtClean="0">
                    <a:solidFill>
                      <a:srgbClr val="000000"/>
                    </a:solidFill>
                    <a:latin typeface="微软雅黑" pitchFamily="34" charset="-122"/>
                    <a:ea typeface="微软雅黑" pitchFamily="34" charset="-122"/>
                  </a:rPr>
                  <a:t>光谱仪</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45" name="Text Box 34"/>
              <p:cNvSpPr txBox="1">
                <a:spLocks noChangeArrowheads="1"/>
              </p:cNvSpPr>
              <p:nvPr/>
            </p:nvSpPr>
            <p:spPr bwMode="auto">
              <a:xfrm>
                <a:off x="6931281" y="5177490"/>
                <a:ext cx="971709" cy="374229"/>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ja-JP" altLang="en-US" sz="800" dirty="0" smtClean="0">
                    <a:solidFill>
                      <a:srgbClr val="000000"/>
                    </a:solidFill>
                    <a:latin typeface="微软雅黑" pitchFamily="34" charset="-122"/>
                    <a:ea typeface="微软雅黑" pitchFamily="34" charset="-122"/>
                  </a:rPr>
                  <a:t>球磨机</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46" name="Text Box 34"/>
              <p:cNvSpPr txBox="1">
                <a:spLocks noChangeArrowheads="1"/>
              </p:cNvSpPr>
              <p:nvPr/>
            </p:nvSpPr>
            <p:spPr bwMode="auto">
              <a:xfrm>
                <a:off x="9058932" y="5177490"/>
                <a:ext cx="959340" cy="374229"/>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zh-CN" altLang="en-US" sz="800" b="0" i="0" u="none" strike="noStrike" baseline="0" dirty="0" smtClean="0">
                    <a:solidFill>
                      <a:srgbClr val="000000"/>
                    </a:solidFill>
                    <a:latin typeface="微软雅黑" pitchFamily="34" charset="-122"/>
                    <a:ea typeface="微软雅黑" pitchFamily="34" charset="-122"/>
                  </a:rPr>
                  <a:t>硬度计</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47" name="Text Box 34"/>
              <p:cNvSpPr txBox="1">
                <a:spLocks noChangeArrowheads="1"/>
              </p:cNvSpPr>
              <p:nvPr/>
            </p:nvSpPr>
            <p:spPr bwMode="auto">
              <a:xfrm>
                <a:off x="8014904" y="5177490"/>
                <a:ext cx="971710" cy="374229"/>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zh-CN" altLang="en-US" sz="800" dirty="0" smtClean="0">
                    <a:solidFill>
                      <a:srgbClr val="000000"/>
                    </a:solidFill>
                    <a:latin typeface="微软雅黑" pitchFamily="34" charset="-122"/>
                    <a:ea typeface="微软雅黑" pitchFamily="34" charset="-122"/>
                  </a:rPr>
                  <a:t>超声波</a:t>
                </a:r>
                <a:endParaRPr lang="en-US" altLang="zh-CN" sz="800" dirty="0" smtClean="0">
                  <a:solidFill>
                    <a:srgbClr val="000000"/>
                  </a:solidFill>
                  <a:latin typeface="微软雅黑" pitchFamily="34" charset="-122"/>
                  <a:ea typeface="微软雅黑" pitchFamily="34" charset="-122"/>
                </a:endParaRPr>
              </a:p>
              <a:p>
                <a:pPr algn="ctr">
                  <a:defRPr sz="1000"/>
                </a:pPr>
                <a:r>
                  <a:rPr lang="zh-CN" altLang="en-US" sz="800" dirty="0" smtClean="0">
                    <a:solidFill>
                      <a:srgbClr val="000000"/>
                    </a:solidFill>
                    <a:latin typeface="微软雅黑" pitchFamily="34" charset="-122"/>
                    <a:ea typeface="微软雅黑" pitchFamily="34" charset="-122"/>
                  </a:rPr>
                  <a:t>细胞粉碎机</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48" name="Text Box 34"/>
              <p:cNvSpPr txBox="1">
                <a:spLocks noChangeArrowheads="1"/>
              </p:cNvSpPr>
              <p:nvPr/>
            </p:nvSpPr>
            <p:spPr bwMode="auto">
              <a:xfrm>
                <a:off x="6931281" y="6571020"/>
                <a:ext cx="971709" cy="368629"/>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zh-CN" altLang="en-US" sz="600" dirty="0" smtClean="0">
                    <a:latin typeface="微软雅黑" pitchFamily="34" charset="-122"/>
                    <a:ea typeface="微软雅黑" pitchFamily="34" charset="-122"/>
                  </a:rPr>
                  <a:t>手持式能量色散有害元素分析仪</a:t>
                </a:r>
                <a:endParaRPr lang="ja-JP" altLang="en-US" sz="400" b="0" i="0" u="none" strike="noStrike" baseline="0" dirty="0">
                  <a:solidFill>
                    <a:srgbClr val="000000"/>
                  </a:solidFill>
                  <a:latin typeface="微软雅黑" pitchFamily="34" charset="-122"/>
                  <a:ea typeface="微软雅黑" pitchFamily="34" charset="-122"/>
                </a:endParaRPr>
              </a:p>
            </p:txBody>
          </p:sp>
          <p:sp>
            <p:nvSpPr>
              <p:cNvPr id="149" name="Text Box 34"/>
              <p:cNvSpPr txBox="1">
                <a:spLocks noChangeArrowheads="1"/>
              </p:cNvSpPr>
              <p:nvPr/>
            </p:nvSpPr>
            <p:spPr bwMode="auto">
              <a:xfrm>
                <a:off x="9058932" y="6571020"/>
                <a:ext cx="959340" cy="382236"/>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800" b="0" i="0" u="none" strike="noStrike" baseline="0" dirty="0">
                    <a:solidFill>
                      <a:srgbClr val="000000"/>
                    </a:solidFill>
                    <a:latin typeface="微软雅黑" pitchFamily="34" charset="-122"/>
                    <a:ea typeface="微软雅黑" pitchFamily="34" charset="-122"/>
                  </a:rPr>
                  <a:t>表面</a:t>
                </a:r>
                <a:r>
                  <a:rPr lang="ja-JP" altLang="en-US" sz="800" b="0" i="0" u="none" strike="noStrike" baseline="0" dirty="0" smtClean="0">
                    <a:solidFill>
                      <a:srgbClr val="000000"/>
                    </a:solidFill>
                    <a:latin typeface="微软雅黑" pitchFamily="34" charset="-122"/>
                    <a:ea typeface="微软雅黑" pitchFamily="34" charset="-122"/>
                  </a:rPr>
                  <a:t>粗測定器</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50" name="Text Box 34"/>
              <p:cNvSpPr txBox="1">
                <a:spLocks noChangeArrowheads="1"/>
              </p:cNvSpPr>
              <p:nvPr/>
            </p:nvSpPr>
            <p:spPr bwMode="auto">
              <a:xfrm>
                <a:off x="8014904" y="6571020"/>
                <a:ext cx="971710" cy="368629"/>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800" b="0" i="0" u="none" strike="noStrike" baseline="0" dirty="0">
                    <a:solidFill>
                      <a:srgbClr val="000000"/>
                    </a:solidFill>
                    <a:latin typeface="微软雅黑" pitchFamily="34" charset="-122"/>
                    <a:ea typeface="微软雅黑" pitchFamily="34" charset="-122"/>
                  </a:rPr>
                  <a:t>投影機</a:t>
                </a:r>
              </a:p>
            </p:txBody>
          </p:sp>
          <p:pic>
            <p:nvPicPr>
              <p:cNvPr id="166" name="Picture 5"/>
              <p:cNvPicPr>
                <a:picLocks noChangeAspect="1" noChangeArrowheads="1"/>
              </p:cNvPicPr>
              <p:nvPr/>
            </p:nvPicPr>
            <p:blipFill>
              <a:blip r:embed="rId27" cstate="print"/>
              <a:srcRect/>
              <a:stretch>
                <a:fillRect/>
              </a:stretch>
            </p:blipFill>
            <p:spPr bwMode="auto">
              <a:xfrm>
                <a:off x="8854539" y="2503230"/>
                <a:ext cx="394608" cy="189130"/>
              </a:xfrm>
              <a:prstGeom prst="rect">
                <a:avLst/>
              </a:prstGeom>
              <a:noFill/>
              <a:ln w="1">
                <a:noFill/>
                <a:miter lim="800000"/>
                <a:headEnd/>
                <a:tailEnd type="none" w="med" len="med"/>
              </a:ln>
              <a:effectLst/>
            </p:spPr>
          </p:pic>
          <p:pic>
            <p:nvPicPr>
              <p:cNvPr id="168" name="図 167">
                <a:extLst>
                  <a:ext uri="{FF2B5EF4-FFF2-40B4-BE49-F238E27FC236}">
                    <a16:creationId xmlns:xdr="http://schemas.openxmlformats.org/drawingml/2006/spreadsheetDrawing" xmlns="" xmlns:a16="http://schemas.microsoft.com/office/drawing/2014/main" xmlns:lc="http://schemas.openxmlformats.org/drawingml/2006/lockedCanvas" id="{BA2A60B8-AB83-4209-B380-05C0628726CB}"/>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t="25491" b="24332"/>
              <a:stretch/>
            </p:blipFill>
            <p:spPr>
              <a:xfrm>
                <a:off x="7632617" y="3785424"/>
                <a:ext cx="639536" cy="238211"/>
              </a:xfrm>
              <a:prstGeom prst="rect">
                <a:avLst/>
              </a:prstGeom>
            </p:spPr>
          </p:pic>
          <p:pic>
            <p:nvPicPr>
              <p:cNvPr id="170" name="Picture 10">
                <a:extLst>
                  <a:ext uri="{FF2B5EF4-FFF2-40B4-BE49-F238E27FC236}">
                    <a16:creationId xmlns:xdr="http://schemas.openxmlformats.org/drawingml/2006/spreadsheetDrawing" xmlns="" xmlns:a16="http://schemas.microsoft.com/office/drawing/2014/main" xmlns:lc="http://schemas.openxmlformats.org/drawingml/2006/lockedCanvas" id="{0DFF93F4-15E9-4C65-9792-FD2CB2D8CC4D}"/>
                  </a:ext>
                </a:extLst>
              </p:cNvPr>
              <p:cNvPicPr>
                <a:picLocks noChangeAspect="1" noChangeArrowheads="1"/>
              </p:cNvPicPr>
              <p:nvPr/>
            </p:nvPicPr>
            <p:blipFill>
              <a:blip r:embed="rId29" cstate="print"/>
              <a:srcRect/>
              <a:stretch>
                <a:fillRect/>
              </a:stretch>
            </p:blipFill>
            <p:spPr bwMode="auto">
              <a:xfrm>
                <a:off x="9227993" y="5105556"/>
                <a:ext cx="660690" cy="186661"/>
              </a:xfrm>
              <a:prstGeom prst="rect">
                <a:avLst/>
              </a:prstGeom>
              <a:noFill/>
              <a:ln w="9525">
                <a:noFill/>
                <a:miter lim="800000"/>
                <a:headEnd/>
                <a:tailEnd/>
              </a:ln>
              <a:effectLst/>
            </p:spPr>
          </p:pic>
          <p:pic>
            <p:nvPicPr>
              <p:cNvPr id="171" name="Picture 10">
                <a:extLst>
                  <a:ext uri="{FF2B5EF4-FFF2-40B4-BE49-F238E27FC236}">
                    <a16:creationId xmlns:xdr="http://schemas.openxmlformats.org/drawingml/2006/spreadsheetDrawing" xmlns="" xmlns:a16="http://schemas.microsoft.com/office/drawing/2014/main" xmlns:lc="http://schemas.openxmlformats.org/drawingml/2006/lockedCanvas" id="{0DFF93F4-15E9-4C65-9792-FD2CB2D8CC4D}"/>
                  </a:ext>
                </a:extLst>
              </p:cNvPr>
              <p:cNvPicPr>
                <a:picLocks noChangeAspect="1" noChangeArrowheads="1"/>
              </p:cNvPicPr>
              <p:nvPr/>
            </p:nvPicPr>
            <p:blipFill>
              <a:blip r:embed="rId29" cstate="print"/>
              <a:srcRect/>
              <a:stretch>
                <a:fillRect/>
              </a:stretch>
            </p:blipFill>
            <p:spPr bwMode="auto">
              <a:xfrm>
                <a:off x="8686801" y="6436721"/>
                <a:ext cx="660690" cy="186662"/>
              </a:xfrm>
              <a:prstGeom prst="rect">
                <a:avLst/>
              </a:prstGeom>
              <a:noFill/>
              <a:ln w="9525">
                <a:noFill/>
                <a:miter lim="800000"/>
                <a:headEnd/>
                <a:tailEnd/>
              </a:ln>
              <a:effectLst/>
            </p:spPr>
          </p:pic>
          <p:pic>
            <p:nvPicPr>
              <p:cNvPr id="172" name="Picture 4"/>
              <p:cNvPicPr>
                <a:picLocks noChangeAspect="1" noChangeArrowheads="1"/>
              </p:cNvPicPr>
              <p:nvPr/>
            </p:nvPicPr>
            <p:blipFill>
              <a:blip r:embed="rId30" cstate="print"/>
              <a:srcRect/>
              <a:stretch>
                <a:fillRect/>
              </a:stretch>
            </p:blipFill>
            <p:spPr bwMode="auto">
              <a:xfrm>
                <a:off x="6903097" y="6372914"/>
                <a:ext cx="382239" cy="188920"/>
              </a:xfrm>
              <a:prstGeom prst="rect">
                <a:avLst/>
              </a:prstGeom>
              <a:noFill/>
              <a:ln w="1">
                <a:noFill/>
                <a:miter lim="800000"/>
                <a:headEnd/>
                <a:tailEnd type="none" w="med" len="med"/>
              </a:ln>
              <a:effectLst/>
            </p:spPr>
          </p:pic>
          <p:pic>
            <p:nvPicPr>
              <p:cNvPr id="176" name="Picture 2"/>
              <p:cNvPicPr>
                <a:picLocks noChangeAspect="1" noChangeArrowheads="1"/>
              </p:cNvPicPr>
              <p:nvPr/>
            </p:nvPicPr>
            <p:blipFill>
              <a:blip r:embed="rId31" cstate="print"/>
              <a:srcRect/>
              <a:stretch>
                <a:fillRect/>
              </a:stretch>
            </p:blipFill>
            <p:spPr bwMode="auto">
              <a:xfrm>
                <a:off x="9261715" y="3716591"/>
                <a:ext cx="583407" cy="239588"/>
              </a:xfrm>
              <a:prstGeom prst="rect">
                <a:avLst/>
              </a:prstGeom>
              <a:noFill/>
              <a:ln w="1">
                <a:noFill/>
                <a:miter lim="800000"/>
                <a:headEnd/>
                <a:tailEnd type="none" w="med" len="med"/>
              </a:ln>
              <a:effectLst/>
            </p:spPr>
          </p:pic>
          <p:pic>
            <p:nvPicPr>
              <p:cNvPr id="178" name="Picture 3"/>
              <p:cNvPicPr>
                <a:picLocks noChangeAspect="1" noChangeArrowheads="1"/>
              </p:cNvPicPr>
              <p:nvPr/>
            </p:nvPicPr>
            <p:blipFill>
              <a:blip r:embed="rId32" cstate="print"/>
              <a:srcRect/>
              <a:stretch>
                <a:fillRect/>
              </a:stretch>
            </p:blipFill>
            <p:spPr bwMode="auto">
              <a:xfrm>
                <a:off x="8602972" y="4893926"/>
                <a:ext cx="412294" cy="307063"/>
              </a:xfrm>
              <a:prstGeom prst="rect">
                <a:avLst/>
              </a:prstGeom>
              <a:noFill/>
              <a:ln w="1">
                <a:noFill/>
                <a:miter lim="800000"/>
                <a:headEnd/>
                <a:tailEnd type="none" w="med" len="med"/>
              </a:ln>
              <a:effectLst/>
            </p:spPr>
          </p:pic>
          <p:pic>
            <p:nvPicPr>
              <p:cNvPr id="182" name="Picture 6"/>
              <p:cNvPicPr>
                <a:picLocks noChangeAspect="1" noChangeArrowheads="1"/>
              </p:cNvPicPr>
              <p:nvPr/>
            </p:nvPicPr>
            <p:blipFill>
              <a:blip r:embed="rId33" cstate="print"/>
              <a:srcRect/>
              <a:stretch>
                <a:fillRect/>
              </a:stretch>
            </p:blipFill>
            <p:spPr bwMode="auto">
              <a:xfrm>
                <a:off x="7106020" y="2506551"/>
                <a:ext cx="632734" cy="160336"/>
              </a:xfrm>
              <a:prstGeom prst="rect">
                <a:avLst/>
              </a:prstGeom>
              <a:noFill/>
              <a:ln w="1">
                <a:noFill/>
                <a:miter lim="800000"/>
                <a:headEnd/>
                <a:tailEnd type="none" w="med" len="med"/>
              </a:ln>
              <a:effectLst/>
            </p:spPr>
          </p:pic>
          <p:pic>
            <p:nvPicPr>
              <p:cNvPr id="183" name="Picture 7"/>
              <p:cNvPicPr>
                <a:picLocks noChangeAspect="1" noChangeArrowheads="1"/>
              </p:cNvPicPr>
              <p:nvPr/>
            </p:nvPicPr>
            <p:blipFill>
              <a:blip r:embed="rId34" cstate="print"/>
              <a:srcRect/>
              <a:stretch>
                <a:fillRect/>
              </a:stretch>
            </p:blipFill>
            <p:spPr bwMode="auto">
              <a:xfrm>
                <a:off x="7108741" y="5150198"/>
                <a:ext cx="575584" cy="155333"/>
              </a:xfrm>
              <a:prstGeom prst="rect">
                <a:avLst/>
              </a:prstGeom>
              <a:noFill/>
              <a:ln w="1">
                <a:noFill/>
                <a:miter lim="800000"/>
                <a:headEnd/>
                <a:tailEnd type="none" w="med" len="med"/>
              </a:ln>
              <a:effectLst/>
            </p:spPr>
          </p:pic>
        </p:grpSp>
      </p:grpSp>
      <p:grpSp>
        <p:nvGrpSpPr>
          <p:cNvPr id="5" name="グループ化 190"/>
          <p:cNvGrpSpPr/>
          <p:nvPr/>
        </p:nvGrpSpPr>
        <p:grpSpPr>
          <a:xfrm>
            <a:off x="62582" y="2379662"/>
            <a:ext cx="2546534" cy="4396405"/>
            <a:chOff x="-919101" y="1705842"/>
            <a:chExt cx="3250871" cy="5206587"/>
          </a:xfrm>
        </p:grpSpPr>
        <p:pic>
          <p:nvPicPr>
            <p:cNvPr id="108" name="Picture 11"/>
            <p:cNvPicPr>
              <a:picLocks noChangeAspect="1" noChangeArrowheads="1"/>
            </p:cNvPicPr>
            <p:nvPr/>
          </p:nvPicPr>
          <p:blipFill>
            <a:blip r:embed="rId35" cstate="print"/>
            <a:srcRect/>
            <a:stretch>
              <a:fillRect/>
            </a:stretch>
          </p:blipFill>
          <p:spPr bwMode="auto">
            <a:xfrm>
              <a:off x="321872" y="4245598"/>
              <a:ext cx="849068" cy="734623"/>
            </a:xfrm>
            <a:prstGeom prst="rect">
              <a:avLst/>
            </a:prstGeom>
            <a:noFill/>
            <a:ln w="1">
              <a:noFill/>
              <a:miter lim="800000"/>
              <a:headEnd/>
              <a:tailEnd type="none" w="med" len="med"/>
            </a:ln>
            <a:effectLst/>
          </p:spPr>
        </p:pic>
        <p:pic>
          <p:nvPicPr>
            <p:cNvPr id="112" name="Picture 15"/>
            <p:cNvPicPr>
              <a:picLocks noChangeAspect="1" noChangeArrowheads="1"/>
            </p:cNvPicPr>
            <p:nvPr/>
          </p:nvPicPr>
          <p:blipFill>
            <a:blip r:embed="rId36" cstate="print"/>
            <a:srcRect/>
            <a:stretch>
              <a:fillRect/>
            </a:stretch>
          </p:blipFill>
          <p:spPr bwMode="auto">
            <a:xfrm>
              <a:off x="1315812" y="5587434"/>
              <a:ext cx="857620" cy="768423"/>
            </a:xfrm>
            <a:prstGeom prst="rect">
              <a:avLst/>
            </a:prstGeom>
            <a:noFill/>
            <a:ln w="1">
              <a:noFill/>
              <a:miter lim="800000"/>
              <a:headEnd/>
              <a:tailEnd type="none" w="med" len="med"/>
            </a:ln>
            <a:effectLst/>
          </p:spPr>
        </p:pic>
        <p:pic>
          <p:nvPicPr>
            <p:cNvPr id="113" name="Picture 17"/>
            <p:cNvPicPr>
              <a:picLocks noChangeAspect="1" noChangeArrowheads="1"/>
            </p:cNvPicPr>
            <p:nvPr/>
          </p:nvPicPr>
          <p:blipFill>
            <a:blip r:embed="rId37" cstate="print"/>
            <a:srcRect/>
            <a:stretch>
              <a:fillRect/>
            </a:stretch>
          </p:blipFill>
          <p:spPr bwMode="auto">
            <a:xfrm>
              <a:off x="-779901" y="2846371"/>
              <a:ext cx="787615" cy="901782"/>
            </a:xfrm>
            <a:prstGeom prst="rect">
              <a:avLst/>
            </a:prstGeom>
            <a:noFill/>
            <a:ln w="1">
              <a:noFill/>
              <a:miter lim="800000"/>
              <a:headEnd/>
              <a:tailEnd type="none" w="med" len="med"/>
            </a:ln>
            <a:effectLst/>
          </p:spPr>
        </p:pic>
        <p:pic>
          <p:nvPicPr>
            <p:cNvPr id="114" name="Picture 18"/>
            <p:cNvPicPr>
              <a:picLocks noChangeAspect="1" noChangeArrowheads="1"/>
            </p:cNvPicPr>
            <p:nvPr/>
          </p:nvPicPr>
          <p:blipFill>
            <a:blip r:embed="rId38" cstate="print"/>
            <a:srcRect/>
            <a:stretch>
              <a:fillRect/>
            </a:stretch>
          </p:blipFill>
          <p:spPr bwMode="auto">
            <a:xfrm>
              <a:off x="1316384" y="4207087"/>
              <a:ext cx="734584" cy="797321"/>
            </a:xfrm>
            <a:prstGeom prst="rect">
              <a:avLst/>
            </a:prstGeom>
            <a:noFill/>
            <a:ln w="1">
              <a:noFill/>
              <a:miter lim="800000"/>
              <a:headEnd/>
              <a:tailEnd type="none" w="med" len="med"/>
            </a:ln>
            <a:effectLst/>
          </p:spPr>
        </p:pic>
        <p:pic>
          <p:nvPicPr>
            <p:cNvPr id="115" name="Picture 19"/>
            <p:cNvPicPr>
              <a:picLocks noChangeAspect="1" noChangeArrowheads="1"/>
            </p:cNvPicPr>
            <p:nvPr/>
          </p:nvPicPr>
          <p:blipFill>
            <a:blip r:embed="rId39" cstate="print"/>
            <a:srcRect/>
            <a:stretch>
              <a:fillRect/>
            </a:stretch>
          </p:blipFill>
          <p:spPr bwMode="auto">
            <a:xfrm>
              <a:off x="-649678" y="5534240"/>
              <a:ext cx="611990" cy="765875"/>
            </a:xfrm>
            <a:prstGeom prst="rect">
              <a:avLst/>
            </a:prstGeom>
            <a:noFill/>
            <a:ln w="1">
              <a:noFill/>
              <a:miter lim="800000"/>
              <a:headEnd/>
              <a:tailEnd type="none" w="med" len="med"/>
            </a:ln>
            <a:effectLst/>
          </p:spPr>
        </p:pic>
        <p:pic>
          <p:nvPicPr>
            <p:cNvPr id="116" name="Picture 20"/>
            <p:cNvPicPr>
              <a:picLocks noChangeAspect="1" noChangeArrowheads="1"/>
            </p:cNvPicPr>
            <p:nvPr/>
          </p:nvPicPr>
          <p:blipFill>
            <a:blip r:embed="rId40" cstate="print"/>
            <a:srcRect/>
            <a:stretch>
              <a:fillRect/>
            </a:stretch>
          </p:blipFill>
          <p:spPr bwMode="auto">
            <a:xfrm>
              <a:off x="394608" y="5467234"/>
              <a:ext cx="600117" cy="873702"/>
            </a:xfrm>
            <a:prstGeom prst="rect">
              <a:avLst/>
            </a:prstGeom>
            <a:noFill/>
            <a:ln w="1">
              <a:noFill/>
              <a:miter lim="800000"/>
              <a:headEnd/>
              <a:tailEnd type="none" w="med" len="med"/>
            </a:ln>
            <a:effectLst/>
          </p:spPr>
        </p:pic>
        <p:pic>
          <p:nvPicPr>
            <p:cNvPr id="117" name="Picture 22"/>
            <p:cNvPicPr>
              <a:picLocks noChangeAspect="1" noChangeArrowheads="1"/>
            </p:cNvPicPr>
            <p:nvPr/>
          </p:nvPicPr>
          <p:blipFill>
            <a:blip r:embed="rId41" cstate="print"/>
            <a:srcRect/>
            <a:stretch>
              <a:fillRect/>
            </a:stretch>
          </p:blipFill>
          <p:spPr bwMode="auto">
            <a:xfrm>
              <a:off x="-772391" y="1790066"/>
              <a:ext cx="1218953" cy="567578"/>
            </a:xfrm>
            <a:prstGeom prst="rect">
              <a:avLst/>
            </a:prstGeom>
            <a:noFill/>
            <a:ln w="1">
              <a:noFill/>
              <a:miter lim="800000"/>
              <a:headEnd/>
              <a:tailEnd type="none" w="med" len="med"/>
            </a:ln>
            <a:effectLst/>
          </p:spPr>
        </p:pic>
        <p:pic>
          <p:nvPicPr>
            <p:cNvPr id="118" name="Picture 1"/>
            <p:cNvPicPr>
              <a:picLocks noChangeAspect="1" noChangeArrowheads="1"/>
            </p:cNvPicPr>
            <p:nvPr/>
          </p:nvPicPr>
          <p:blipFill>
            <a:blip r:embed="rId42" cstate="print"/>
            <a:srcRect/>
            <a:stretch>
              <a:fillRect/>
            </a:stretch>
          </p:blipFill>
          <p:spPr bwMode="auto">
            <a:xfrm>
              <a:off x="252506" y="2820763"/>
              <a:ext cx="841013" cy="918067"/>
            </a:xfrm>
            <a:prstGeom prst="rect">
              <a:avLst/>
            </a:prstGeom>
            <a:noFill/>
            <a:ln w="1">
              <a:noFill/>
              <a:miter lim="800000"/>
              <a:headEnd/>
              <a:tailEnd type="none" w="med" len="med"/>
            </a:ln>
            <a:effectLst/>
          </p:spPr>
        </p:pic>
        <p:pic>
          <p:nvPicPr>
            <p:cNvPr id="119" name="Picture 23"/>
            <p:cNvPicPr>
              <a:picLocks noChangeAspect="1" noChangeArrowheads="1"/>
            </p:cNvPicPr>
            <p:nvPr/>
          </p:nvPicPr>
          <p:blipFill>
            <a:blip r:embed="rId43" cstate="print"/>
            <a:srcRect/>
            <a:stretch>
              <a:fillRect/>
            </a:stretch>
          </p:blipFill>
          <p:spPr bwMode="auto">
            <a:xfrm>
              <a:off x="1212026" y="2909008"/>
              <a:ext cx="1015835" cy="804422"/>
            </a:xfrm>
            <a:prstGeom prst="rect">
              <a:avLst/>
            </a:prstGeom>
            <a:noFill/>
            <a:ln w="1">
              <a:noFill/>
              <a:miter lim="800000"/>
              <a:headEnd/>
              <a:tailEnd type="none" w="med" len="med"/>
            </a:ln>
            <a:effectLst/>
          </p:spPr>
        </p:pic>
        <p:pic>
          <p:nvPicPr>
            <p:cNvPr id="120" name="Picture 24"/>
            <p:cNvPicPr>
              <a:picLocks noChangeAspect="1" noChangeArrowheads="1"/>
            </p:cNvPicPr>
            <p:nvPr/>
          </p:nvPicPr>
          <p:blipFill>
            <a:blip r:embed="rId44" cstate="print"/>
            <a:srcRect/>
            <a:stretch>
              <a:fillRect/>
            </a:stretch>
          </p:blipFill>
          <p:spPr bwMode="auto">
            <a:xfrm>
              <a:off x="-792150" y="4252856"/>
              <a:ext cx="893658" cy="795401"/>
            </a:xfrm>
            <a:prstGeom prst="rect">
              <a:avLst/>
            </a:prstGeom>
            <a:noFill/>
            <a:ln w="1">
              <a:noFill/>
              <a:miter lim="800000"/>
              <a:headEnd/>
              <a:tailEnd type="none" w="med" len="med"/>
            </a:ln>
            <a:effectLst/>
          </p:spPr>
        </p:pic>
        <p:pic>
          <p:nvPicPr>
            <p:cNvPr id="121" name="Picture 25"/>
            <p:cNvPicPr>
              <a:picLocks noChangeAspect="1" noChangeArrowheads="1"/>
            </p:cNvPicPr>
            <p:nvPr/>
          </p:nvPicPr>
          <p:blipFill>
            <a:blip r:embed="rId45" cstate="print"/>
            <a:srcRect/>
            <a:stretch>
              <a:fillRect/>
            </a:stretch>
          </p:blipFill>
          <p:spPr bwMode="auto">
            <a:xfrm>
              <a:off x="1275550" y="1776353"/>
              <a:ext cx="516881" cy="622619"/>
            </a:xfrm>
            <a:prstGeom prst="rect">
              <a:avLst/>
            </a:prstGeom>
            <a:noFill/>
            <a:ln w="1">
              <a:noFill/>
              <a:miter lim="800000"/>
              <a:headEnd/>
              <a:tailEnd type="none" w="med" len="med"/>
            </a:ln>
            <a:effectLst/>
          </p:spPr>
        </p:pic>
        <p:sp>
          <p:nvSpPr>
            <p:cNvPr id="138" name="正方形/長方形 137"/>
            <p:cNvSpPr/>
            <p:nvPr/>
          </p:nvSpPr>
          <p:spPr>
            <a:xfrm>
              <a:off x="-919101" y="1705842"/>
              <a:ext cx="3250871" cy="5206587"/>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151" name="Text Box 34"/>
            <p:cNvSpPr txBox="1">
              <a:spLocks noChangeArrowheads="1"/>
            </p:cNvSpPr>
            <p:nvPr/>
          </p:nvSpPr>
          <p:spPr bwMode="auto">
            <a:xfrm>
              <a:off x="-852005" y="3806878"/>
              <a:ext cx="971709" cy="356910"/>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zh-CN" altLang="en-US" sz="800" b="0" i="0" u="none" strike="noStrike" baseline="0" dirty="0" smtClean="0">
                  <a:solidFill>
                    <a:srgbClr val="000000"/>
                  </a:solidFill>
                  <a:latin typeface="微软雅黑" pitchFamily="34" charset="-122"/>
                  <a:ea typeface="微软雅黑" pitchFamily="34" charset="-122"/>
                </a:rPr>
                <a:t>离心机</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52" name="Text Box 34"/>
            <p:cNvSpPr txBox="1">
              <a:spLocks noChangeArrowheads="1"/>
            </p:cNvSpPr>
            <p:nvPr/>
          </p:nvSpPr>
          <p:spPr bwMode="auto">
            <a:xfrm>
              <a:off x="1275646" y="3806878"/>
              <a:ext cx="959340" cy="356910"/>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zh-CN" altLang="en-US" sz="800" dirty="0" smtClean="0">
                  <a:solidFill>
                    <a:srgbClr val="000000"/>
                  </a:solidFill>
                  <a:latin typeface="微软雅黑" pitchFamily="34" charset="-122"/>
                  <a:ea typeface="微软雅黑" pitchFamily="34" charset="-122"/>
                </a:rPr>
                <a:t>水分活性仪</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53" name="Text Box 34"/>
            <p:cNvSpPr txBox="1">
              <a:spLocks noChangeArrowheads="1"/>
            </p:cNvSpPr>
            <p:nvPr/>
          </p:nvSpPr>
          <p:spPr bwMode="auto">
            <a:xfrm>
              <a:off x="231618" y="3806878"/>
              <a:ext cx="971710" cy="356910"/>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zh-CN" altLang="en-US" sz="800" b="0" i="0" u="none" strike="noStrike" baseline="0" dirty="0" smtClean="0">
                  <a:solidFill>
                    <a:srgbClr val="000000"/>
                  </a:solidFill>
                  <a:latin typeface="微软雅黑" pitchFamily="34" charset="-122"/>
                  <a:ea typeface="微软雅黑" pitchFamily="34" charset="-122"/>
                </a:rPr>
                <a:t>高速离心机</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54" name="Text Box 34"/>
            <p:cNvSpPr txBox="1">
              <a:spLocks noChangeArrowheads="1"/>
            </p:cNvSpPr>
            <p:nvPr/>
          </p:nvSpPr>
          <p:spPr bwMode="auto">
            <a:xfrm>
              <a:off x="-852005" y="5058737"/>
              <a:ext cx="971709" cy="356909"/>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zh-CN" altLang="en-US" sz="800" dirty="0" smtClean="0">
                  <a:solidFill>
                    <a:srgbClr val="000000"/>
                  </a:solidFill>
                  <a:latin typeface="微软雅黑" pitchFamily="34" charset="-122"/>
                  <a:ea typeface="微软雅黑" pitchFamily="34" charset="-122"/>
                </a:rPr>
                <a:t>拍打式均质器</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55" name="Text Box 34"/>
            <p:cNvSpPr txBox="1">
              <a:spLocks noChangeArrowheads="1"/>
            </p:cNvSpPr>
            <p:nvPr/>
          </p:nvSpPr>
          <p:spPr bwMode="auto">
            <a:xfrm>
              <a:off x="1275646" y="5058737"/>
              <a:ext cx="959340" cy="356909"/>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zh-CN" altLang="en-US" sz="1000" dirty="0" smtClean="0">
                  <a:latin typeface="微软雅黑" pitchFamily="34" charset="-122"/>
                  <a:ea typeface="微软雅黑" pitchFamily="34" charset="-122"/>
                </a:rPr>
                <a:t>溶出试验器</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56" name="Text Box 34"/>
            <p:cNvSpPr txBox="1">
              <a:spLocks noChangeArrowheads="1"/>
            </p:cNvSpPr>
            <p:nvPr/>
          </p:nvSpPr>
          <p:spPr bwMode="auto">
            <a:xfrm>
              <a:off x="231618" y="5058737"/>
              <a:ext cx="971710" cy="356909"/>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zh-CN" altLang="en-US" sz="1000" dirty="0" smtClean="0">
                  <a:latin typeface="微软雅黑" pitchFamily="34" charset="-122"/>
                  <a:ea typeface="微软雅黑" pitchFamily="34" charset="-122"/>
                </a:rPr>
                <a:t>口感测试机</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57" name="Text Box 34"/>
            <p:cNvSpPr txBox="1">
              <a:spLocks noChangeArrowheads="1"/>
            </p:cNvSpPr>
            <p:nvPr/>
          </p:nvSpPr>
          <p:spPr bwMode="auto">
            <a:xfrm>
              <a:off x="-852005" y="6378631"/>
              <a:ext cx="971709" cy="397729"/>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zh-CN" altLang="en-US" sz="800" b="0" i="0" u="none" strike="noStrike" baseline="0" dirty="0" smtClean="0">
                  <a:solidFill>
                    <a:srgbClr val="000000"/>
                  </a:solidFill>
                  <a:latin typeface="微软雅黑" pitchFamily="34" charset="-122"/>
                  <a:ea typeface="微软雅黑" pitchFamily="34" charset="-122"/>
                </a:rPr>
                <a:t>蒸发仪</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58" name="Text Box 34"/>
            <p:cNvSpPr txBox="1">
              <a:spLocks noChangeArrowheads="1"/>
            </p:cNvSpPr>
            <p:nvPr/>
          </p:nvSpPr>
          <p:spPr bwMode="auto">
            <a:xfrm>
              <a:off x="1275646" y="6378631"/>
              <a:ext cx="959340" cy="397729"/>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000"/>
              </a:pPr>
              <a:r>
                <a:rPr lang="ja-JP" altLang="en-US" sz="800" dirty="0" smtClean="0">
                  <a:solidFill>
                    <a:srgbClr val="000000"/>
                  </a:solidFill>
                  <a:latin typeface="微软雅黑" pitchFamily="34" charset="-122"/>
                  <a:ea typeface="微软雅黑" pitchFamily="34" charset="-122"/>
                </a:rPr>
                <a:t>氮气吹扫仪</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59" name="Text Box 34"/>
            <p:cNvSpPr txBox="1">
              <a:spLocks noChangeArrowheads="1"/>
            </p:cNvSpPr>
            <p:nvPr/>
          </p:nvSpPr>
          <p:spPr bwMode="auto">
            <a:xfrm>
              <a:off x="231618" y="6378631"/>
              <a:ext cx="971710" cy="397729"/>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zh-CN" altLang="en-US" sz="800" b="0" i="0" u="none" strike="noStrike" baseline="0" dirty="0" smtClean="0">
                  <a:solidFill>
                    <a:srgbClr val="000000"/>
                  </a:solidFill>
                  <a:latin typeface="微软雅黑" pitchFamily="34" charset="-122"/>
                  <a:ea typeface="微软雅黑" pitchFamily="34" charset="-122"/>
                </a:rPr>
                <a:t>灭菌器</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60" name="Text Box 34"/>
            <p:cNvSpPr txBox="1">
              <a:spLocks noChangeArrowheads="1"/>
            </p:cNvSpPr>
            <p:nvPr/>
          </p:nvSpPr>
          <p:spPr bwMode="auto">
            <a:xfrm>
              <a:off x="1017110" y="2459769"/>
              <a:ext cx="959340" cy="356912"/>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800" b="0" i="0" u="none" strike="noStrike" baseline="0" dirty="0" smtClean="0">
                  <a:solidFill>
                    <a:srgbClr val="000000"/>
                  </a:solidFill>
                  <a:latin typeface="微软雅黑" pitchFamily="34" charset="-122"/>
                  <a:ea typeface="微软雅黑" pitchFamily="34" charset="-122"/>
                </a:rPr>
                <a:t>真空</a:t>
              </a:r>
              <a:r>
                <a:rPr lang="zh-CN" altLang="en-US" sz="800" b="0" i="0" u="none" strike="noStrike" baseline="0" dirty="0" smtClean="0">
                  <a:solidFill>
                    <a:srgbClr val="000000"/>
                  </a:solidFill>
                  <a:latin typeface="微软雅黑" pitchFamily="34" charset="-122"/>
                  <a:ea typeface="微软雅黑" pitchFamily="34" charset="-122"/>
                </a:rPr>
                <a:t>过滤装置</a:t>
              </a:r>
              <a:endParaRPr lang="ja-JP" altLang="en-US" sz="800" b="0" i="0" u="none" strike="noStrike" baseline="0" dirty="0">
                <a:solidFill>
                  <a:srgbClr val="000000"/>
                </a:solidFill>
                <a:latin typeface="微软雅黑" pitchFamily="34" charset="-122"/>
                <a:ea typeface="微软雅黑" pitchFamily="34" charset="-122"/>
              </a:endParaRPr>
            </a:p>
          </p:txBody>
        </p:sp>
        <p:sp>
          <p:nvSpPr>
            <p:cNvPr id="161" name="Text Box 34"/>
            <p:cNvSpPr txBox="1">
              <a:spLocks noChangeArrowheads="1"/>
            </p:cNvSpPr>
            <p:nvPr/>
          </p:nvSpPr>
          <p:spPr bwMode="auto">
            <a:xfrm>
              <a:off x="-683783" y="2459769"/>
              <a:ext cx="959340" cy="329697"/>
            </a:xfrm>
            <a:prstGeom prst="rect">
              <a:avLst/>
            </a:prstGeom>
            <a:solidFill>
              <a:srgbClr val="FFFFFF"/>
            </a:solidFill>
            <a:ln w="9525">
              <a:solidFill>
                <a:srgbClr val="000000"/>
              </a:solidFill>
              <a:miter lim="800000"/>
              <a:headEnd/>
              <a:tailEnd/>
            </a:ln>
          </p:spPr>
          <p:txBody>
            <a:bodyPr wrap="square" lIns="0" tIns="0" rIns="0" bIns="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en-US" altLang="ja-JP" sz="900" b="0" i="0" u="none" strike="noStrike" baseline="0" dirty="0">
                  <a:solidFill>
                    <a:srgbClr val="000000"/>
                  </a:solidFill>
                  <a:latin typeface="微软雅黑" pitchFamily="34" charset="-122"/>
                  <a:ea typeface="微软雅黑" pitchFamily="34" charset="-122"/>
                </a:rPr>
                <a:t>GC-MS</a:t>
              </a:r>
              <a:endParaRPr lang="ja-JP" altLang="en-US" sz="900" b="0" i="0" u="none" strike="noStrike" baseline="0" dirty="0">
                <a:solidFill>
                  <a:srgbClr val="000000"/>
                </a:solidFill>
                <a:latin typeface="微软雅黑" pitchFamily="34" charset="-122"/>
                <a:ea typeface="微软雅黑" pitchFamily="34" charset="-122"/>
              </a:endParaRPr>
            </a:p>
          </p:txBody>
        </p:sp>
        <p:pic>
          <p:nvPicPr>
            <p:cNvPr id="164" name="Picture 2"/>
            <p:cNvPicPr>
              <a:picLocks noChangeAspect="1" noChangeArrowheads="1"/>
            </p:cNvPicPr>
            <p:nvPr/>
          </p:nvPicPr>
          <p:blipFill>
            <a:blip r:embed="rId46" cstate="print"/>
            <a:srcRect/>
            <a:stretch>
              <a:fillRect/>
            </a:stretch>
          </p:blipFill>
          <p:spPr bwMode="auto">
            <a:xfrm>
              <a:off x="-643247" y="6352182"/>
              <a:ext cx="517072" cy="112432"/>
            </a:xfrm>
            <a:prstGeom prst="rect">
              <a:avLst/>
            </a:prstGeom>
            <a:noFill/>
            <a:ln w="1">
              <a:noFill/>
              <a:miter lim="800000"/>
              <a:headEnd/>
              <a:tailEnd type="none" w="med" len="med"/>
            </a:ln>
            <a:effectLst/>
          </p:spPr>
        </p:pic>
        <p:pic>
          <p:nvPicPr>
            <p:cNvPr id="165" name="Picture 4"/>
            <p:cNvPicPr>
              <a:picLocks noChangeAspect="1" noChangeArrowheads="1"/>
            </p:cNvPicPr>
            <p:nvPr/>
          </p:nvPicPr>
          <p:blipFill>
            <a:blip r:embed="rId47" cstate="print"/>
            <a:srcRect/>
            <a:stretch>
              <a:fillRect/>
            </a:stretch>
          </p:blipFill>
          <p:spPr bwMode="auto">
            <a:xfrm>
              <a:off x="-417369" y="2381250"/>
              <a:ext cx="382239" cy="192633"/>
            </a:xfrm>
            <a:prstGeom prst="rect">
              <a:avLst/>
            </a:prstGeom>
            <a:noFill/>
            <a:ln w="1">
              <a:noFill/>
              <a:miter lim="800000"/>
              <a:headEnd/>
              <a:tailEnd type="none" w="med" len="med"/>
            </a:ln>
            <a:effectLst/>
          </p:spPr>
        </p:pic>
        <p:pic>
          <p:nvPicPr>
            <p:cNvPr id="169" name="図 168">
              <a:extLst>
                <a:ext uri="{FF2B5EF4-FFF2-40B4-BE49-F238E27FC236}">
                  <a16:creationId xmlns:xdr="http://schemas.openxmlformats.org/drawingml/2006/spreadsheetDrawing" xmlns="" xmlns:a16="http://schemas.microsoft.com/office/drawing/2014/main" xmlns:lc="http://schemas.openxmlformats.org/drawingml/2006/lockedCanvas" id="{BA2A60B8-AB83-4209-B380-05C0628726CB}"/>
                </a:ext>
              </a:extLst>
            </p:cNvPr>
            <p:cNvPicPr>
              <a:picLocks noChangeAspect="1"/>
            </p:cNvPicPr>
            <p:nvPr/>
          </p:nvPicPr>
          <p:blipFill rotWithShape="1">
            <a:blip r:embed="rId48" cstate="print">
              <a:extLst>
                <a:ext uri="{28A0092B-C50C-407E-A947-70E740481C1C}">
                  <a14:useLocalDpi xmlns:a14="http://schemas.microsoft.com/office/drawing/2010/main" val="0"/>
                </a:ext>
              </a:extLst>
            </a:blip>
            <a:srcRect t="25491" b="24332"/>
            <a:stretch/>
          </p:blipFill>
          <p:spPr>
            <a:xfrm>
              <a:off x="409945" y="3706503"/>
              <a:ext cx="593273" cy="220980"/>
            </a:xfrm>
            <a:prstGeom prst="rect">
              <a:avLst/>
            </a:prstGeom>
          </p:spPr>
        </p:pic>
        <p:pic>
          <p:nvPicPr>
            <p:cNvPr id="173" name="Picture 2">
              <a:extLst>
                <a:ext uri="{FF2B5EF4-FFF2-40B4-BE49-F238E27FC236}">
                  <a16:creationId xmlns:xdr="http://schemas.openxmlformats.org/drawingml/2006/spreadsheetDrawing" xmlns="" xmlns:a16="http://schemas.microsoft.com/office/drawing/2014/main" xmlns:lc="http://schemas.openxmlformats.org/drawingml/2006/lockedCanvas" id="{CFA598AC-362F-4F27-8540-2E36D8CA0276}"/>
                </a:ext>
              </a:extLst>
            </p:cNvPr>
            <p:cNvPicPr>
              <a:picLocks noChangeAspect="1" noChangeArrowheads="1"/>
            </p:cNvPicPr>
            <p:nvPr/>
          </p:nvPicPr>
          <p:blipFill>
            <a:blip r:embed="rId49" cstate="print"/>
            <a:srcRect/>
            <a:stretch>
              <a:fillRect/>
            </a:stretch>
          </p:blipFill>
          <p:spPr bwMode="auto">
            <a:xfrm>
              <a:off x="241217" y="6386324"/>
              <a:ext cx="285750" cy="332663"/>
            </a:xfrm>
            <a:prstGeom prst="rect">
              <a:avLst/>
            </a:prstGeom>
            <a:noFill/>
            <a:ln w="9525">
              <a:noFill/>
              <a:miter lim="800000"/>
              <a:headEnd/>
              <a:tailEnd/>
            </a:ln>
            <a:effectLst/>
          </p:spPr>
        </p:pic>
        <p:pic>
          <p:nvPicPr>
            <p:cNvPr id="175" name="Picture 1"/>
            <p:cNvPicPr>
              <a:picLocks noChangeAspect="1" noChangeArrowheads="1"/>
            </p:cNvPicPr>
            <p:nvPr/>
          </p:nvPicPr>
          <p:blipFill>
            <a:blip r:embed="rId50" cstate="print"/>
            <a:srcRect/>
            <a:stretch>
              <a:fillRect/>
            </a:stretch>
          </p:blipFill>
          <p:spPr bwMode="auto">
            <a:xfrm>
              <a:off x="-792925" y="3660322"/>
              <a:ext cx="879022" cy="269684"/>
            </a:xfrm>
            <a:prstGeom prst="rect">
              <a:avLst/>
            </a:prstGeom>
            <a:noFill/>
            <a:ln w="1">
              <a:noFill/>
              <a:miter lim="800000"/>
              <a:headEnd/>
              <a:tailEnd type="none" w="med" len="med"/>
            </a:ln>
            <a:effectLst/>
          </p:spPr>
        </p:pic>
        <p:pic>
          <p:nvPicPr>
            <p:cNvPr id="179" name="Picture 4"/>
            <p:cNvPicPr>
              <a:picLocks noChangeAspect="1" noChangeArrowheads="1"/>
            </p:cNvPicPr>
            <p:nvPr/>
          </p:nvPicPr>
          <p:blipFill>
            <a:blip r:embed="rId51" cstate="print"/>
            <a:srcRect/>
            <a:stretch>
              <a:fillRect/>
            </a:stretch>
          </p:blipFill>
          <p:spPr bwMode="auto">
            <a:xfrm>
              <a:off x="1779279" y="3621129"/>
              <a:ext cx="463170" cy="204108"/>
            </a:xfrm>
            <a:prstGeom prst="rect">
              <a:avLst/>
            </a:prstGeom>
            <a:noFill/>
            <a:ln w="1">
              <a:noFill/>
              <a:miter lim="800000"/>
              <a:headEnd/>
              <a:tailEnd type="none" w="med" len="med"/>
            </a:ln>
            <a:effectLst/>
          </p:spPr>
        </p:pic>
        <p:pic>
          <p:nvPicPr>
            <p:cNvPr id="180" name="Picture 5"/>
            <p:cNvPicPr>
              <a:picLocks noChangeAspect="1" noChangeArrowheads="1"/>
            </p:cNvPicPr>
            <p:nvPr/>
          </p:nvPicPr>
          <p:blipFill>
            <a:blip r:embed="rId52" cstate="print"/>
            <a:srcRect/>
            <a:stretch>
              <a:fillRect/>
            </a:stretch>
          </p:blipFill>
          <p:spPr bwMode="auto">
            <a:xfrm>
              <a:off x="1178749" y="2431629"/>
              <a:ext cx="695326" cy="116960"/>
            </a:xfrm>
            <a:prstGeom prst="rect">
              <a:avLst/>
            </a:prstGeom>
            <a:noFill/>
            <a:ln w="1">
              <a:noFill/>
              <a:miter lim="800000"/>
              <a:headEnd/>
              <a:tailEnd type="none" w="med" len="med"/>
            </a:ln>
            <a:effectLst/>
          </p:spPr>
        </p:pic>
        <p:pic>
          <p:nvPicPr>
            <p:cNvPr id="181" name="Picture 3"/>
            <p:cNvPicPr>
              <a:picLocks noChangeAspect="1" noChangeArrowheads="1"/>
            </p:cNvPicPr>
            <p:nvPr/>
          </p:nvPicPr>
          <p:blipFill>
            <a:blip r:embed="rId53" cstate="print"/>
            <a:srcRect/>
            <a:stretch>
              <a:fillRect/>
            </a:stretch>
          </p:blipFill>
          <p:spPr bwMode="auto">
            <a:xfrm>
              <a:off x="1887682" y="4884965"/>
              <a:ext cx="412294" cy="307064"/>
            </a:xfrm>
            <a:prstGeom prst="rect">
              <a:avLst/>
            </a:prstGeom>
            <a:noFill/>
            <a:ln w="1">
              <a:noFill/>
              <a:miter lim="800000"/>
              <a:headEnd/>
              <a:tailEnd type="none" w="med" len="med"/>
            </a:ln>
            <a:effectLst/>
          </p:spPr>
        </p:pic>
        <p:pic>
          <p:nvPicPr>
            <p:cNvPr id="184" name="Picture 8"/>
            <p:cNvPicPr>
              <a:picLocks noChangeAspect="1" noChangeArrowheads="1"/>
            </p:cNvPicPr>
            <p:nvPr/>
          </p:nvPicPr>
          <p:blipFill>
            <a:blip r:embed="rId54" cstate="print"/>
            <a:srcRect/>
            <a:stretch>
              <a:fillRect/>
            </a:stretch>
          </p:blipFill>
          <p:spPr bwMode="auto">
            <a:xfrm>
              <a:off x="439466" y="4980216"/>
              <a:ext cx="564170" cy="183698"/>
            </a:xfrm>
            <a:prstGeom prst="rect">
              <a:avLst/>
            </a:prstGeom>
            <a:noFill/>
            <a:ln w="1">
              <a:noFill/>
              <a:miter lim="800000"/>
              <a:headEnd/>
              <a:tailEnd type="none" w="med" len="med"/>
            </a:ln>
            <a:effectLst/>
          </p:spPr>
        </p:pic>
        <p:pic>
          <p:nvPicPr>
            <p:cNvPr id="185" name="Picture 9"/>
            <p:cNvPicPr>
              <a:picLocks noChangeAspect="1" noChangeArrowheads="1"/>
            </p:cNvPicPr>
            <p:nvPr/>
          </p:nvPicPr>
          <p:blipFill>
            <a:blip r:embed="rId55" cstate="print"/>
            <a:srcRect/>
            <a:stretch>
              <a:fillRect/>
            </a:stretch>
          </p:blipFill>
          <p:spPr bwMode="auto">
            <a:xfrm>
              <a:off x="-626342" y="4980216"/>
              <a:ext cx="481902" cy="176894"/>
            </a:xfrm>
            <a:prstGeom prst="rect">
              <a:avLst/>
            </a:prstGeom>
            <a:noFill/>
            <a:ln w="1">
              <a:noFill/>
              <a:miter lim="800000"/>
              <a:headEnd/>
              <a:tailEnd type="none" w="med" len="med"/>
            </a:ln>
            <a:effectLst/>
          </p:spPr>
        </p:pic>
        <p:pic>
          <p:nvPicPr>
            <p:cNvPr id="186" name="Picture 10"/>
            <p:cNvPicPr>
              <a:picLocks noChangeAspect="1" noChangeArrowheads="1"/>
            </p:cNvPicPr>
            <p:nvPr/>
          </p:nvPicPr>
          <p:blipFill>
            <a:blip r:embed="rId56" cstate="print"/>
            <a:srcRect/>
            <a:stretch>
              <a:fillRect/>
            </a:stretch>
          </p:blipFill>
          <p:spPr bwMode="auto">
            <a:xfrm>
              <a:off x="1433413" y="6322233"/>
              <a:ext cx="696686" cy="135541"/>
            </a:xfrm>
            <a:prstGeom prst="rect">
              <a:avLst/>
            </a:prstGeom>
            <a:noFill/>
            <a:ln w="1">
              <a:noFill/>
              <a:miter lim="800000"/>
              <a:headEnd/>
              <a:tailEnd type="none" w="med" len="med"/>
            </a:ln>
            <a:effectLst/>
          </p:spPr>
        </p:pic>
      </p:grpSp>
      <p:cxnSp>
        <p:nvCxnSpPr>
          <p:cNvPr id="197" name="直線コネクタ 196"/>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87" name="Picture 21"/>
          <p:cNvPicPr>
            <a:picLocks noChangeAspect="1" noChangeArrowheads="1"/>
          </p:cNvPicPr>
          <p:nvPr/>
        </p:nvPicPr>
        <p:blipFill>
          <a:blip r:embed="rId57"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191" name="正方形/長方形 190"/>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24</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仪器</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新领域扩展</a:t>
            </a:r>
          </a:p>
        </p:txBody>
      </p:sp>
    </p:spTree>
    <p:extLst>
      <p:ext uri="{BB962C8B-B14F-4D97-AF65-F5344CB8AC3E}">
        <p14:creationId xmlns:p14="http://schemas.microsoft.com/office/powerpoint/2010/main" val="274507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0"/>
                                        </p:tgtEl>
                                        <p:attrNameLst>
                                          <p:attrName>style.visibility</p:attrName>
                                        </p:attrNameLst>
                                      </p:cBhvr>
                                      <p:to>
                                        <p:strVal val="visible"/>
                                      </p:to>
                                    </p:set>
                                    <p:anim calcmode="lin" valueType="num">
                                      <p:cBhvr>
                                        <p:cTn id="7" dur="500" fill="hold"/>
                                        <p:tgtEl>
                                          <p:spTgt spid="200"/>
                                        </p:tgtEl>
                                        <p:attrNameLst>
                                          <p:attrName>ppt_w</p:attrName>
                                        </p:attrNameLst>
                                      </p:cBhvr>
                                      <p:tavLst>
                                        <p:tav tm="0">
                                          <p:val>
                                            <p:fltVal val="0"/>
                                          </p:val>
                                        </p:tav>
                                        <p:tav tm="100000">
                                          <p:val>
                                            <p:strVal val="#ppt_w"/>
                                          </p:val>
                                        </p:tav>
                                      </p:tavLst>
                                    </p:anim>
                                    <p:anim calcmode="lin" valueType="num">
                                      <p:cBhvr>
                                        <p:cTn id="8" dur="500" fill="hold"/>
                                        <p:tgtEl>
                                          <p:spTgt spid="200"/>
                                        </p:tgtEl>
                                        <p:attrNameLst>
                                          <p:attrName>ppt_h</p:attrName>
                                        </p:attrNameLst>
                                      </p:cBhvr>
                                      <p:tavLst>
                                        <p:tav tm="0">
                                          <p:val>
                                            <p:fltVal val="0"/>
                                          </p:val>
                                        </p:tav>
                                        <p:tav tm="100000">
                                          <p:val>
                                            <p:strVal val="#ppt_h"/>
                                          </p:val>
                                        </p:tav>
                                      </p:tavLst>
                                    </p:anim>
                                    <p:animEffect transition="in" filter="fade">
                                      <p:cBhvr>
                                        <p:cTn id="9" dur="500"/>
                                        <p:tgtEl>
                                          <p:spTgt spid="20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90"/>
                                        </p:tgtEl>
                                        <p:attrNameLst>
                                          <p:attrName>style.visibility</p:attrName>
                                        </p:attrNameLst>
                                      </p:cBhvr>
                                      <p:to>
                                        <p:strVal val="visible"/>
                                      </p:to>
                                    </p:set>
                                    <p:anim calcmode="lin" valueType="num">
                                      <p:cBhvr>
                                        <p:cTn id="14" dur="500" fill="hold"/>
                                        <p:tgtEl>
                                          <p:spTgt spid="190"/>
                                        </p:tgtEl>
                                        <p:attrNameLst>
                                          <p:attrName>ppt_w</p:attrName>
                                        </p:attrNameLst>
                                      </p:cBhvr>
                                      <p:tavLst>
                                        <p:tav tm="0">
                                          <p:val>
                                            <p:fltVal val="0"/>
                                          </p:val>
                                        </p:tav>
                                        <p:tav tm="100000">
                                          <p:val>
                                            <p:strVal val="#ppt_w"/>
                                          </p:val>
                                        </p:tav>
                                      </p:tavLst>
                                    </p:anim>
                                    <p:anim calcmode="lin" valueType="num">
                                      <p:cBhvr>
                                        <p:cTn id="15" dur="500" fill="hold"/>
                                        <p:tgtEl>
                                          <p:spTgt spid="190"/>
                                        </p:tgtEl>
                                        <p:attrNameLst>
                                          <p:attrName>ppt_h</p:attrName>
                                        </p:attrNameLst>
                                      </p:cBhvr>
                                      <p:tavLst>
                                        <p:tav tm="0">
                                          <p:val>
                                            <p:fltVal val="0"/>
                                          </p:val>
                                        </p:tav>
                                        <p:tav tm="100000">
                                          <p:val>
                                            <p:strVal val="#ppt_h"/>
                                          </p:val>
                                        </p:tav>
                                      </p:tavLst>
                                    </p:anim>
                                    <p:animEffect transition="in" filter="fade">
                                      <p:cBhvr>
                                        <p:cTn id="16" dur="500"/>
                                        <p:tgtEl>
                                          <p:spTgt spid="19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89"/>
                                        </p:tgtEl>
                                        <p:attrNameLst>
                                          <p:attrName>style.visibility</p:attrName>
                                        </p:attrNameLst>
                                      </p:cBhvr>
                                      <p:to>
                                        <p:strVal val="visible"/>
                                      </p:to>
                                    </p:set>
                                    <p:anim calcmode="lin" valueType="num">
                                      <p:cBhvr>
                                        <p:cTn id="26" dur="500" fill="hold"/>
                                        <p:tgtEl>
                                          <p:spTgt spid="189"/>
                                        </p:tgtEl>
                                        <p:attrNameLst>
                                          <p:attrName>ppt_w</p:attrName>
                                        </p:attrNameLst>
                                      </p:cBhvr>
                                      <p:tavLst>
                                        <p:tav tm="0">
                                          <p:val>
                                            <p:fltVal val="0"/>
                                          </p:val>
                                        </p:tav>
                                        <p:tav tm="100000">
                                          <p:val>
                                            <p:strVal val="#ppt_w"/>
                                          </p:val>
                                        </p:tav>
                                      </p:tavLst>
                                    </p:anim>
                                    <p:anim calcmode="lin" valueType="num">
                                      <p:cBhvr>
                                        <p:cTn id="27" dur="500" fill="hold"/>
                                        <p:tgtEl>
                                          <p:spTgt spid="189"/>
                                        </p:tgtEl>
                                        <p:attrNameLst>
                                          <p:attrName>ppt_h</p:attrName>
                                        </p:attrNameLst>
                                      </p:cBhvr>
                                      <p:tavLst>
                                        <p:tav tm="0">
                                          <p:val>
                                            <p:fltVal val="0"/>
                                          </p:val>
                                        </p:tav>
                                        <p:tav tm="100000">
                                          <p:val>
                                            <p:strVal val="#ppt_h"/>
                                          </p:val>
                                        </p:tav>
                                      </p:tavLst>
                                    </p:anim>
                                    <p:animEffect transition="in" filter="fade">
                                      <p:cBhvr>
                                        <p:cTn id="28" dur="500"/>
                                        <p:tgtEl>
                                          <p:spTgt spid="18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188"/>
                                        </p:tgtEl>
                                        <p:attrNameLst>
                                          <p:attrName>style.visibility</p:attrName>
                                        </p:attrNameLst>
                                      </p:cBhvr>
                                      <p:to>
                                        <p:strVal val="visible"/>
                                      </p:to>
                                    </p:set>
                                    <p:anim calcmode="lin" valueType="num">
                                      <p:cBhvr>
                                        <p:cTn id="38" dur="500" fill="hold"/>
                                        <p:tgtEl>
                                          <p:spTgt spid="188"/>
                                        </p:tgtEl>
                                        <p:attrNameLst>
                                          <p:attrName>ppt_w</p:attrName>
                                        </p:attrNameLst>
                                      </p:cBhvr>
                                      <p:tavLst>
                                        <p:tav tm="0">
                                          <p:val>
                                            <p:fltVal val="0"/>
                                          </p:val>
                                        </p:tav>
                                        <p:tav tm="100000">
                                          <p:val>
                                            <p:strVal val="#ppt_w"/>
                                          </p:val>
                                        </p:tav>
                                      </p:tavLst>
                                    </p:anim>
                                    <p:anim calcmode="lin" valueType="num">
                                      <p:cBhvr>
                                        <p:cTn id="39" dur="500" fill="hold"/>
                                        <p:tgtEl>
                                          <p:spTgt spid="188"/>
                                        </p:tgtEl>
                                        <p:attrNameLst>
                                          <p:attrName>ppt_h</p:attrName>
                                        </p:attrNameLst>
                                      </p:cBhvr>
                                      <p:tavLst>
                                        <p:tav tm="0">
                                          <p:val>
                                            <p:fltVal val="0"/>
                                          </p:val>
                                        </p:tav>
                                        <p:tav tm="100000">
                                          <p:val>
                                            <p:strVal val="#ppt_h"/>
                                          </p:val>
                                        </p:tav>
                                      </p:tavLst>
                                    </p:anim>
                                    <p:animEffect transition="in" filter="fade">
                                      <p:cBhvr>
                                        <p:cTn id="40" dur="500"/>
                                        <p:tgtEl>
                                          <p:spTgt spid="18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p:bldP spid="188" grpId="0" animBg="1"/>
      <p:bldP spid="189" grpId="0" animBg="1"/>
      <p:bldP spid="19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23</a:t>
            </a:fld>
            <a:endParaRPr lang="en-US" dirty="0">
              <a:solidFill>
                <a:prstClr val="black">
                  <a:shade val="50000"/>
                </a:prstClr>
              </a:solidFill>
              <a:latin typeface="Times New Roman" pitchFamily="18" charset="0"/>
              <a:ea typeface="ＭＳ Ｐゴシック" pitchFamily="50" charset="-128"/>
            </a:endParaRPr>
          </a:p>
        </p:txBody>
      </p:sp>
      <p:cxnSp>
        <p:nvCxnSpPr>
          <p:cNvPr id="5"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21"/>
          <p:cNvPicPr>
            <a:picLocks noChangeAspect="1" noChangeArrowheads="1"/>
          </p:cNvPicPr>
          <p:nvPr/>
        </p:nvPicPr>
        <p:blipFill>
          <a:blip r:embed="rId2"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7" name="正方形/長方形 6"/>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25.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生命科学仪器</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耗材的优势</a:t>
            </a:r>
            <a:endParaRPr lang="zh-CN" altLang="en-US" sz="2800" b="1" dirty="0" smtClean="0">
              <a:solidFill>
                <a:srgbClr val="FF0000"/>
              </a:solidFill>
              <a:latin typeface="Microsoft YaHei" panose="020B0503020204020204" pitchFamily="34" charset="-122"/>
              <a:ea typeface="Microsoft YaHei" panose="020B0503020204020204" pitchFamily="34" charset="-122"/>
              <a:cs typeface="Arial" charset="0"/>
            </a:endParaRPr>
          </a:p>
        </p:txBody>
      </p:sp>
      <p:sp>
        <p:nvSpPr>
          <p:cNvPr id="8" name="二等辺三角形 7"/>
          <p:cNvSpPr/>
          <p:nvPr/>
        </p:nvSpPr>
        <p:spPr>
          <a:xfrm rot="10800000">
            <a:off x="1907704" y="5093226"/>
            <a:ext cx="1728192" cy="336038"/>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101936" y="5300099"/>
            <a:ext cx="3684378" cy="646331"/>
          </a:xfrm>
          <a:prstGeom prst="rect">
            <a:avLst/>
          </a:prstGeom>
          <a:noFill/>
        </p:spPr>
        <p:txBody>
          <a:bodyPr wrap="square" rtlCol="0">
            <a:spAutoFit/>
          </a:bodyPr>
          <a:lstStyle/>
          <a:p>
            <a:r>
              <a:rPr lang="zh-CN" altLang="en-US" sz="3600" b="1" dirty="0" smtClean="0">
                <a:solidFill>
                  <a:srgbClr val="FF0000"/>
                </a:solidFill>
                <a:latin typeface="Microsoft YaHei" pitchFamily="34" charset="-122"/>
                <a:ea typeface="Microsoft YaHei" pitchFamily="34" charset="-122"/>
              </a:rPr>
              <a:t> 扩大销售可能性</a:t>
            </a:r>
            <a:endParaRPr kumimoji="1" lang="ja-JP" altLang="en-US" sz="3600" b="1" dirty="0">
              <a:solidFill>
                <a:srgbClr val="FF0000"/>
              </a:solidFill>
              <a:latin typeface="Microsoft YaHei" pitchFamily="34" charset="-122"/>
              <a:ea typeface="Microsoft YaHei" pitchFamily="34" charset="-122"/>
            </a:endParaRPr>
          </a:p>
        </p:txBody>
      </p:sp>
      <p:sp>
        <p:nvSpPr>
          <p:cNvPr id="10" name="テキスト ボックス 9"/>
          <p:cNvSpPr txBox="1"/>
          <p:nvPr/>
        </p:nvSpPr>
        <p:spPr>
          <a:xfrm>
            <a:off x="755576" y="928670"/>
            <a:ext cx="6336704" cy="4524315"/>
          </a:xfrm>
          <a:prstGeom prst="rect">
            <a:avLst/>
          </a:prstGeom>
          <a:noFill/>
        </p:spPr>
        <p:txBody>
          <a:bodyPr wrap="square" rtlCol="0">
            <a:spAutoFit/>
          </a:bodyPr>
          <a:lstStyle/>
          <a:p>
            <a:pPr marL="514350" indent="-514350">
              <a:buNone/>
            </a:pPr>
            <a:r>
              <a:rPr lang="ja-JP" altLang="en-US" sz="2400" b="1" dirty="0" smtClean="0">
                <a:solidFill>
                  <a:srgbClr val="0066FF"/>
                </a:solidFill>
                <a:latin typeface="Microsoft YaHei" pitchFamily="34" charset="-122"/>
                <a:ea typeface="Microsoft YaHei" pitchFamily="34" charset="-122"/>
              </a:rPr>
              <a:t>◆</a:t>
            </a:r>
            <a:r>
              <a:rPr lang="en-US" altLang="ja-JP" sz="2400" b="1" dirty="0" smtClean="0">
                <a:solidFill>
                  <a:srgbClr val="0066FF"/>
                </a:solidFill>
                <a:latin typeface="Microsoft YaHei" pitchFamily="34" charset="-122"/>
                <a:ea typeface="Microsoft YaHei" pitchFamily="34" charset="-122"/>
              </a:rPr>
              <a:t>A</a:t>
            </a:r>
            <a:r>
              <a:rPr lang="ja-JP" altLang="en-US" sz="2400" b="1" dirty="0" smtClean="0">
                <a:solidFill>
                  <a:srgbClr val="0066FF"/>
                </a:solidFill>
                <a:latin typeface="Microsoft YaHei" pitchFamily="34" charset="-122"/>
                <a:ea typeface="Microsoft YaHei" pitchFamily="34" charset="-122"/>
              </a:rPr>
              <a:t>  </a:t>
            </a:r>
            <a:r>
              <a:rPr lang="zh-CN" altLang="en-US" sz="2400" b="1" dirty="0" smtClean="0">
                <a:solidFill>
                  <a:srgbClr val="0066FF"/>
                </a:solidFill>
                <a:latin typeface="Microsoft YaHei" pitchFamily="34" charset="-122"/>
                <a:ea typeface="Microsoft YaHei" pitchFamily="34" charset="-122"/>
              </a:rPr>
              <a:t>丰富的商品种类</a:t>
            </a:r>
            <a:endParaRPr lang="en-US" altLang="ja-JP" sz="2400" b="1" dirty="0" smtClean="0">
              <a:solidFill>
                <a:srgbClr val="0066FF"/>
              </a:solidFill>
              <a:latin typeface="Microsoft YaHei" pitchFamily="34" charset="-122"/>
              <a:ea typeface="Microsoft YaHei" pitchFamily="34" charset="-122"/>
            </a:endParaRPr>
          </a:p>
          <a:p>
            <a:pPr marL="514350" indent="-514350">
              <a:buNone/>
            </a:pPr>
            <a:r>
              <a:rPr lang="zh-CN" altLang="en-US" sz="2400" dirty="0" smtClean="0">
                <a:latin typeface="Microsoft YaHei" pitchFamily="34" charset="-122"/>
                <a:ea typeface="Microsoft YaHei" pitchFamily="34" charset="-122"/>
              </a:rPr>
              <a:t>       </a:t>
            </a:r>
            <a:r>
              <a:rPr lang="ja-JP" altLang="en-US" sz="2400" dirty="0" smtClean="0">
                <a:latin typeface="Microsoft YaHei" pitchFamily="34" charset="-122"/>
                <a:ea typeface="Microsoft YaHei" pitchFamily="34" charset="-122"/>
              </a:rPr>
              <a:t>・</a:t>
            </a:r>
            <a:r>
              <a:rPr lang="zh-CN" altLang="en-US" sz="2400" dirty="0" smtClean="0">
                <a:latin typeface="Microsoft YaHei" pitchFamily="34" charset="-122"/>
                <a:ea typeface="Microsoft YaHei" pitchFamily="34" charset="-122"/>
              </a:rPr>
              <a:t>可销售给各种用户和业界</a:t>
            </a:r>
            <a:endParaRPr lang="en-US" altLang="ja-JP" sz="800" dirty="0" smtClean="0">
              <a:latin typeface="Microsoft YaHei" pitchFamily="34" charset="-122"/>
              <a:ea typeface="Microsoft YaHei" pitchFamily="34" charset="-122"/>
            </a:endParaRPr>
          </a:p>
          <a:p>
            <a:pPr marL="514350" indent="-514350">
              <a:buNone/>
            </a:pPr>
            <a:r>
              <a:rPr lang="zh-CN" altLang="en-US" sz="800" dirty="0" smtClean="0">
                <a:latin typeface="Microsoft YaHei" pitchFamily="34" charset="-122"/>
                <a:ea typeface="Microsoft YaHei" pitchFamily="34" charset="-122"/>
              </a:rPr>
              <a:t>       </a:t>
            </a:r>
            <a:endParaRPr lang="en-US" altLang="ja-JP" sz="800" dirty="0" smtClean="0">
              <a:latin typeface="Microsoft YaHei" pitchFamily="34" charset="-122"/>
              <a:ea typeface="Microsoft YaHei" pitchFamily="34" charset="-122"/>
            </a:endParaRPr>
          </a:p>
          <a:p>
            <a:pPr marL="514350" indent="-514350">
              <a:buNone/>
            </a:pPr>
            <a:r>
              <a:rPr lang="ja-JP" altLang="en-US" sz="2400" b="1" dirty="0" smtClean="0">
                <a:solidFill>
                  <a:srgbClr val="0066FF"/>
                </a:solidFill>
                <a:latin typeface="Microsoft YaHei" pitchFamily="34" charset="-122"/>
                <a:ea typeface="Microsoft YaHei" pitchFamily="34" charset="-122"/>
              </a:rPr>
              <a:t>◆</a:t>
            </a:r>
            <a:r>
              <a:rPr lang="en-US" altLang="ja-JP" sz="2400" b="1" dirty="0" smtClean="0">
                <a:solidFill>
                  <a:srgbClr val="0066FF"/>
                </a:solidFill>
                <a:latin typeface="Microsoft YaHei" pitchFamily="34" charset="-122"/>
                <a:ea typeface="Microsoft YaHei" pitchFamily="34" charset="-122"/>
              </a:rPr>
              <a:t>B</a:t>
            </a:r>
            <a:r>
              <a:rPr lang="zh-CN" altLang="en-US" sz="2400" b="1" dirty="0" smtClean="0">
                <a:solidFill>
                  <a:srgbClr val="0066FF"/>
                </a:solidFill>
                <a:latin typeface="Microsoft YaHei" pitchFamily="34" charset="-122"/>
                <a:ea typeface="Microsoft YaHei" pitchFamily="34" charset="-122"/>
              </a:rPr>
              <a:t>  高性能低价格</a:t>
            </a:r>
            <a:endParaRPr lang="en-US" altLang="ja-JP" sz="2400" b="1" dirty="0" smtClean="0">
              <a:solidFill>
                <a:srgbClr val="0066FF"/>
              </a:solidFill>
              <a:latin typeface="Microsoft YaHei" pitchFamily="34" charset="-122"/>
              <a:ea typeface="Microsoft YaHei" pitchFamily="34" charset="-122"/>
            </a:endParaRPr>
          </a:p>
          <a:p>
            <a:pPr marL="514350" indent="-514350">
              <a:buNone/>
            </a:pPr>
            <a:r>
              <a:rPr lang="zh-CN" altLang="en-US" sz="2400" dirty="0" smtClean="0">
                <a:latin typeface="Microsoft YaHei" pitchFamily="34" charset="-122"/>
                <a:ea typeface="Microsoft YaHei" pitchFamily="34" charset="-122"/>
              </a:rPr>
              <a:t>       </a:t>
            </a:r>
            <a:r>
              <a:rPr lang="ja-JP" altLang="en-US" sz="2400" dirty="0" smtClean="0">
                <a:latin typeface="Microsoft YaHei" pitchFamily="34" charset="-122"/>
                <a:ea typeface="Microsoft YaHei" pitchFamily="34" charset="-122"/>
              </a:rPr>
              <a:t>・日本</a:t>
            </a:r>
            <a:r>
              <a:rPr lang="zh-CN" altLang="en-US" sz="2400" dirty="0" smtClean="0">
                <a:latin typeface="Microsoft YaHei" pitchFamily="34" charset="-122"/>
                <a:ea typeface="Microsoft YaHei" pitchFamily="34" charset="-122"/>
              </a:rPr>
              <a:t>品质</a:t>
            </a:r>
            <a:r>
              <a:rPr lang="en-US" altLang="ja-JP" sz="2400" dirty="0" smtClean="0">
                <a:latin typeface="Microsoft YaHei" pitchFamily="34" charset="-122"/>
                <a:ea typeface="Microsoft YaHei" pitchFamily="34" charset="-122"/>
              </a:rPr>
              <a:t>､</a:t>
            </a:r>
            <a:r>
              <a:rPr lang="zh-CN" altLang="en-US" sz="2400" dirty="0" smtClean="0">
                <a:latin typeface="Microsoft YaHei" pitchFamily="34" charset="-122"/>
                <a:ea typeface="Microsoft YaHei" pitchFamily="34" charset="-122"/>
              </a:rPr>
              <a:t>中国价格</a:t>
            </a:r>
            <a:endParaRPr lang="en-US" altLang="ja-JP" sz="2400" dirty="0" smtClean="0">
              <a:latin typeface="Microsoft YaHei" pitchFamily="34" charset="-122"/>
              <a:ea typeface="Microsoft YaHei" pitchFamily="34" charset="-122"/>
            </a:endParaRPr>
          </a:p>
          <a:p>
            <a:pPr marL="514350" indent="-514350">
              <a:buNone/>
            </a:pPr>
            <a:r>
              <a:rPr lang="zh-CN" altLang="en-US" sz="2400" dirty="0" smtClean="0">
                <a:latin typeface="Microsoft YaHei" pitchFamily="34" charset="-122"/>
                <a:ea typeface="Microsoft YaHei" pitchFamily="34" charset="-122"/>
              </a:rPr>
              <a:t>       </a:t>
            </a:r>
            <a:r>
              <a:rPr lang="ja-JP" altLang="en-US" sz="2400" dirty="0" smtClean="0">
                <a:latin typeface="Microsoft YaHei" pitchFamily="34" charset="-122"/>
                <a:ea typeface="Microsoft YaHei" pitchFamily="34" charset="-122"/>
              </a:rPr>
              <a:t>・</a:t>
            </a:r>
            <a:r>
              <a:rPr lang="zh-CN" altLang="en-US" sz="2400" dirty="0" smtClean="0">
                <a:latin typeface="Microsoft YaHei" pitchFamily="34" charset="-122"/>
                <a:ea typeface="Microsoft YaHei" pitchFamily="34" charset="-122"/>
              </a:rPr>
              <a:t>可与欧美及中国品牌抗衡</a:t>
            </a:r>
            <a:endParaRPr lang="en-US" altLang="ja-JP" sz="2400" dirty="0" smtClean="0">
              <a:latin typeface="Microsoft YaHei" pitchFamily="34" charset="-122"/>
              <a:ea typeface="Microsoft YaHei" pitchFamily="34" charset="-122"/>
            </a:endParaRPr>
          </a:p>
          <a:p>
            <a:pPr marL="514350" indent="-514350">
              <a:buNone/>
            </a:pPr>
            <a:endParaRPr lang="en-US" altLang="ja-JP" sz="800" b="1" dirty="0" smtClean="0">
              <a:latin typeface="Microsoft YaHei" pitchFamily="34" charset="-122"/>
              <a:ea typeface="Microsoft YaHei" pitchFamily="34" charset="-122"/>
            </a:endParaRPr>
          </a:p>
          <a:p>
            <a:pPr marL="514350" indent="-514350">
              <a:buNone/>
            </a:pPr>
            <a:r>
              <a:rPr lang="ja-JP" altLang="en-US" sz="2400" b="1" dirty="0" smtClean="0">
                <a:solidFill>
                  <a:srgbClr val="0066FF"/>
                </a:solidFill>
                <a:latin typeface="Microsoft YaHei" pitchFamily="34" charset="-122"/>
                <a:ea typeface="Microsoft YaHei" pitchFamily="34" charset="-122"/>
              </a:rPr>
              <a:t>◆</a:t>
            </a:r>
            <a:r>
              <a:rPr lang="en-US" altLang="ja-JP" sz="2400" b="1" dirty="0" smtClean="0">
                <a:solidFill>
                  <a:srgbClr val="0066FF"/>
                </a:solidFill>
                <a:latin typeface="Microsoft YaHei" pitchFamily="34" charset="-122"/>
                <a:ea typeface="Microsoft YaHei" pitchFamily="34" charset="-122"/>
              </a:rPr>
              <a:t>C  </a:t>
            </a:r>
            <a:r>
              <a:rPr lang="zh-CN" altLang="en-US" sz="2400" b="1" dirty="0" smtClean="0">
                <a:solidFill>
                  <a:srgbClr val="0066FF"/>
                </a:solidFill>
                <a:latin typeface="Microsoft YaHei" pitchFamily="34" charset="-122"/>
                <a:ea typeface="Microsoft YaHei" pitchFamily="34" charset="-122"/>
              </a:rPr>
              <a:t>其他市场高端品牌</a:t>
            </a:r>
            <a:endParaRPr lang="en-US" altLang="ja-JP" sz="2400" b="1" dirty="0" smtClean="0">
              <a:solidFill>
                <a:srgbClr val="0066FF"/>
              </a:solidFill>
              <a:latin typeface="Microsoft YaHei" pitchFamily="34" charset="-122"/>
              <a:ea typeface="Microsoft YaHei" pitchFamily="34" charset="-122"/>
            </a:endParaRPr>
          </a:p>
          <a:p>
            <a:pPr marL="514350" indent="-514350">
              <a:buNone/>
            </a:pPr>
            <a:r>
              <a:rPr lang="zh-CN" altLang="en-US" sz="2400" dirty="0" smtClean="0">
                <a:latin typeface="Microsoft YaHei" pitchFamily="34" charset="-122"/>
                <a:ea typeface="Microsoft YaHei" pitchFamily="34" charset="-122"/>
              </a:rPr>
              <a:t>       </a:t>
            </a:r>
            <a:r>
              <a:rPr lang="ja-JP" altLang="en-US" sz="2400" dirty="0" smtClean="0">
                <a:latin typeface="Microsoft YaHei" pitchFamily="34" charset="-122"/>
                <a:ea typeface="Microsoft YaHei" pitchFamily="34" charset="-122"/>
              </a:rPr>
              <a:t>・</a:t>
            </a:r>
            <a:r>
              <a:rPr lang="zh-CN" altLang="en-US" sz="2400" dirty="0" smtClean="0">
                <a:latin typeface="Microsoft YaHei" pitchFamily="34" charset="-122"/>
                <a:ea typeface="Microsoft YaHei" pitchFamily="34" charset="-122"/>
              </a:rPr>
              <a:t>用户可以比较各品牌产品</a:t>
            </a:r>
            <a:endParaRPr lang="en-US" altLang="zh-CN" sz="2400" dirty="0" smtClean="0">
              <a:latin typeface="Microsoft YaHei" pitchFamily="34" charset="-122"/>
              <a:ea typeface="Microsoft YaHei" pitchFamily="34" charset="-122"/>
            </a:endParaRPr>
          </a:p>
          <a:p>
            <a:pPr marL="514350" indent="-514350">
              <a:buNone/>
            </a:pPr>
            <a:r>
              <a:rPr lang="en-US" altLang="zh-CN" sz="2400" dirty="0" smtClean="0">
                <a:latin typeface="Microsoft YaHei" pitchFamily="34" charset="-122"/>
                <a:ea typeface="Microsoft YaHei" pitchFamily="34" charset="-122"/>
              </a:rPr>
              <a:t>           </a:t>
            </a:r>
            <a:r>
              <a:rPr lang="zh-CN" altLang="en-US" sz="2400" dirty="0" smtClean="0">
                <a:latin typeface="Microsoft YaHei" pitchFamily="34" charset="-122"/>
                <a:ea typeface="Microsoft YaHei" pitchFamily="34" charset="-122"/>
              </a:rPr>
              <a:t>进行选择</a:t>
            </a:r>
            <a:endParaRPr lang="en-US" altLang="ja-JP" sz="2400" dirty="0" smtClean="0">
              <a:latin typeface="Microsoft YaHei" pitchFamily="34" charset="-122"/>
              <a:ea typeface="Microsoft YaHei" pitchFamily="34" charset="-122"/>
            </a:endParaRPr>
          </a:p>
          <a:p>
            <a:pPr marL="514350" indent="-514350">
              <a:buNone/>
            </a:pPr>
            <a:endParaRPr lang="en-US" altLang="ja-JP" sz="800" b="1" dirty="0" smtClean="0">
              <a:latin typeface="Microsoft YaHei" pitchFamily="34" charset="-122"/>
              <a:ea typeface="Microsoft YaHei" pitchFamily="34" charset="-122"/>
            </a:endParaRPr>
          </a:p>
          <a:p>
            <a:pPr marL="514350" indent="-514350">
              <a:buNone/>
            </a:pPr>
            <a:r>
              <a:rPr lang="ja-JP" altLang="en-US" sz="2400" b="1" dirty="0" smtClean="0">
                <a:solidFill>
                  <a:srgbClr val="0066FF"/>
                </a:solidFill>
                <a:latin typeface="Microsoft YaHei" pitchFamily="34" charset="-122"/>
                <a:ea typeface="Microsoft YaHei" pitchFamily="34" charset="-122"/>
              </a:rPr>
              <a:t>◆</a:t>
            </a:r>
            <a:r>
              <a:rPr lang="en-US" altLang="ja-JP" sz="2400" b="1" dirty="0" smtClean="0">
                <a:solidFill>
                  <a:srgbClr val="0066FF"/>
                </a:solidFill>
                <a:latin typeface="Microsoft YaHei" pitchFamily="34" charset="-122"/>
                <a:ea typeface="Microsoft YaHei" pitchFamily="34" charset="-122"/>
              </a:rPr>
              <a:t>D</a:t>
            </a:r>
            <a:r>
              <a:rPr lang="zh-CN" altLang="en-US" sz="2400" b="1" dirty="0" smtClean="0">
                <a:solidFill>
                  <a:srgbClr val="0066FF"/>
                </a:solidFill>
                <a:latin typeface="Microsoft YaHei" pitchFamily="34" charset="-122"/>
                <a:ea typeface="Microsoft YaHei" pitchFamily="34" charset="-122"/>
              </a:rPr>
              <a:t>  独创性</a:t>
            </a:r>
            <a:r>
              <a:rPr lang="ja-JP" altLang="en-US" sz="2400" b="1" dirty="0" smtClean="0">
                <a:solidFill>
                  <a:srgbClr val="0066FF"/>
                </a:solidFill>
                <a:latin typeface="Microsoft YaHei" pitchFamily="34" charset="-122"/>
                <a:ea typeface="Microsoft YaHei" pitchFamily="34" charset="-122"/>
              </a:rPr>
              <a:t>（</a:t>
            </a:r>
            <a:r>
              <a:rPr lang="zh-CN" altLang="en-US" sz="2400" b="1" dirty="0" smtClean="0">
                <a:solidFill>
                  <a:srgbClr val="0066FF"/>
                </a:solidFill>
                <a:latin typeface="Microsoft YaHei" pitchFamily="34" charset="-122"/>
                <a:ea typeface="Microsoft YaHei" pitchFamily="34" charset="-122"/>
              </a:rPr>
              <a:t>附加价值商品）</a:t>
            </a:r>
            <a:endParaRPr lang="en-US" altLang="ja-JP" sz="2400" dirty="0" smtClean="0">
              <a:solidFill>
                <a:srgbClr val="0066FF"/>
              </a:solidFill>
              <a:latin typeface="Microsoft YaHei" pitchFamily="34" charset="-122"/>
              <a:ea typeface="Microsoft YaHei" pitchFamily="34" charset="-122"/>
            </a:endParaRPr>
          </a:p>
          <a:p>
            <a:pPr marL="514350" indent="-514350">
              <a:buNone/>
            </a:pPr>
            <a:r>
              <a:rPr lang="zh-CN" altLang="en-US" sz="2400" dirty="0" smtClean="0">
                <a:latin typeface="Microsoft YaHei" pitchFamily="34" charset="-122"/>
                <a:ea typeface="Microsoft YaHei" pitchFamily="34" charset="-122"/>
              </a:rPr>
              <a:t>       </a:t>
            </a:r>
            <a:r>
              <a:rPr lang="ja-JP" altLang="en-US" sz="2400" dirty="0" smtClean="0">
                <a:latin typeface="Microsoft YaHei" pitchFamily="34" charset="-122"/>
                <a:ea typeface="Microsoft YaHei" pitchFamily="34" charset="-122"/>
              </a:rPr>
              <a:t>・</a:t>
            </a:r>
            <a:r>
              <a:rPr lang="zh-CN" altLang="en-US" sz="2400" dirty="0" smtClean="0">
                <a:latin typeface="Microsoft YaHei" pitchFamily="34" charset="-122"/>
                <a:ea typeface="Microsoft YaHei" pitchFamily="34" charset="-122"/>
              </a:rPr>
              <a:t>其他公司没有的商品</a:t>
            </a:r>
            <a:r>
              <a:rPr lang="ja-JP" altLang="en-US" sz="2400" dirty="0" smtClean="0">
                <a:latin typeface="Microsoft YaHei" pitchFamily="34" charset="-122"/>
                <a:ea typeface="Microsoft YaHei" pitchFamily="34" charset="-122"/>
              </a:rPr>
              <a:t>　  </a:t>
            </a:r>
            <a:endParaRPr lang="en-US" altLang="ja-JP" sz="2400" dirty="0" smtClean="0">
              <a:latin typeface="Microsoft YaHei" pitchFamily="34" charset="-122"/>
              <a:ea typeface="Microsoft YaHei" pitchFamily="34" charset="-122"/>
            </a:endParaRPr>
          </a:p>
          <a:p>
            <a:endParaRPr kumimoji="1" lang="ja-JP" altLang="en-US" sz="2400" dirty="0">
              <a:latin typeface="Microsoft YaHei" pitchFamily="34" charset="-122"/>
              <a:ea typeface="Microsoft YaHei" pitchFamily="34" charset="-122"/>
            </a:endParaRPr>
          </a:p>
        </p:txBody>
      </p:sp>
      <p:sp>
        <p:nvSpPr>
          <p:cNvPr id="20" name="テキスト ボックス 19"/>
          <p:cNvSpPr txBox="1"/>
          <p:nvPr/>
        </p:nvSpPr>
        <p:spPr>
          <a:xfrm>
            <a:off x="285720" y="5854503"/>
            <a:ext cx="5286412" cy="646331"/>
          </a:xfrm>
          <a:prstGeom prst="rect">
            <a:avLst/>
          </a:prstGeom>
          <a:noFill/>
        </p:spPr>
        <p:txBody>
          <a:bodyPr wrap="square" rtlCol="0">
            <a:spAutoFit/>
          </a:bodyPr>
          <a:lstStyle/>
          <a:p>
            <a:r>
              <a:rPr kumimoji="1" lang="zh-CN" altLang="en-US" sz="3600" b="1" dirty="0" smtClean="0">
                <a:solidFill>
                  <a:srgbClr val="FF0000"/>
                </a:solidFill>
                <a:latin typeface="Microsoft YaHei" pitchFamily="34" charset="-122"/>
                <a:ea typeface="Microsoft YaHei" pitchFamily="34" charset="-122"/>
              </a:rPr>
              <a:t>中端</a:t>
            </a:r>
            <a:r>
              <a:rPr kumimoji="1" lang="ja-JP" altLang="en-US" sz="3600" b="1" dirty="0" smtClean="0">
                <a:solidFill>
                  <a:srgbClr val="FF0000"/>
                </a:solidFill>
                <a:latin typeface="Microsoft YaHei" pitchFamily="34" charset="-122"/>
                <a:ea typeface="Microsoft YaHei" pitchFamily="34" charset="-122"/>
              </a:rPr>
              <a:t>～</a:t>
            </a:r>
            <a:r>
              <a:rPr kumimoji="1" lang="zh-CN" altLang="en-US" sz="3600" b="1" dirty="0" smtClean="0">
                <a:solidFill>
                  <a:srgbClr val="FF0000"/>
                </a:solidFill>
                <a:latin typeface="Microsoft YaHei" pitchFamily="34" charset="-122"/>
                <a:ea typeface="Microsoft YaHei" pitchFamily="34" charset="-122"/>
              </a:rPr>
              <a:t>高端用户都可覆盖</a:t>
            </a:r>
            <a:endParaRPr kumimoji="1" lang="ja-JP" altLang="en-US" sz="3600" b="1" dirty="0">
              <a:solidFill>
                <a:srgbClr val="FF0000"/>
              </a:solidFill>
              <a:latin typeface="Microsoft YaHei" pitchFamily="34" charset="-122"/>
              <a:ea typeface="Microsoft YaHei" pitchFamily="34" charset="-122"/>
            </a:endParaRPr>
          </a:p>
        </p:txBody>
      </p:sp>
      <p:pic>
        <p:nvPicPr>
          <p:cNvPr id="86018" name="Picture 2"/>
          <p:cNvPicPr>
            <a:picLocks noChangeAspect="1" noChangeArrowheads="1"/>
          </p:cNvPicPr>
          <p:nvPr/>
        </p:nvPicPr>
        <p:blipFill>
          <a:blip r:embed="rId3" cstate="print"/>
          <a:srcRect/>
          <a:stretch>
            <a:fillRect/>
          </a:stretch>
        </p:blipFill>
        <p:spPr bwMode="auto">
          <a:xfrm>
            <a:off x="5643570" y="1214422"/>
            <a:ext cx="1488918" cy="1143008"/>
          </a:xfrm>
          <a:prstGeom prst="rect">
            <a:avLst/>
          </a:prstGeom>
          <a:noFill/>
          <a:ln w="9525">
            <a:noFill/>
            <a:miter lim="800000"/>
            <a:headEnd/>
            <a:tailEnd/>
          </a:ln>
          <a:effectLst/>
        </p:spPr>
      </p:pic>
      <p:pic>
        <p:nvPicPr>
          <p:cNvPr id="86019" name="Picture 3"/>
          <p:cNvPicPr>
            <a:picLocks noChangeAspect="1" noChangeArrowheads="1"/>
          </p:cNvPicPr>
          <p:nvPr/>
        </p:nvPicPr>
        <p:blipFill>
          <a:blip r:embed="rId4" cstate="print"/>
          <a:srcRect/>
          <a:stretch>
            <a:fillRect/>
          </a:stretch>
        </p:blipFill>
        <p:spPr bwMode="auto">
          <a:xfrm>
            <a:off x="7167562" y="1142984"/>
            <a:ext cx="1619280" cy="1214460"/>
          </a:xfrm>
          <a:prstGeom prst="rect">
            <a:avLst/>
          </a:prstGeom>
          <a:noFill/>
          <a:ln w="9525">
            <a:noFill/>
            <a:miter lim="800000"/>
            <a:headEnd/>
            <a:tailEnd/>
          </a:ln>
          <a:effectLst/>
        </p:spPr>
      </p:pic>
      <p:pic>
        <p:nvPicPr>
          <p:cNvPr id="86020" name="Picture 4"/>
          <p:cNvPicPr>
            <a:picLocks noChangeAspect="1" noChangeArrowheads="1"/>
          </p:cNvPicPr>
          <p:nvPr/>
        </p:nvPicPr>
        <p:blipFill>
          <a:blip r:embed="rId5" cstate="print"/>
          <a:srcRect l="9534" r="9427" b="13737"/>
          <a:stretch>
            <a:fillRect/>
          </a:stretch>
        </p:blipFill>
        <p:spPr bwMode="auto">
          <a:xfrm>
            <a:off x="7215206" y="2428868"/>
            <a:ext cx="1821669" cy="1285884"/>
          </a:xfrm>
          <a:prstGeom prst="rect">
            <a:avLst/>
          </a:prstGeom>
          <a:noFill/>
          <a:ln w="9525">
            <a:noFill/>
            <a:miter lim="800000"/>
            <a:headEnd/>
            <a:tailEnd/>
          </a:ln>
          <a:effectLst/>
        </p:spPr>
      </p:pic>
      <p:pic>
        <p:nvPicPr>
          <p:cNvPr id="86021" name="Picture 5"/>
          <p:cNvPicPr>
            <a:picLocks noChangeAspect="1" noChangeArrowheads="1"/>
          </p:cNvPicPr>
          <p:nvPr/>
        </p:nvPicPr>
        <p:blipFill>
          <a:blip r:embed="rId6" cstate="print"/>
          <a:srcRect l="15990" t="12828" r="13007" b="12828"/>
          <a:stretch>
            <a:fillRect/>
          </a:stretch>
        </p:blipFill>
        <p:spPr bwMode="auto">
          <a:xfrm>
            <a:off x="5643570" y="2428868"/>
            <a:ext cx="1500198" cy="1285884"/>
          </a:xfrm>
          <a:prstGeom prst="rect">
            <a:avLst/>
          </a:prstGeom>
          <a:noFill/>
          <a:ln w="9525">
            <a:noFill/>
            <a:miter lim="800000"/>
            <a:headEnd/>
            <a:tailEnd/>
          </a:ln>
          <a:effectLst/>
        </p:spPr>
      </p:pic>
      <p:pic>
        <p:nvPicPr>
          <p:cNvPr id="86022" name="Picture 6"/>
          <p:cNvPicPr>
            <a:picLocks noChangeAspect="1" noChangeArrowheads="1"/>
          </p:cNvPicPr>
          <p:nvPr/>
        </p:nvPicPr>
        <p:blipFill>
          <a:blip r:embed="rId7" cstate="print"/>
          <a:srcRect/>
          <a:stretch>
            <a:fillRect/>
          </a:stretch>
        </p:blipFill>
        <p:spPr bwMode="auto">
          <a:xfrm>
            <a:off x="5623417" y="3786190"/>
            <a:ext cx="1591789" cy="1176330"/>
          </a:xfrm>
          <a:prstGeom prst="rect">
            <a:avLst/>
          </a:prstGeom>
          <a:noFill/>
          <a:ln w="9525">
            <a:noFill/>
            <a:miter lim="800000"/>
            <a:headEnd/>
            <a:tailEnd/>
          </a:ln>
          <a:effectLst/>
        </p:spPr>
      </p:pic>
      <p:pic>
        <p:nvPicPr>
          <p:cNvPr id="86023" name="Picture 7"/>
          <p:cNvPicPr>
            <a:picLocks noChangeAspect="1" noChangeArrowheads="1"/>
          </p:cNvPicPr>
          <p:nvPr/>
        </p:nvPicPr>
        <p:blipFill>
          <a:blip r:embed="rId8" cstate="print"/>
          <a:srcRect b="3704"/>
          <a:stretch>
            <a:fillRect/>
          </a:stretch>
        </p:blipFill>
        <p:spPr bwMode="auto">
          <a:xfrm>
            <a:off x="7429520" y="3760790"/>
            <a:ext cx="1500198" cy="1214446"/>
          </a:xfrm>
          <a:prstGeom prst="rect">
            <a:avLst/>
          </a:prstGeom>
          <a:noFill/>
          <a:ln w="9525">
            <a:noFill/>
            <a:miter lim="800000"/>
            <a:headEnd/>
            <a:tailEnd/>
          </a:ln>
          <a:effectLst/>
        </p:spPr>
      </p:pic>
      <p:pic>
        <p:nvPicPr>
          <p:cNvPr id="86024" name="Picture 8"/>
          <p:cNvPicPr>
            <a:picLocks noChangeAspect="1" noChangeArrowheads="1"/>
          </p:cNvPicPr>
          <p:nvPr/>
        </p:nvPicPr>
        <p:blipFill>
          <a:blip r:embed="rId9" cstate="print"/>
          <a:srcRect l="21962" t="23880" r="30374" b="20149"/>
          <a:stretch>
            <a:fillRect/>
          </a:stretch>
        </p:blipFill>
        <p:spPr bwMode="auto">
          <a:xfrm>
            <a:off x="5643570" y="5000637"/>
            <a:ext cx="1500198" cy="1323704"/>
          </a:xfrm>
          <a:prstGeom prst="rect">
            <a:avLst/>
          </a:prstGeom>
          <a:noFill/>
          <a:ln w="9525">
            <a:noFill/>
            <a:miter lim="800000"/>
            <a:headEnd/>
            <a:tailEnd/>
          </a:ln>
          <a:effectLst/>
        </p:spPr>
      </p:pic>
      <p:pic>
        <p:nvPicPr>
          <p:cNvPr id="86025" name="Picture 9"/>
          <p:cNvPicPr>
            <a:picLocks noChangeAspect="1" noChangeArrowheads="1"/>
          </p:cNvPicPr>
          <p:nvPr/>
        </p:nvPicPr>
        <p:blipFill>
          <a:blip r:embed="rId10" cstate="print"/>
          <a:srcRect/>
          <a:stretch>
            <a:fillRect/>
          </a:stretch>
        </p:blipFill>
        <p:spPr bwMode="auto">
          <a:xfrm>
            <a:off x="7215206" y="5000636"/>
            <a:ext cx="1766732" cy="1323974"/>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24</a:t>
            </a:fld>
            <a:endParaRPr lang="en-US" dirty="0">
              <a:solidFill>
                <a:prstClr val="black">
                  <a:shade val="50000"/>
                </a:prstClr>
              </a:solidFill>
              <a:latin typeface="Times New Roman" pitchFamily="18" charset="0"/>
              <a:ea typeface="ＭＳ Ｐゴシック" pitchFamily="50" charset="-128"/>
            </a:endParaRPr>
          </a:p>
        </p:txBody>
      </p:sp>
      <p:graphicFrame>
        <p:nvGraphicFramePr>
          <p:cNvPr id="5" name="グラフ 4"/>
          <p:cNvGraphicFramePr/>
          <p:nvPr/>
        </p:nvGraphicFramePr>
        <p:xfrm>
          <a:off x="285720" y="785795"/>
          <a:ext cx="3143272" cy="6072206"/>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1"/>
          <p:cNvPicPr>
            <a:picLocks noChangeAspect="1" noChangeArrowheads="1"/>
          </p:cNvPicPr>
          <p:nvPr/>
        </p:nvPicPr>
        <p:blipFill>
          <a:blip r:embed="rId3"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8" name="正方形/長方形 7"/>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26.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生命科学仪器</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耗材</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rgbClr val="FF0000"/>
                </a:solidFill>
                <a:latin typeface="Microsoft YaHei" panose="020B0503020204020204" pitchFamily="34" charset="-122"/>
                <a:ea typeface="Microsoft YaHei" panose="020B0503020204020204" pitchFamily="34" charset="-122"/>
                <a:cs typeface="Arial" charset="0"/>
              </a:rPr>
              <a:t>畅销品</a:t>
            </a:r>
          </a:p>
        </p:txBody>
      </p:sp>
      <p:pic>
        <p:nvPicPr>
          <p:cNvPr id="9" name="図 8">
            <a:extLst>
              <a:ext uri="{FF2B5EF4-FFF2-40B4-BE49-F238E27FC236}">
                <a16:creationId xmlns:lc="http://schemas.openxmlformats.org/drawingml/2006/lockedCanvas" xmlns="" xmlns:a16="http://schemas.microsoft.com/office/drawing/2014/main" xmlns:xdr="http://schemas.openxmlformats.org/drawingml/2006/spreadsheetDrawing" id="{B287E3AB-EF56-4139-9E59-56F5C319360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114489">
            <a:off x="1218222" y="2257402"/>
            <a:ext cx="1088268" cy="337184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3786182" y="1000108"/>
            <a:ext cx="5072098" cy="178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正方形/長方形 12"/>
          <p:cNvSpPr/>
          <p:nvPr/>
        </p:nvSpPr>
        <p:spPr>
          <a:xfrm>
            <a:off x="5357818" y="1071546"/>
            <a:ext cx="2467342" cy="369332"/>
          </a:xfrm>
          <a:prstGeom prst="rect">
            <a:avLst/>
          </a:prstGeom>
        </p:spPr>
        <p:txBody>
          <a:bodyPr wrap="none">
            <a:spAutoFit/>
          </a:bodyPr>
          <a:lstStyle/>
          <a:p>
            <a:r>
              <a:rPr lang="en-US" altLang="zh-CN" b="1" dirty="0" smtClean="0">
                <a:latin typeface="微软雅黑" pitchFamily="34" charset="-122"/>
                <a:ea typeface="微软雅黑" pitchFamily="34" charset="-122"/>
              </a:rPr>
              <a:t>ASONE </a:t>
            </a:r>
            <a:r>
              <a:rPr lang="zh-CN" altLang="en-US" b="1" dirty="0" smtClean="0">
                <a:latin typeface="微软雅黑" pitchFamily="34" charset="-122"/>
                <a:ea typeface="微软雅黑" pitchFamily="34" charset="-122"/>
              </a:rPr>
              <a:t>一次性培养皿</a:t>
            </a:r>
            <a:endParaRPr lang="zh-CN" altLang="en-US" sz="2000" b="1" dirty="0">
              <a:latin typeface="微软雅黑" pitchFamily="34" charset="-122"/>
              <a:ea typeface="微软雅黑" pitchFamily="34" charset="-122"/>
            </a:endParaRPr>
          </a:p>
        </p:txBody>
      </p:sp>
      <p:sp>
        <p:nvSpPr>
          <p:cNvPr id="14" name="テキスト ボックス 222">
            <a:extLst>
              <a:ext uri="{FF2B5EF4-FFF2-40B4-BE49-F238E27FC236}">
                <a16:creationId xmlns:xdr="http://schemas.openxmlformats.org/drawingml/2006/spreadsheetDrawing" xmlns="" xmlns:a16="http://schemas.microsoft.com/office/drawing/2014/main" xmlns:lc="http://schemas.openxmlformats.org/drawingml/2006/lockedCanvas" id="{00000000-0008-0000-0200-0000A7000000}"/>
              </a:ext>
            </a:extLst>
          </p:cNvPr>
          <p:cNvSpPr txBox="1"/>
          <p:nvPr/>
        </p:nvSpPr>
        <p:spPr>
          <a:xfrm>
            <a:off x="7285200" y="2413833"/>
            <a:ext cx="1586332"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800" b="1" i="1" u="none" dirty="0" smtClean="0">
                <a:solidFill>
                  <a:srgbClr val="C00000"/>
                </a:solidFill>
                <a:latin typeface="微软雅黑" pitchFamily="34" charset="-122"/>
                <a:ea typeface="微软雅黑" pitchFamily="34" charset="-122"/>
              </a:rPr>
              <a:t>￥</a:t>
            </a:r>
            <a:r>
              <a:rPr kumimoji="1" lang="en-US" altLang="ja-JP" sz="2400" b="1" i="1" u="none" dirty="0" smtClean="0">
                <a:solidFill>
                  <a:srgbClr val="C00000"/>
                </a:solidFill>
                <a:latin typeface="微软雅黑" pitchFamily="34" charset="-122"/>
                <a:ea typeface="微软雅黑" pitchFamily="34" charset="-122"/>
              </a:rPr>
              <a:t>0.56/</a:t>
            </a:r>
            <a:r>
              <a:rPr kumimoji="1" lang="zh-CN" altLang="en-US" sz="1800" b="1" i="1" u="none" dirty="0" smtClean="0">
                <a:solidFill>
                  <a:srgbClr val="C00000"/>
                </a:solidFill>
                <a:latin typeface="微软雅黑" pitchFamily="34" charset="-122"/>
                <a:ea typeface="微软雅黑" pitchFamily="34" charset="-122"/>
              </a:rPr>
              <a:t>个起</a:t>
            </a:r>
            <a:endParaRPr kumimoji="1" lang="ja-JP" altLang="en-US" sz="1800" b="1" i="1" u="none" dirty="0">
              <a:solidFill>
                <a:srgbClr val="C00000"/>
              </a:solidFill>
              <a:latin typeface="微软雅黑" pitchFamily="34" charset="-122"/>
              <a:ea typeface="微软雅黑" pitchFamily="34" charset="-122"/>
            </a:endParaRPr>
          </a:p>
        </p:txBody>
      </p:sp>
      <p:sp>
        <p:nvSpPr>
          <p:cNvPr id="15" name="正方形/長方形 14"/>
          <p:cNvSpPr/>
          <p:nvPr/>
        </p:nvSpPr>
        <p:spPr>
          <a:xfrm>
            <a:off x="5357818" y="1428736"/>
            <a:ext cx="2236510" cy="338554"/>
          </a:xfrm>
          <a:prstGeom prst="rect">
            <a:avLst/>
          </a:prstGeom>
          <a:solidFill>
            <a:srgbClr val="FF000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丰富的灭菌和尺寸种类</a:t>
            </a:r>
            <a:endParaRPr lang="zh-CN" altLang="en-US" sz="1600" b="1" dirty="0">
              <a:solidFill>
                <a:schemeClr val="bg1"/>
              </a:solidFill>
              <a:latin typeface="微软雅黑" pitchFamily="34" charset="-122"/>
              <a:ea typeface="微软雅黑" pitchFamily="34" charset="-122"/>
            </a:endParaRPr>
          </a:p>
        </p:txBody>
      </p:sp>
      <p:sp>
        <p:nvSpPr>
          <p:cNvPr id="17" name="正方形/長方形 16"/>
          <p:cNvSpPr/>
          <p:nvPr/>
        </p:nvSpPr>
        <p:spPr>
          <a:xfrm>
            <a:off x="3786182" y="2857496"/>
            <a:ext cx="5072098" cy="18374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正方形/長方形 18"/>
          <p:cNvSpPr/>
          <p:nvPr/>
        </p:nvSpPr>
        <p:spPr>
          <a:xfrm>
            <a:off x="5357818" y="2857496"/>
            <a:ext cx="1843774" cy="369332"/>
          </a:xfrm>
          <a:prstGeom prst="rect">
            <a:avLst/>
          </a:prstGeom>
        </p:spPr>
        <p:txBody>
          <a:bodyPr wrap="none">
            <a:spAutoFit/>
          </a:bodyPr>
          <a:lstStyle/>
          <a:p>
            <a:r>
              <a:rPr lang="en-US" altLang="zh-CN" b="1" dirty="0" smtClean="0">
                <a:latin typeface="微软雅黑" pitchFamily="34" charset="-122"/>
                <a:ea typeface="微软雅黑" pitchFamily="34" charset="-122"/>
              </a:rPr>
              <a:t>AS ONE </a:t>
            </a:r>
            <a:r>
              <a:rPr lang="zh-CN" altLang="en-US" b="1" dirty="0" smtClean="0">
                <a:latin typeface="微软雅黑" pitchFamily="34" charset="-122"/>
                <a:ea typeface="微软雅黑" pitchFamily="34" charset="-122"/>
              </a:rPr>
              <a:t>离心管</a:t>
            </a:r>
            <a:endParaRPr lang="zh-CN" altLang="en-US" sz="2000" b="1" dirty="0">
              <a:latin typeface="微软雅黑" pitchFamily="34" charset="-122"/>
              <a:ea typeface="微软雅黑" pitchFamily="34" charset="-122"/>
            </a:endParaRPr>
          </a:p>
        </p:txBody>
      </p:sp>
      <p:sp>
        <p:nvSpPr>
          <p:cNvPr id="20" name="テキスト ボックス 222">
            <a:extLst>
              <a:ext uri="{FF2B5EF4-FFF2-40B4-BE49-F238E27FC236}">
                <a16:creationId xmlns:xdr="http://schemas.openxmlformats.org/drawingml/2006/spreadsheetDrawing" xmlns="" xmlns:a16="http://schemas.microsoft.com/office/drawing/2014/main" xmlns:lc="http://schemas.openxmlformats.org/drawingml/2006/lockedCanvas" id="{00000000-0008-0000-0200-0000A7000000}"/>
              </a:ext>
            </a:extLst>
          </p:cNvPr>
          <p:cNvSpPr txBox="1"/>
          <p:nvPr/>
        </p:nvSpPr>
        <p:spPr>
          <a:xfrm>
            <a:off x="7474355" y="4286256"/>
            <a:ext cx="1397177"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800" b="1" i="1" u="none" dirty="0" smtClean="0">
                <a:solidFill>
                  <a:srgbClr val="C00000"/>
                </a:solidFill>
                <a:latin typeface="微软雅黑" pitchFamily="34" charset="-122"/>
                <a:ea typeface="微软雅黑" pitchFamily="34" charset="-122"/>
              </a:rPr>
              <a:t>￥</a:t>
            </a:r>
            <a:r>
              <a:rPr kumimoji="1" lang="en-US" altLang="ja-JP" sz="2400" b="1" i="1" u="none" dirty="0" smtClean="0">
                <a:solidFill>
                  <a:srgbClr val="C00000"/>
                </a:solidFill>
                <a:latin typeface="微软雅黑" pitchFamily="34" charset="-122"/>
                <a:ea typeface="微软雅黑" pitchFamily="34" charset="-122"/>
              </a:rPr>
              <a:t>0.8/</a:t>
            </a:r>
            <a:r>
              <a:rPr kumimoji="1" lang="zh-CN" altLang="en-US" sz="1800" b="1" i="1" u="none" dirty="0" smtClean="0">
                <a:solidFill>
                  <a:srgbClr val="C00000"/>
                </a:solidFill>
                <a:latin typeface="微软雅黑" pitchFamily="34" charset="-122"/>
                <a:ea typeface="微软雅黑" pitchFamily="34" charset="-122"/>
              </a:rPr>
              <a:t>个起</a:t>
            </a:r>
            <a:endParaRPr kumimoji="1" lang="ja-JP" altLang="en-US" sz="1800" b="1" i="1" u="none" dirty="0">
              <a:solidFill>
                <a:srgbClr val="C00000"/>
              </a:solidFill>
              <a:latin typeface="微软雅黑" pitchFamily="34" charset="-122"/>
              <a:ea typeface="微软雅黑" pitchFamily="34" charset="-122"/>
            </a:endParaRPr>
          </a:p>
        </p:txBody>
      </p:sp>
      <p:sp>
        <p:nvSpPr>
          <p:cNvPr id="23" name="正方形/長方形 22"/>
          <p:cNvSpPr/>
          <p:nvPr/>
        </p:nvSpPr>
        <p:spPr>
          <a:xfrm>
            <a:off x="3786182" y="4759818"/>
            <a:ext cx="5072098" cy="1857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テキスト ボックス 222">
            <a:extLst>
              <a:ext uri="{FF2B5EF4-FFF2-40B4-BE49-F238E27FC236}">
                <a16:creationId xmlns:xdr="http://schemas.openxmlformats.org/drawingml/2006/spreadsheetDrawing" xmlns="" xmlns:a16="http://schemas.microsoft.com/office/drawing/2014/main" xmlns:lc="http://schemas.openxmlformats.org/drawingml/2006/lockedCanvas" id="{00000000-0008-0000-0200-0000A7000000}"/>
              </a:ext>
            </a:extLst>
          </p:cNvPr>
          <p:cNvSpPr txBox="1"/>
          <p:nvPr/>
        </p:nvSpPr>
        <p:spPr>
          <a:xfrm>
            <a:off x="7461103" y="6220145"/>
            <a:ext cx="1397177"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800" b="1" i="1" u="none" dirty="0" smtClean="0">
                <a:solidFill>
                  <a:srgbClr val="C00000"/>
                </a:solidFill>
                <a:latin typeface="微软雅黑" pitchFamily="34" charset="-122"/>
                <a:ea typeface="微软雅黑" pitchFamily="34" charset="-122"/>
              </a:rPr>
              <a:t>￥</a:t>
            </a:r>
            <a:r>
              <a:rPr kumimoji="1" lang="en-US" altLang="ja-JP" sz="2400" b="1" i="1" u="none" dirty="0" smtClean="0">
                <a:solidFill>
                  <a:srgbClr val="C00000"/>
                </a:solidFill>
                <a:latin typeface="微软雅黑" pitchFamily="34" charset="-122"/>
                <a:ea typeface="微软雅黑" pitchFamily="34" charset="-122"/>
              </a:rPr>
              <a:t>0.7/</a:t>
            </a:r>
            <a:r>
              <a:rPr kumimoji="1" lang="zh-CN" altLang="en-US" sz="1800" b="1" i="1" u="none" dirty="0" smtClean="0">
                <a:solidFill>
                  <a:srgbClr val="C00000"/>
                </a:solidFill>
                <a:latin typeface="微软雅黑" pitchFamily="34" charset="-122"/>
                <a:ea typeface="微软雅黑" pitchFamily="34" charset="-122"/>
              </a:rPr>
              <a:t>个起</a:t>
            </a:r>
            <a:endParaRPr kumimoji="1" lang="ja-JP" altLang="en-US" sz="1800" b="1" i="1" u="none" dirty="0">
              <a:solidFill>
                <a:srgbClr val="C00000"/>
              </a:solidFill>
              <a:latin typeface="微软雅黑" pitchFamily="34" charset="-122"/>
              <a:ea typeface="微软雅黑" pitchFamily="34" charset="-122"/>
            </a:endParaRPr>
          </a:p>
        </p:txBody>
      </p:sp>
      <p:pic>
        <p:nvPicPr>
          <p:cNvPr id="58370" name="Picture 2" descr="http://ftp.asonline.cn/ProductImg/03149151.jpg"/>
          <p:cNvPicPr>
            <a:picLocks noChangeAspect="1" noChangeArrowheads="1"/>
          </p:cNvPicPr>
          <p:nvPr/>
        </p:nvPicPr>
        <p:blipFill>
          <a:blip r:embed="rId5" cstate="print"/>
          <a:srcRect l="12183" t="15757" r="17963" b="17751"/>
          <a:stretch>
            <a:fillRect/>
          </a:stretch>
        </p:blipFill>
        <p:spPr bwMode="auto">
          <a:xfrm>
            <a:off x="3831667" y="1214422"/>
            <a:ext cx="1455354" cy="1385316"/>
          </a:xfrm>
          <a:prstGeom prst="rect">
            <a:avLst/>
          </a:prstGeom>
          <a:noFill/>
        </p:spPr>
      </p:pic>
      <p:sp>
        <p:nvSpPr>
          <p:cNvPr id="30" name="正方形/長方形 29"/>
          <p:cNvSpPr/>
          <p:nvPr/>
        </p:nvSpPr>
        <p:spPr>
          <a:xfrm>
            <a:off x="5357818" y="1785926"/>
            <a:ext cx="1210588"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电子束灭菌</a:t>
            </a:r>
          </a:p>
        </p:txBody>
      </p:sp>
      <p:sp>
        <p:nvSpPr>
          <p:cNvPr id="31" name="正方形/長方形 30"/>
          <p:cNvSpPr/>
          <p:nvPr/>
        </p:nvSpPr>
        <p:spPr>
          <a:xfrm>
            <a:off x="6584964" y="1785926"/>
            <a:ext cx="1037463" cy="338554"/>
          </a:xfrm>
          <a:prstGeom prst="rect">
            <a:avLst/>
          </a:prstGeom>
          <a:solidFill>
            <a:srgbClr val="00B050"/>
          </a:solidFill>
        </p:spPr>
        <p:txBody>
          <a:bodyPr wrap="none">
            <a:spAutoFit/>
          </a:bodyPr>
          <a:lstStyle/>
          <a:p>
            <a:r>
              <a:rPr lang="en-US" altLang="zh-CN" sz="1600" b="1" dirty="0" smtClean="0">
                <a:solidFill>
                  <a:schemeClr val="bg1"/>
                </a:solidFill>
                <a:latin typeface="微软雅黑" pitchFamily="34" charset="-122"/>
                <a:ea typeface="微软雅黑" pitchFamily="34" charset="-122"/>
              </a:rPr>
              <a:t>EOG</a:t>
            </a:r>
            <a:r>
              <a:rPr lang="zh-CN" altLang="en-US" sz="1600" b="1" dirty="0" smtClean="0">
                <a:solidFill>
                  <a:schemeClr val="bg1"/>
                </a:solidFill>
                <a:latin typeface="微软雅黑" pitchFamily="34" charset="-122"/>
                <a:ea typeface="微软雅黑" pitchFamily="34" charset="-122"/>
              </a:rPr>
              <a:t>灭菌</a:t>
            </a:r>
          </a:p>
        </p:txBody>
      </p:sp>
      <p:sp>
        <p:nvSpPr>
          <p:cNvPr id="32" name="正方形/長方形 31"/>
          <p:cNvSpPr/>
          <p:nvPr/>
        </p:nvSpPr>
        <p:spPr>
          <a:xfrm>
            <a:off x="7643834" y="1785926"/>
            <a:ext cx="925253" cy="338554"/>
          </a:xfrm>
          <a:prstGeom prst="rect">
            <a:avLst/>
          </a:prstGeom>
          <a:solidFill>
            <a:srgbClr val="00B050"/>
          </a:solidFill>
        </p:spPr>
        <p:txBody>
          <a:bodyPr wrap="none">
            <a:spAutoFit/>
          </a:bodyPr>
          <a:lstStyle/>
          <a:p>
            <a:r>
              <a:rPr lang="el-GR" altLang="ja-JP" sz="1600" b="1" dirty="0" smtClean="0">
                <a:solidFill>
                  <a:schemeClr val="bg1"/>
                </a:solidFill>
                <a:latin typeface="微软雅黑" pitchFamily="34" charset="-122"/>
                <a:ea typeface="微软雅黑" pitchFamily="34" charset="-122"/>
              </a:rPr>
              <a:t>Γ</a:t>
            </a:r>
            <a:r>
              <a:rPr lang="zh-CN" altLang="en-US" sz="1600" b="1" dirty="0" smtClean="0">
                <a:solidFill>
                  <a:schemeClr val="bg1"/>
                </a:solidFill>
                <a:latin typeface="微软雅黑" pitchFamily="34" charset="-122"/>
                <a:ea typeface="微软雅黑" pitchFamily="34" charset="-122"/>
              </a:rPr>
              <a:t>线灭菌</a:t>
            </a:r>
          </a:p>
        </p:txBody>
      </p:sp>
      <p:sp>
        <p:nvSpPr>
          <p:cNvPr id="35" name="正方形/長方形 34"/>
          <p:cNvSpPr/>
          <p:nvPr/>
        </p:nvSpPr>
        <p:spPr>
          <a:xfrm>
            <a:off x="5357818" y="2143116"/>
            <a:ext cx="800219"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日本产</a:t>
            </a:r>
          </a:p>
        </p:txBody>
      </p:sp>
      <p:sp>
        <p:nvSpPr>
          <p:cNvPr id="37" name="正方形/長方形 36"/>
          <p:cNvSpPr/>
          <p:nvPr/>
        </p:nvSpPr>
        <p:spPr>
          <a:xfrm>
            <a:off x="6176974" y="2143116"/>
            <a:ext cx="2031325" cy="338554"/>
          </a:xfrm>
          <a:prstGeom prst="rect">
            <a:avLst/>
          </a:prstGeom>
          <a:solidFill>
            <a:srgbClr val="00B0F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食品、化妆品、研究</a:t>
            </a:r>
          </a:p>
        </p:txBody>
      </p:sp>
      <p:sp>
        <p:nvSpPr>
          <p:cNvPr id="38" name="正方形/長方形 37"/>
          <p:cNvSpPr/>
          <p:nvPr/>
        </p:nvSpPr>
        <p:spPr>
          <a:xfrm>
            <a:off x="5357818" y="3221656"/>
            <a:ext cx="2206053" cy="338554"/>
          </a:xfrm>
          <a:prstGeom prst="rect">
            <a:avLst/>
          </a:prstGeom>
          <a:solidFill>
            <a:srgbClr val="FF0000"/>
          </a:solidFill>
        </p:spPr>
        <p:txBody>
          <a:bodyPr wrap="none">
            <a:spAutoFit/>
          </a:bodyPr>
          <a:lstStyle/>
          <a:p>
            <a:r>
              <a:rPr lang="en-US" altLang="zh-CN" sz="1600" b="1" dirty="0" smtClean="0">
                <a:solidFill>
                  <a:schemeClr val="bg1"/>
                </a:solidFill>
                <a:latin typeface="微软雅黑" pitchFamily="34" charset="-122"/>
                <a:ea typeface="微软雅黑" pitchFamily="34" charset="-122"/>
              </a:rPr>
              <a:t>20000G</a:t>
            </a:r>
            <a:r>
              <a:rPr lang="zh-CN" altLang="en-US" sz="1600" b="1" dirty="0" smtClean="0">
                <a:solidFill>
                  <a:schemeClr val="bg1"/>
                </a:solidFill>
                <a:latin typeface="微软雅黑" pitchFamily="34" charset="-122"/>
                <a:ea typeface="微软雅黑" pitchFamily="34" charset="-122"/>
              </a:rPr>
              <a:t>的高耐久规格</a:t>
            </a:r>
            <a:endParaRPr lang="zh-CN" altLang="en-US" sz="1600" b="1" dirty="0">
              <a:solidFill>
                <a:schemeClr val="bg1"/>
              </a:solidFill>
              <a:latin typeface="微软雅黑" pitchFamily="34" charset="-122"/>
              <a:ea typeface="微软雅黑" pitchFamily="34" charset="-122"/>
            </a:endParaRPr>
          </a:p>
        </p:txBody>
      </p:sp>
      <p:sp>
        <p:nvSpPr>
          <p:cNvPr id="39" name="正方形/長方形 38"/>
          <p:cNvSpPr/>
          <p:nvPr/>
        </p:nvSpPr>
        <p:spPr>
          <a:xfrm>
            <a:off x="5357818" y="4761141"/>
            <a:ext cx="2305439" cy="369332"/>
          </a:xfrm>
          <a:prstGeom prst="rect">
            <a:avLst/>
          </a:prstGeom>
        </p:spPr>
        <p:txBody>
          <a:bodyPr wrap="none">
            <a:spAutoFit/>
          </a:bodyPr>
          <a:lstStyle/>
          <a:p>
            <a:r>
              <a:rPr lang="en-US" altLang="zh-CN" b="1" dirty="0" smtClean="0">
                <a:latin typeface="微软雅黑" pitchFamily="34" charset="-122"/>
                <a:ea typeface="微软雅黑" pitchFamily="34" charset="-122"/>
              </a:rPr>
              <a:t>AS ONE </a:t>
            </a:r>
            <a:r>
              <a:rPr lang="zh-CN" altLang="en-US" b="1" dirty="0" smtClean="0">
                <a:latin typeface="微软雅黑" pitchFamily="34" charset="-122"/>
                <a:ea typeface="微软雅黑" pitchFamily="34" charset="-122"/>
              </a:rPr>
              <a:t>透明样品瓶</a:t>
            </a:r>
            <a:endParaRPr lang="zh-CN" altLang="en-US" sz="2000" b="1" dirty="0">
              <a:latin typeface="微软雅黑" pitchFamily="34" charset="-122"/>
              <a:ea typeface="微软雅黑" pitchFamily="34" charset="-122"/>
            </a:endParaRPr>
          </a:p>
        </p:txBody>
      </p:sp>
      <p:pic>
        <p:nvPicPr>
          <p:cNvPr id="41" name="Picture 4" descr="http://ftp.asonline.cn/ProductImg/01812902.jpg"/>
          <p:cNvPicPr>
            <a:picLocks noChangeAspect="1" noChangeArrowheads="1"/>
          </p:cNvPicPr>
          <p:nvPr/>
        </p:nvPicPr>
        <p:blipFill>
          <a:blip r:embed="rId6" cstate="print"/>
          <a:srcRect/>
          <a:stretch>
            <a:fillRect/>
          </a:stretch>
        </p:blipFill>
        <p:spPr bwMode="auto">
          <a:xfrm>
            <a:off x="3831116" y="4786322"/>
            <a:ext cx="1325640" cy="1325640"/>
          </a:xfrm>
          <a:prstGeom prst="rect">
            <a:avLst/>
          </a:prstGeom>
          <a:noFill/>
        </p:spPr>
      </p:pic>
      <p:sp>
        <p:nvSpPr>
          <p:cNvPr id="42" name="正方形/長方形 41"/>
          <p:cNvSpPr/>
          <p:nvPr/>
        </p:nvSpPr>
        <p:spPr>
          <a:xfrm>
            <a:off x="5357818" y="5188801"/>
            <a:ext cx="2646878" cy="338554"/>
          </a:xfrm>
          <a:prstGeom prst="rect">
            <a:avLst/>
          </a:prstGeom>
          <a:solidFill>
            <a:srgbClr val="FF000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各种目的对应的丰富的种类</a:t>
            </a:r>
            <a:endParaRPr lang="zh-CN" altLang="en-US" sz="1600" b="1" dirty="0">
              <a:solidFill>
                <a:schemeClr val="bg1"/>
              </a:solidFill>
              <a:latin typeface="微软雅黑" pitchFamily="34" charset="-122"/>
              <a:ea typeface="微软雅黑" pitchFamily="34" charset="-122"/>
            </a:endParaRPr>
          </a:p>
        </p:txBody>
      </p:sp>
      <p:pic>
        <p:nvPicPr>
          <p:cNvPr id="58377" name="Picture 9" descr="http://ftp.asonline.cn/ProductImg/01350001a.jpg"/>
          <p:cNvPicPr>
            <a:picLocks noChangeAspect="1" noChangeArrowheads="1"/>
          </p:cNvPicPr>
          <p:nvPr/>
        </p:nvPicPr>
        <p:blipFill>
          <a:blip r:embed="rId7" cstate="print"/>
          <a:srcRect l="3750" t="15000" r="6249" b="18749"/>
          <a:stretch>
            <a:fillRect/>
          </a:stretch>
        </p:blipFill>
        <p:spPr bwMode="auto">
          <a:xfrm>
            <a:off x="3832221" y="2916234"/>
            <a:ext cx="1454159" cy="1070423"/>
          </a:xfrm>
          <a:prstGeom prst="rect">
            <a:avLst/>
          </a:prstGeom>
          <a:noFill/>
        </p:spPr>
      </p:pic>
      <p:sp>
        <p:nvSpPr>
          <p:cNvPr id="45" name="正方形/長方形 44"/>
          <p:cNvSpPr/>
          <p:nvPr/>
        </p:nvSpPr>
        <p:spPr>
          <a:xfrm>
            <a:off x="7618434" y="1428736"/>
            <a:ext cx="1210588" cy="338554"/>
          </a:xfrm>
          <a:prstGeom prst="rect">
            <a:avLst/>
          </a:prstGeom>
          <a:solidFill>
            <a:srgbClr val="FF000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合理的价格</a:t>
            </a:r>
            <a:endParaRPr lang="zh-CN" altLang="en-US" sz="1600" b="1" dirty="0">
              <a:solidFill>
                <a:schemeClr val="bg1"/>
              </a:solidFill>
              <a:latin typeface="微软雅黑" pitchFamily="34" charset="-122"/>
              <a:ea typeface="微软雅黑" pitchFamily="34" charset="-122"/>
            </a:endParaRPr>
          </a:p>
        </p:txBody>
      </p:sp>
      <p:pic>
        <p:nvPicPr>
          <p:cNvPr id="58379" name="Picture 11"/>
          <p:cNvPicPr>
            <a:picLocks noChangeAspect="1" noChangeArrowheads="1"/>
          </p:cNvPicPr>
          <p:nvPr/>
        </p:nvPicPr>
        <p:blipFill>
          <a:blip r:embed="rId8" cstate="print"/>
          <a:srcRect/>
          <a:stretch>
            <a:fillRect/>
          </a:stretch>
        </p:blipFill>
        <p:spPr bwMode="auto">
          <a:xfrm>
            <a:off x="3832220" y="3987803"/>
            <a:ext cx="739780" cy="704553"/>
          </a:xfrm>
          <a:prstGeom prst="rect">
            <a:avLst/>
          </a:prstGeom>
          <a:noFill/>
          <a:ln w="9525">
            <a:noFill/>
            <a:miter lim="800000"/>
            <a:headEnd/>
            <a:tailEnd/>
          </a:ln>
          <a:effectLst/>
        </p:spPr>
      </p:pic>
      <p:sp>
        <p:nvSpPr>
          <p:cNvPr id="49" name="テキスト ボックス 7"/>
          <p:cNvSpPr txBox="1">
            <a:spLocks noChangeArrowheads="1"/>
          </p:cNvSpPr>
          <p:nvPr/>
        </p:nvSpPr>
        <p:spPr bwMode="auto">
          <a:xfrm>
            <a:off x="7715272" y="1071546"/>
            <a:ext cx="635110" cy="307777"/>
          </a:xfrm>
          <a:prstGeom prst="rect">
            <a:avLst/>
          </a:prstGeom>
          <a:solidFill>
            <a:schemeClr val="accent2"/>
          </a:solidFill>
          <a:ln w="9525">
            <a:noFill/>
            <a:miter lim="800000"/>
            <a:headEnd/>
            <a:tailEnd/>
          </a:ln>
        </p:spPr>
        <p:txBody>
          <a:bodyPr wrap="none">
            <a:spAutoFit/>
          </a:bodyPr>
          <a:lstStyle/>
          <a:p>
            <a:r>
              <a:rPr lang="en-US" altLang="zh-CN" sz="1400" b="1" dirty="0" smtClean="0">
                <a:solidFill>
                  <a:schemeClr val="bg1"/>
                </a:solidFill>
                <a:latin typeface="微软雅黑" pitchFamily="34" charset="-122"/>
                <a:ea typeface="微软雅黑" pitchFamily="34" charset="-122"/>
              </a:rPr>
              <a:t>P520</a:t>
            </a:r>
            <a:endParaRPr lang="ja-JP" altLang="en-US" sz="1400" b="1" dirty="0">
              <a:solidFill>
                <a:schemeClr val="bg1"/>
              </a:solidFill>
              <a:latin typeface="微软雅黑" pitchFamily="34" charset="-122"/>
              <a:ea typeface="微软雅黑" pitchFamily="34" charset="-122"/>
            </a:endParaRPr>
          </a:p>
        </p:txBody>
      </p:sp>
      <p:pic>
        <p:nvPicPr>
          <p:cNvPr id="33" name="Picture 2" descr="http://msp.c.yimg.jp/yjimage?q=4MJ.reYXyLGeMDUXSkfPTGsy.dHf0p4FucPe99DOfkNNUdISlv8ZCoi2lNMXXVeGeayXcj8IXEC2.TrlAG9bCVZ6X.Qs8sUw0D_k9ohk6wZXnQGMUBoyoizUAGXvLwKXvNrT0lDzt_3H0n9jKg--&amp;sig=138b9up9d&amp;x=170&amp;y=141"/>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rot="1389721">
            <a:off x="8253476" y="730462"/>
            <a:ext cx="783394" cy="705273"/>
          </a:xfrm>
          <a:prstGeom prst="rect">
            <a:avLst/>
          </a:prstGeom>
          <a:noFill/>
          <a:ln w="9525">
            <a:noFill/>
            <a:miter lim="800000"/>
            <a:headEnd/>
            <a:tailEnd/>
          </a:ln>
        </p:spPr>
      </p:pic>
      <p:sp>
        <p:nvSpPr>
          <p:cNvPr id="50" name="テキスト ボックス 7"/>
          <p:cNvSpPr txBox="1">
            <a:spLocks noChangeArrowheads="1"/>
          </p:cNvSpPr>
          <p:nvPr/>
        </p:nvSpPr>
        <p:spPr bwMode="auto">
          <a:xfrm>
            <a:off x="8172472" y="2892074"/>
            <a:ext cx="635110" cy="307777"/>
          </a:xfrm>
          <a:prstGeom prst="rect">
            <a:avLst/>
          </a:prstGeom>
          <a:solidFill>
            <a:schemeClr val="accent2"/>
          </a:solidFill>
          <a:ln w="9525">
            <a:noFill/>
            <a:miter lim="800000"/>
            <a:headEnd/>
            <a:tailEnd/>
          </a:ln>
        </p:spPr>
        <p:txBody>
          <a:bodyPr wrap="none">
            <a:spAutoFit/>
          </a:bodyPr>
          <a:lstStyle/>
          <a:p>
            <a:r>
              <a:rPr lang="en-US" altLang="zh-CN" sz="1400" b="1" dirty="0" smtClean="0">
                <a:solidFill>
                  <a:schemeClr val="bg1"/>
                </a:solidFill>
                <a:latin typeface="微软雅黑" pitchFamily="34" charset="-122"/>
                <a:ea typeface="微软雅黑" pitchFamily="34" charset="-122"/>
              </a:rPr>
              <a:t>P562</a:t>
            </a:r>
            <a:endParaRPr lang="ja-JP" altLang="en-US" sz="1400" b="1" dirty="0">
              <a:solidFill>
                <a:schemeClr val="bg1"/>
              </a:solidFill>
              <a:latin typeface="微软雅黑" pitchFamily="34" charset="-122"/>
              <a:ea typeface="微软雅黑" pitchFamily="34" charset="-122"/>
            </a:endParaRPr>
          </a:p>
        </p:txBody>
      </p:sp>
      <p:sp>
        <p:nvSpPr>
          <p:cNvPr id="51" name="テキスト ボックス 7"/>
          <p:cNvSpPr txBox="1">
            <a:spLocks noChangeArrowheads="1"/>
          </p:cNvSpPr>
          <p:nvPr/>
        </p:nvSpPr>
        <p:spPr bwMode="auto">
          <a:xfrm>
            <a:off x="8172472" y="4812690"/>
            <a:ext cx="635110" cy="307777"/>
          </a:xfrm>
          <a:prstGeom prst="rect">
            <a:avLst/>
          </a:prstGeom>
          <a:solidFill>
            <a:schemeClr val="accent2"/>
          </a:solidFill>
          <a:ln w="9525">
            <a:noFill/>
            <a:miter lim="800000"/>
            <a:headEnd/>
            <a:tailEnd/>
          </a:ln>
        </p:spPr>
        <p:txBody>
          <a:bodyPr wrap="none">
            <a:spAutoFit/>
          </a:bodyPr>
          <a:lstStyle/>
          <a:p>
            <a:r>
              <a:rPr lang="en-US" altLang="zh-CN" sz="1400" b="1" dirty="0" smtClean="0">
                <a:solidFill>
                  <a:schemeClr val="bg1"/>
                </a:solidFill>
                <a:latin typeface="微软雅黑" pitchFamily="34" charset="-122"/>
                <a:ea typeface="微软雅黑" pitchFamily="34" charset="-122"/>
              </a:rPr>
              <a:t>P706</a:t>
            </a:r>
            <a:endParaRPr lang="ja-JP" altLang="en-US" sz="1400" b="1" dirty="0">
              <a:solidFill>
                <a:schemeClr val="bg1"/>
              </a:solidFill>
              <a:latin typeface="微软雅黑" pitchFamily="34" charset="-122"/>
              <a:ea typeface="微软雅黑" pitchFamily="34" charset="-122"/>
            </a:endParaRPr>
          </a:p>
        </p:txBody>
      </p:sp>
      <p:sp>
        <p:nvSpPr>
          <p:cNvPr id="52" name="正方形/長方形 51"/>
          <p:cNvSpPr/>
          <p:nvPr/>
        </p:nvSpPr>
        <p:spPr>
          <a:xfrm>
            <a:off x="7618434" y="3214686"/>
            <a:ext cx="1210588" cy="338554"/>
          </a:xfrm>
          <a:prstGeom prst="rect">
            <a:avLst/>
          </a:prstGeom>
          <a:solidFill>
            <a:srgbClr val="FF000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合理的价格</a:t>
            </a:r>
            <a:endParaRPr lang="zh-CN" altLang="en-US" sz="1600" b="1" dirty="0">
              <a:solidFill>
                <a:schemeClr val="bg1"/>
              </a:solidFill>
              <a:latin typeface="微软雅黑" pitchFamily="34" charset="-122"/>
              <a:ea typeface="微软雅黑" pitchFamily="34" charset="-122"/>
            </a:endParaRPr>
          </a:p>
        </p:txBody>
      </p:sp>
      <p:sp>
        <p:nvSpPr>
          <p:cNvPr id="53" name="正方形/長方形 52"/>
          <p:cNvSpPr/>
          <p:nvPr/>
        </p:nvSpPr>
        <p:spPr>
          <a:xfrm>
            <a:off x="5357818" y="3598380"/>
            <a:ext cx="1638590" cy="338554"/>
          </a:xfrm>
          <a:prstGeom prst="rect">
            <a:avLst/>
          </a:prstGeom>
          <a:solidFill>
            <a:srgbClr val="00B050"/>
          </a:solidFill>
        </p:spPr>
        <p:txBody>
          <a:bodyPr wrap="none">
            <a:spAutoFit/>
          </a:bodyPr>
          <a:lstStyle/>
          <a:p>
            <a:r>
              <a:rPr lang="en-US" altLang="zh-CN" sz="1600" b="1" dirty="0" smtClean="0">
                <a:solidFill>
                  <a:schemeClr val="bg1"/>
                </a:solidFill>
                <a:latin typeface="微软雅黑" pitchFamily="34" charset="-122"/>
                <a:ea typeface="微软雅黑" pitchFamily="34" charset="-122"/>
              </a:rPr>
              <a:t>10.15.25.50ml</a:t>
            </a:r>
            <a:endParaRPr lang="zh-CN" altLang="en-US" sz="1600" b="1" dirty="0" smtClean="0">
              <a:solidFill>
                <a:schemeClr val="bg1"/>
              </a:solidFill>
              <a:latin typeface="微软雅黑" pitchFamily="34" charset="-122"/>
              <a:ea typeface="微软雅黑" pitchFamily="34" charset="-122"/>
            </a:endParaRPr>
          </a:p>
        </p:txBody>
      </p:sp>
      <p:sp>
        <p:nvSpPr>
          <p:cNvPr id="54" name="正方形/長方形 53"/>
          <p:cNvSpPr/>
          <p:nvPr/>
        </p:nvSpPr>
        <p:spPr>
          <a:xfrm>
            <a:off x="7027396" y="3598380"/>
            <a:ext cx="1756378" cy="338554"/>
          </a:xfrm>
          <a:prstGeom prst="rect">
            <a:avLst/>
          </a:prstGeom>
          <a:solidFill>
            <a:srgbClr val="00B050"/>
          </a:solidFill>
        </p:spPr>
        <p:txBody>
          <a:bodyPr wrap="none">
            <a:spAutoFit/>
          </a:bodyPr>
          <a:lstStyle/>
          <a:p>
            <a:r>
              <a:rPr lang="en-US" altLang="zh-CN" sz="1600" b="1" dirty="0" smtClean="0">
                <a:solidFill>
                  <a:schemeClr val="bg1"/>
                </a:solidFill>
                <a:latin typeface="微软雅黑" pitchFamily="34" charset="-122"/>
                <a:ea typeface="微软雅黑" pitchFamily="34" charset="-122"/>
              </a:rPr>
              <a:t>PP,PS,PTFE,</a:t>
            </a:r>
            <a:r>
              <a:rPr lang="zh-CN" altLang="en-US" sz="1600" b="1" dirty="0" smtClean="0">
                <a:solidFill>
                  <a:schemeClr val="bg1"/>
                </a:solidFill>
                <a:latin typeface="微软雅黑" pitchFamily="34" charset="-122"/>
                <a:ea typeface="微软雅黑" pitchFamily="34" charset="-122"/>
              </a:rPr>
              <a:t>玻璃</a:t>
            </a:r>
          </a:p>
        </p:txBody>
      </p:sp>
      <p:sp>
        <p:nvSpPr>
          <p:cNvPr id="55" name="正方形/長方形 54"/>
          <p:cNvSpPr/>
          <p:nvPr/>
        </p:nvSpPr>
        <p:spPr>
          <a:xfrm>
            <a:off x="5357818" y="3987252"/>
            <a:ext cx="3239990"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刊载</a:t>
            </a:r>
            <a:r>
              <a:rPr lang="en-US" altLang="zh-CN" sz="1600" b="1" dirty="0" smtClean="0">
                <a:solidFill>
                  <a:schemeClr val="bg1"/>
                </a:solidFill>
                <a:latin typeface="微软雅黑" pitchFamily="34" charset="-122"/>
                <a:ea typeface="微软雅黑" pitchFamily="34" charset="-122"/>
              </a:rPr>
              <a:t>AS ONE</a:t>
            </a:r>
            <a:r>
              <a:rPr lang="zh-CN" altLang="en-US" sz="1600" b="1" dirty="0" smtClean="0">
                <a:solidFill>
                  <a:schemeClr val="bg1"/>
                </a:solidFill>
                <a:latin typeface="微软雅黑" pitchFamily="34" charset="-122"/>
                <a:ea typeface="微软雅黑" pitchFamily="34" charset="-122"/>
              </a:rPr>
              <a:t>品牌和各种知名品牌</a:t>
            </a:r>
          </a:p>
        </p:txBody>
      </p:sp>
      <p:pic>
        <p:nvPicPr>
          <p:cNvPr id="58383" name="Picture 15"/>
          <p:cNvPicPr>
            <a:picLocks noChangeAspect="1" noChangeArrowheads="1"/>
          </p:cNvPicPr>
          <p:nvPr/>
        </p:nvPicPr>
        <p:blipFill>
          <a:blip r:embed="rId10" cstate="print"/>
          <a:srcRect/>
          <a:stretch>
            <a:fillRect/>
          </a:stretch>
        </p:blipFill>
        <p:spPr bwMode="auto">
          <a:xfrm>
            <a:off x="3805232" y="5956076"/>
            <a:ext cx="766768" cy="562513"/>
          </a:xfrm>
          <a:prstGeom prst="rect">
            <a:avLst/>
          </a:prstGeom>
          <a:noFill/>
          <a:ln w="9525">
            <a:noFill/>
            <a:miter lim="800000"/>
            <a:headEnd/>
            <a:tailEnd/>
          </a:ln>
          <a:effectLst/>
        </p:spPr>
      </p:pic>
      <p:pic>
        <p:nvPicPr>
          <p:cNvPr id="58386" name="Picture 18"/>
          <p:cNvPicPr>
            <a:picLocks noChangeAspect="1" noChangeArrowheads="1"/>
          </p:cNvPicPr>
          <p:nvPr/>
        </p:nvPicPr>
        <p:blipFill>
          <a:blip r:embed="rId11" cstate="print"/>
          <a:srcRect/>
          <a:stretch>
            <a:fillRect/>
          </a:stretch>
        </p:blipFill>
        <p:spPr bwMode="auto">
          <a:xfrm>
            <a:off x="4572000" y="5942326"/>
            <a:ext cx="642942" cy="583133"/>
          </a:xfrm>
          <a:prstGeom prst="rect">
            <a:avLst/>
          </a:prstGeom>
          <a:noFill/>
          <a:ln w="9525">
            <a:noFill/>
            <a:miter lim="800000"/>
            <a:headEnd/>
            <a:tailEnd/>
          </a:ln>
          <a:effectLst/>
        </p:spPr>
      </p:pic>
      <p:sp>
        <p:nvSpPr>
          <p:cNvPr id="61" name="正方形/長方形 60"/>
          <p:cNvSpPr/>
          <p:nvPr/>
        </p:nvSpPr>
        <p:spPr>
          <a:xfrm>
            <a:off x="5357818" y="5559440"/>
            <a:ext cx="1415772"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液体样品保管</a:t>
            </a:r>
          </a:p>
        </p:txBody>
      </p:sp>
      <p:sp>
        <p:nvSpPr>
          <p:cNvPr id="62" name="正方形/長方形 61"/>
          <p:cNvSpPr/>
          <p:nvPr/>
        </p:nvSpPr>
        <p:spPr>
          <a:xfrm>
            <a:off x="6807216" y="5559440"/>
            <a:ext cx="1415772"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自动分析对应</a:t>
            </a:r>
          </a:p>
        </p:txBody>
      </p:sp>
      <p:sp>
        <p:nvSpPr>
          <p:cNvPr id="63" name="正方形/長方形 62"/>
          <p:cNvSpPr/>
          <p:nvPr/>
        </p:nvSpPr>
        <p:spPr>
          <a:xfrm>
            <a:off x="5357818" y="5929330"/>
            <a:ext cx="2441694"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丰富的商品对应的选择表</a:t>
            </a:r>
          </a:p>
        </p:txBody>
      </p:sp>
      <p:pic>
        <p:nvPicPr>
          <p:cNvPr id="65" name="Picture 3" descr="W:\部署间共有\CS2部\■05-目录制作相关\中文2019号\05-照片\■统合（星野专用）\CC552404.jpg"/>
          <p:cNvPicPr>
            <a:picLocks noChangeAspect="1" noChangeArrowheads="1"/>
          </p:cNvPicPr>
          <p:nvPr/>
        </p:nvPicPr>
        <p:blipFill>
          <a:blip r:embed="rId12" cstate="print"/>
          <a:srcRect l="16667" r="18333" b="11306"/>
          <a:stretch>
            <a:fillRect/>
          </a:stretch>
        </p:blipFill>
        <p:spPr bwMode="auto">
          <a:xfrm>
            <a:off x="4572001" y="3991895"/>
            <a:ext cx="721471" cy="6563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25</a:t>
            </a:fld>
            <a:endParaRPr lang="en-US" dirty="0">
              <a:solidFill>
                <a:prstClr val="black">
                  <a:shade val="50000"/>
                </a:prstClr>
              </a:solidFill>
              <a:latin typeface="Times New Roman" pitchFamily="18" charset="0"/>
              <a:ea typeface="ＭＳ Ｐゴシック" pitchFamily="50" charset="-128"/>
            </a:endParaRPr>
          </a:p>
        </p:txBody>
      </p:sp>
      <p:sp>
        <p:nvSpPr>
          <p:cNvPr id="5" name="正方形/長方形 4"/>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27</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生命科学仪器</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耗材</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-VIOLAMO</a:t>
            </a:r>
            <a:endPar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endParaRPr>
          </a:p>
        </p:txBody>
      </p:sp>
      <p:cxnSp>
        <p:nvCxnSpPr>
          <p:cNvPr id="6" name="直線コネクタ 5"/>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ホームベース 7"/>
          <p:cNvSpPr/>
          <p:nvPr/>
        </p:nvSpPr>
        <p:spPr>
          <a:xfrm>
            <a:off x="323528" y="782944"/>
            <a:ext cx="3534092" cy="360040"/>
          </a:xfrm>
          <a:prstGeom prst="homePlate">
            <a:avLst>
              <a:gd name="adj" fmla="val 84116"/>
            </a:avLst>
          </a:prstGeom>
          <a:solidFill>
            <a:srgbClr val="FF0000"/>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smtClean="0">
                <a:solidFill>
                  <a:schemeClr val="bg1"/>
                </a:solidFill>
                <a:latin typeface="Microsoft YaHei" pitchFamily="34" charset="-122"/>
                <a:ea typeface="Microsoft YaHei" pitchFamily="34" charset="-122"/>
              </a:rPr>
              <a:t>AS ONE</a:t>
            </a:r>
            <a:r>
              <a:rPr lang="zh-CN" altLang="en-US" sz="1600" b="1" dirty="0" smtClean="0">
                <a:solidFill>
                  <a:schemeClr val="bg1"/>
                </a:solidFill>
                <a:latin typeface="Microsoft YaHei" pitchFamily="34" charset="-122"/>
                <a:ea typeface="Microsoft YaHei" pitchFamily="34" charset="-122"/>
              </a:rPr>
              <a:t>独自品牌 </a:t>
            </a:r>
            <a:r>
              <a:rPr lang="en-US" altLang="zh-CN" sz="1600" b="1" dirty="0" smtClean="0">
                <a:solidFill>
                  <a:schemeClr val="bg1"/>
                </a:solidFill>
                <a:latin typeface="Microsoft YaHei" pitchFamily="34" charset="-122"/>
                <a:ea typeface="Microsoft YaHei" pitchFamily="34" charset="-122"/>
              </a:rPr>
              <a:t>VIOLAMO</a:t>
            </a:r>
            <a:r>
              <a:rPr lang="zh-CN" altLang="en-US" sz="1600" b="1" dirty="0" smtClean="0">
                <a:solidFill>
                  <a:schemeClr val="bg1"/>
                </a:solidFill>
                <a:latin typeface="Microsoft YaHei" pitchFamily="34" charset="-122"/>
                <a:ea typeface="Microsoft YaHei" pitchFamily="34" charset="-122"/>
              </a:rPr>
              <a:t>系列</a:t>
            </a:r>
            <a:endParaRPr lang="ja-JP" altLang="en-US" sz="1600" b="1" dirty="0" smtClean="0">
              <a:solidFill>
                <a:schemeClr val="bg1"/>
              </a:solidFill>
              <a:latin typeface="Microsoft YaHei" pitchFamily="34" charset="-122"/>
              <a:ea typeface="Microsoft YaHei" pitchFamily="34" charset="-122"/>
            </a:endParaRPr>
          </a:p>
        </p:txBody>
      </p:sp>
      <p:pic>
        <p:nvPicPr>
          <p:cNvPr id="5124" name="Picture 4"/>
          <p:cNvPicPr>
            <a:picLocks noChangeAspect="1" noChangeArrowheads="1"/>
          </p:cNvPicPr>
          <p:nvPr/>
        </p:nvPicPr>
        <p:blipFill>
          <a:blip r:embed="rId2" cstate="print"/>
          <a:srcRect/>
          <a:stretch>
            <a:fillRect/>
          </a:stretch>
        </p:blipFill>
        <p:spPr bwMode="auto">
          <a:xfrm>
            <a:off x="310139" y="1285861"/>
            <a:ext cx="3814571" cy="5429288"/>
          </a:xfrm>
          <a:prstGeom prst="rect">
            <a:avLst/>
          </a:prstGeom>
          <a:noFill/>
          <a:ln w="9525">
            <a:noFill/>
            <a:miter lim="800000"/>
            <a:headEnd/>
            <a:tailEnd/>
          </a:ln>
          <a:effectLst/>
        </p:spPr>
      </p:pic>
      <p:pic>
        <p:nvPicPr>
          <p:cNvPr id="5125" name="Picture 5"/>
          <p:cNvPicPr>
            <a:picLocks noChangeAspect="1" noChangeArrowheads="1"/>
          </p:cNvPicPr>
          <p:nvPr/>
        </p:nvPicPr>
        <p:blipFill>
          <a:blip r:embed="rId3" cstate="print"/>
          <a:srcRect/>
          <a:stretch>
            <a:fillRect/>
          </a:stretch>
        </p:blipFill>
        <p:spPr bwMode="auto">
          <a:xfrm>
            <a:off x="4154216" y="1276336"/>
            <a:ext cx="3816776" cy="5429287"/>
          </a:xfrm>
          <a:prstGeom prst="rect">
            <a:avLst/>
          </a:prstGeom>
          <a:noFill/>
          <a:ln w="9525">
            <a:noFill/>
            <a:miter lim="800000"/>
            <a:headEnd/>
            <a:tailEnd/>
          </a:ln>
          <a:effectLst/>
        </p:spPr>
      </p:pic>
      <p:pic>
        <p:nvPicPr>
          <p:cNvPr id="12" name="Picture 23"/>
          <p:cNvPicPr>
            <a:picLocks noChangeAspect="1" noChangeArrowheads="1"/>
          </p:cNvPicPr>
          <p:nvPr/>
        </p:nvPicPr>
        <p:blipFill>
          <a:blip r:embed="rId4" cstate="print"/>
          <a:srcRect r="39266"/>
          <a:stretch>
            <a:fillRect/>
          </a:stretch>
        </p:blipFill>
        <p:spPr bwMode="auto">
          <a:xfrm>
            <a:off x="7286644" y="214291"/>
            <a:ext cx="1637558" cy="205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a:xfrm>
            <a:off x="4071934" y="6360246"/>
            <a:ext cx="914400" cy="283464"/>
          </a:xfrm>
        </p:spPr>
        <p:txBody>
          <a:bodyPr/>
          <a:lstStyle/>
          <a:p>
            <a:fld id="{69E29E33-B620-47F9-BB04-8846C2A5AFCC}" type="slidenum">
              <a:rPr lang="en-US" smtClean="0">
                <a:solidFill>
                  <a:srgbClr val="1F497D">
                    <a:lumMod val="75000"/>
                    <a:lumOff val="25000"/>
                  </a:srgbClr>
                </a:solidFill>
              </a:rPr>
              <a:pPr/>
              <a:t>26</a:t>
            </a:fld>
            <a:endParaRPr lang="en-US">
              <a:solidFill>
                <a:srgbClr val="1F497D">
                  <a:lumMod val="75000"/>
                  <a:lumOff val="25000"/>
                </a:srgbClr>
              </a:solidFill>
            </a:endParaRPr>
          </a:p>
        </p:txBody>
      </p:sp>
      <p:cxnSp>
        <p:nvCxnSpPr>
          <p:cNvPr id="6"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3"/>
          <p:cNvPicPr>
            <a:picLocks noChangeAspect="1" noChangeArrowheads="1"/>
          </p:cNvPicPr>
          <p:nvPr/>
        </p:nvPicPr>
        <p:blipFill>
          <a:blip r:embed="rId3" cstate="print"/>
          <a:srcRect r="39266"/>
          <a:stretch>
            <a:fillRect/>
          </a:stretch>
        </p:blipFill>
        <p:spPr bwMode="auto">
          <a:xfrm>
            <a:off x="7286644" y="214291"/>
            <a:ext cx="1637558" cy="205304"/>
          </a:xfrm>
          <a:prstGeom prst="rect">
            <a:avLst/>
          </a:prstGeom>
          <a:noFill/>
          <a:ln w="9525">
            <a:noFill/>
            <a:miter lim="800000"/>
            <a:headEnd/>
            <a:tailEnd/>
          </a:ln>
        </p:spPr>
      </p:pic>
      <p:sp>
        <p:nvSpPr>
          <p:cNvPr id="9" name="角丸四角形 8"/>
          <p:cNvSpPr/>
          <p:nvPr/>
        </p:nvSpPr>
        <p:spPr>
          <a:xfrm>
            <a:off x="214282" y="1333833"/>
            <a:ext cx="2786082" cy="5072098"/>
          </a:xfrm>
          <a:prstGeom prst="roundRect">
            <a:avLst>
              <a:gd name="adj" fmla="val 2888"/>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テキスト ボックス 9"/>
          <p:cNvSpPr txBox="1"/>
          <p:nvPr/>
        </p:nvSpPr>
        <p:spPr>
          <a:xfrm>
            <a:off x="866748" y="1135046"/>
            <a:ext cx="1347798" cy="351546"/>
          </a:xfrm>
          <a:prstGeom prst="rect">
            <a:avLst/>
          </a:prstGeom>
          <a:solidFill>
            <a:schemeClr val="accent2">
              <a:lumMod val="75000"/>
            </a:schemeClr>
          </a:solidFill>
        </p:spPr>
        <p:txBody>
          <a:bodyPr wrap="square" lIns="104306" tIns="52153" rIns="104306" bIns="52153" rtlCol="0">
            <a:spAutoFit/>
          </a:bodyPr>
          <a:lstStyle/>
          <a:p>
            <a:pPr algn="ctr"/>
            <a:r>
              <a:rPr lang="zh-CN" altLang="en-US" sz="1600" b="1" dirty="0" smtClean="0">
                <a:solidFill>
                  <a:schemeClr val="bg1"/>
                </a:solidFill>
                <a:latin typeface="微软雅黑" pitchFamily="34" charset="-122"/>
                <a:ea typeface="微软雅黑" pitchFamily="34" charset="-122"/>
              </a:rPr>
              <a:t>齐全化</a:t>
            </a:r>
            <a:endParaRPr lang="ja-JP" altLang="en-US" sz="1600" b="1" dirty="0">
              <a:solidFill>
                <a:schemeClr val="bg1"/>
              </a:solidFill>
              <a:latin typeface="微软雅黑" pitchFamily="34" charset="-122"/>
              <a:ea typeface="微软雅黑" pitchFamily="34" charset="-122"/>
            </a:endParaRPr>
          </a:p>
        </p:txBody>
      </p:sp>
      <p:sp>
        <p:nvSpPr>
          <p:cNvPr id="13" name="角丸四角形 12"/>
          <p:cNvSpPr/>
          <p:nvPr/>
        </p:nvSpPr>
        <p:spPr>
          <a:xfrm>
            <a:off x="3071802" y="1333833"/>
            <a:ext cx="2786082" cy="5072098"/>
          </a:xfrm>
          <a:prstGeom prst="roundRect">
            <a:avLst>
              <a:gd name="adj" fmla="val 2888"/>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角丸四角形 13"/>
          <p:cNvSpPr/>
          <p:nvPr/>
        </p:nvSpPr>
        <p:spPr>
          <a:xfrm>
            <a:off x="5929322" y="1333833"/>
            <a:ext cx="2786082" cy="5072098"/>
          </a:xfrm>
          <a:prstGeom prst="roundRect">
            <a:avLst>
              <a:gd name="adj" fmla="val 2888"/>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テキスト ボックス 14"/>
          <p:cNvSpPr txBox="1"/>
          <p:nvPr/>
        </p:nvSpPr>
        <p:spPr>
          <a:xfrm>
            <a:off x="3786182" y="1135046"/>
            <a:ext cx="1347798" cy="351546"/>
          </a:xfrm>
          <a:prstGeom prst="rect">
            <a:avLst/>
          </a:prstGeom>
          <a:solidFill>
            <a:schemeClr val="tx2">
              <a:lumMod val="75000"/>
            </a:schemeClr>
          </a:solidFill>
        </p:spPr>
        <p:txBody>
          <a:bodyPr wrap="square" lIns="104306" tIns="52153" rIns="104306" bIns="52153" rtlCol="0">
            <a:spAutoFit/>
          </a:bodyPr>
          <a:lstStyle/>
          <a:p>
            <a:pPr algn="ctr"/>
            <a:r>
              <a:rPr lang="zh-CN" altLang="en-US" sz="1600" b="1" dirty="0" smtClean="0">
                <a:solidFill>
                  <a:schemeClr val="bg1"/>
                </a:solidFill>
                <a:latin typeface="微软雅黑" pitchFamily="34" charset="-122"/>
                <a:ea typeface="微软雅黑" pitchFamily="34" charset="-122"/>
              </a:rPr>
              <a:t>知名品牌</a:t>
            </a:r>
            <a:endParaRPr lang="ja-JP" altLang="en-US" sz="1600" b="1" dirty="0">
              <a:solidFill>
                <a:schemeClr val="bg1"/>
              </a:solidFill>
              <a:latin typeface="微软雅黑" pitchFamily="34" charset="-122"/>
              <a:ea typeface="微软雅黑" pitchFamily="34" charset="-122"/>
            </a:endParaRPr>
          </a:p>
        </p:txBody>
      </p:sp>
      <p:sp>
        <p:nvSpPr>
          <p:cNvPr id="16" name="テキスト ボックス 15"/>
          <p:cNvSpPr txBox="1"/>
          <p:nvPr/>
        </p:nvSpPr>
        <p:spPr>
          <a:xfrm>
            <a:off x="6357950" y="1135046"/>
            <a:ext cx="1928826" cy="351546"/>
          </a:xfrm>
          <a:prstGeom prst="rect">
            <a:avLst/>
          </a:prstGeom>
          <a:solidFill>
            <a:schemeClr val="accent4">
              <a:lumMod val="75000"/>
            </a:schemeClr>
          </a:solidFill>
        </p:spPr>
        <p:txBody>
          <a:bodyPr wrap="square" lIns="104306" tIns="52153" rIns="104306" bIns="52153" rtlCol="0">
            <a:spAutoFit/>
          </a:bodyPr>
          <a:lstStyle/>
          <a:p>
            <a:pPr algn="ctr"/>
            <a:r>
              <a:rPr lang="zh-CN" altLang="en-US" sz="1600" b="1" dirty="0" smtClean="0">
                <a:solidFill>
                  <a:schemeClr val="bg1"/>
                </a:solidFill>
                <a:latin typeface="微软雅黑" pitchFamily="34" charset="-122"/>
                <a:ea typeface="微软雅黑" pitchFamily="34" charset="-122"/>
              </a:rPr>
              <a:t>性价比更优的商品</a:t>
            </a:r>
            <a:endParaRPr lang="ja-JP" altLang="en-US" sz="1600" b="1" dirty="0">
              <a:solidFill>
                <a:schemeClr val="bg1"/>
              </a:solidFill>
              <a:latin typeface="微软雅黑" pitchFamily="34" charset="-122"/>
              <a:ea typeface="微软雅黑" pitchFamily="34" charset="-122"/>
            </a:endParaRPr>
          </a:p>
        </p:txBody>
      </p:sp>
      <p:pic>
        <p:nvPicPr>
          <p:cNvPr id="4098" name="Picture 2"/>
          <p:cNvPicPr>
            <a:picLocks noChangeAspect="1" noChangeArrowheads="1"/>
          </p:cNvPicPr>
          <p:nvPr/>
        </p:nvPicPr>
        <p:blipFill>
          <a:blip r:embed="rId4" cstate="print"/>
          <a:srcRect/>
          <a:stretch>
            <a:fillRect/>
          </a:stretch>
        </p:blipFill>
        <p:spPr bwMode="auto">
          <a:xfrm>
            <a:off x="6072198" y="1619585"/>
            <a:ext cx="1071570" cy="1241945"/>
          </a:xfrm>
          <a:prstGeom prst="rect">
            <a:avLst/>
          </a:prstGeom>
          <a:noFill/>
          <a:ln w="9525">
            <a:noFill/>
            <a:miter lim="800000"/>
            <a:headEnd/>
            <a:tailEnd/>
          </a:ln>
          <a:effectLst/>
        </p:spPr>
      </p:pic>
      <p:sp>
        <p:nvSpPr>
          <p:cNvPr id="18" name="テキスト ボックス 17">
            <a:extLst>
              <a:ext uri="{FF2B5EF4-FFF2-40B4-BE49-F238E27FC236}">
                <a16:creationId xmlns:a16="http://schemas.microsoft.com/office/drawing/2014/main" xmlns="" id="{48CDF70B-6300-4A03-B23E-F4A6A10A427D}"/>
              </a:ext>
            </a:extLst>
          </p:cNvPr>
          <p:cNvSpPr txBox="1"/>
          <p:nvPr/>
        </p:nvSpPr>
        <p:spPr>
          <a:xfrm>
            <a:off x="7286644" y="2405403"/>
            <a:ext cx="1156086" cy="276999"/>
          </a:xfrm>
          <a:prstGeom prst="rect">
            <a:avLst/>
          </a:prstGeom>
          <a:noFill/>
        </p:spPr>
        <p:txBody>
          <a:bodyPr wrap="none" rtlCol="0">
            <a:spAutoFit/>
          </a:bodyPr>
          <a:lstStyle/>
          <a:p>
            <a:r>
              <a:rPr kumimoji="1" lang="en-US" altLang="ja-JP" sz="1200" dirty="0" smtClean="0">
                <a:solidFill>
                  <a:schemeClr val="accent1">
                    <a:lumMod val="75000"/>
                  </a:schemeClr>
                </a:solidFill>
                <a:latin typeface="微软雅黑" pitchFamily="34" charset="-122"/>
                <a:ea typeface="微软雅黑" pitchFamily="34" charset="-122"/>
              </a:rPr>
              <a:t>Φ150*15,</a:t>
            </a:r>
            <a:r>
              <a:rPr kumimoji="1" lang="en-US" altLang="zh-CN" sz="1200" dirty="0" smtClean="0">
                <a:solidFill>
                  <a:schemeClr val="accent1">
                    <a:lumMod val="75000"/>
                  </a:schemeClr>
                </a:solidFill>
                <a:latin typeface="微软雅黑" pitchFamily="34" charset="-122"/>
                <a:ea typeface="微软雅黑" pitchFamily="34" charset="-122"/>
              </a:rPr>
              <a:t>mm</a:t>
            </a:r>
            <a:endParaRPr kumimoji="1" lang="en-US" altLang="ja-JP" sz="1200" dirty="0" smtClean="0">
              <a:solidFill>
                <a:schemeClr val="accent1">
                  <a:lumMod val="75000"/>
                </a:schemeClr>
              </a:solidFill>
              <a:latin typeface="微软雅黑" pitchFamily="34" charset="-122"/>
              <a:ea typeface="微软雅黑" pitchFamily="34" charset="-122"/>
            </a:endParaRPr>
          </a:p>
        </p:txBody>
      </p:sp>
      <p:pic>
        <p:nvPicPr>
          <p:cNvPr id="4099" name="Picture 3"/>
          <p:cNvPicPr>
            <a:picLocks noChangeAspect="1" noChangeArrowheads="1"/>
          </p:cNvPicPr>
          <p:nvPr/>
        </p:nvPicPr>
        <p:blipFill>
          <a:blip r:embed="rId5" cstate="print"/>
          <a:srcRect l="17631" t="2857" r="13684" b="2857"/>
          <a:stretch>
            <a:fillRect/>
          </a:stretch>
        </p:blipFill>
        <p:spPr bwMode="auto">
          <a:xfrm>
            <a:off x="3143240" y="1787095"/>
            <a:ext cx="1285884" cy="975498"/>
          </a:xfrm>
          <a:prstGeom prst="rect">
            <a:avLst/>
          </a:prstGeom>
          <a:noFill/>
          <a:ln w="9525">
            <a:noFill/>
            <a:miter lim="800000"/>
            <a:headEnd/>
            <a:tailEnd/>
          </a:ln>
          <a:effectLst/>
        </p:spPr>
      </p:pic>
      <p:sp>
        <p:nvSpPr>
          <p:cNvPr id="20" name="テキスト ボックス 19">
            <a:extLst>
              <a:ext uri="{FF2B5EF4-FFF2-40B4-BE49-F238E27FC236}">
                <a16:creationId xmlns:a16="http://schemas.microsoft.com/office/drawing/2014/main" xmlns="" id="{48CDF70B-6300-4A03-B23E-F4A6A10A427D}"/>
              </a:ext>
            </a:extLst>
          </p:cNvPr>
          <p:cNvSpPr txBox="1"/>
          <p:nvPr/>
        </p:nvSpPr>
        <p:spPr>
          <a:xfrm>
            <a:off x="3419191" y="1548147"/>
            <a:ext cx="652743" cy="276999"/>
          </a:xfrm>
          <a:prstGeom prst="rect">
            <a:avLst/>
          </a:prstGeom>
          <a:noFill/>
        </p:spPr>
        <p:txBody>
          <a:bodyPr wrap="none" rtlCol="0">
            <a:spAutoFit/>
          </a:bodyPr>
          <a:lstStyle/>
          <a:p>
            <a:r>
              <a:rPr kumimoji="1" lang="en-US" altLang="ja-JP" sz="1200" dirty="0" smtClean="0">
                <a:solidFill>
                  <a:schemeClr val="accent1">
                    <a:lumMod val="75000"/>
                  </a:schemeClr>
                </a:solidFill>
                <a:latin typeface="微软雅黑" pitchFamily="34" charset="-122"/>
                <a:ea typeface="微软雅黑" pitchFamily="34" charset="-122"/>
              </a:rPr>
              <a:t>NUNC</a:t>
            </a:r>
            <a:endParaRPr kumimoji="1" lang="ja-JP" altLang="en-US" dirty="0">
              <a:solidFill>
                <a:schemeClr val="accent1">
                  <a:lumMod val="75000"/>
                </a:schemeClr>
              </a:solidFill>
              <a:latin typeface="微软雅黑" pitchFamily="34" charset="-122"/>
              <a:ea typeface="微软雅黑" pitchFamily="34" charset="-122"/>
            </a:endParaRPr>
          </a:p>
        </p:txBody>
      </p:sp>
      <p:pic>
        <p:nvPicPr>
          <p:cNvPr id="21" name="Picture 7" descr="https://aimg.as-1.co.jp/t/62/7022/53/62702246a.jpg?v=18e11efcb2efeaa7c67adb0294aed0ae4e757b94"/>
          <p:cNvPicPr>
            <a:picLocks noChangeAspect="1" noChangeArrowheads="1"/>
          </p:cNvPicPr>
          <p:nvPr/>
        </p:nvPicPr>
        <p:blipFill>
          <a:blip r:embed="rId6" cstate="print"/>
          <a:srcRect l="10000"/>
          <a:stretch>
            <a:fillRect/>
          </a:stretch>
        </p:blipFill>
        <p:spPr bwMode="auto">
          <a:xfrm>
            <a:off x="4697503" y="1787862"/>
            <a:ext cx="1052710" cy="974732"/>
          </a:xfrm>
          <a:prstGeom prst="rect">
            <a:avLst/>
          </a:prstGeom>
          <a:noFill/>
        </p:spPr>
      </p:pic>
      <p:pic>
        <p:nvPicPr>
          <p:cNvPr id="22" name="Picture 10" descr="https://aimg.as-1.co.jp/c/2/1694/01/02169402.jpg?v=18e11efcb2efeaa7c67adb0294aed0ae4e757b94"/>
          <p:cNvPicPr>
            <a:picLocks noChangeAspect="1" noChangeArrowheads="1"/>
          </p:cNvPicPr>
          <p:nvPr/>
        </p:nvPicPr>
        <p:blipFill>
          <a:blip r:embed="rId7" cstate="print"/>
          <a:srcRect l="15625" r="16664"/>
          <a:stretch>
            <a:fillRect/>
          </a:stretch>
        </p:blipFill>
        <p:spPr bwMode="auto">
          <a:xfrm>
            <a:off x="3286116" y="2905469"/>
            <a:ext cx="928694" cy="1142978"/>
          </a:xfrm>
          <a:prstGeom prst="rect">
            <a:avLst/>
          </a:prstGeom>
          <a:noFill/>
        </p:spPr>
      </p:pic>
      <p:sp>
        <p:nvSpPr>
          <p:cNvPr id="23" name="テキスト ボックス 22">
            <a:extLst>
              <a:ext uri="{FF2B5EF4-FFF2-40B4-BE49-F238E27FC236}">
                <a16:creationId xmlns:a16="http://schemas.microsoft.com/office/drawing/2014/main" xmlns="" id="{48CDF70B-6300-4A03-B23E-F4A6A10A427D}"/>
              </a:ext>
            </a:extLst>
          </p:cNvPr>
          <p:cNvSpPr txBox="1"/>
          <p:nvPr/>
        </p:nvSpPr>
        <p:spPr>
          <a:xfrm>
            <a:off x="4936813" y="1548147"/>
            <a:ext cx="492443" cy="276999"/>
          </a:xfrm>
          <a:prstGeom prst="rect">
            <a:avLst/>
          </a:prstGeom>
          <a:noFill/>
        </p:spPr>
        <p:txBody>
          <a:bodyPr wrap="none" rtlCol="0">
            <a:spAutoFit/>
          </a:bodyPr>
          <a:lstStyle/>
          <a:p>
            <a:r>
              <a:rPr kumimoji="1" lang="en-US" altLang="ja-JP" sz="1200" dirty="0" smtClean="0">
                <a:solidFill>
                  <a:schemeClr val="accent1">
                    <a:lumMod val="75000"/>
                  </a:schemeClr>
                </a:solidFill>
                <a:latin typeface="微软雅黑" pitchFamily="34" charset="-122"/>
                <a:ea typeface="微软雅黑" pitchFamily="34" charset="-122"/>
              </a:rPr>
              <a:t>QSP</a:t>
            </a:r>
            <a:endParaRPr kumimoji="1" lang="ja-JP" altLang="en-US" dirty="0">
              <a:solidFill>
                <a:schemeClr val="accent1">
                  <a:lumMod val="75000"/>
                </a:schemeClr>
              </a:solidFill>
              <a:latin typeface="微软雅黑" pitchFamily="34" charset="-122"/>
              <a:ea typeface="微软雅黑" pitchFamily="34" charset="-122"/>
            </a:endParaRPr>
          </a:p>
        </p:txBody>
      </p:sp>
      <p:sp>
        <p:nvSpPr>
          <p:cNvPr id="24" name="テキスト ボックス 23">
            <a:extLst>
              <a:ext uri="{FF2B5EF4-FFF2-40B4-BE49-F238E27FC236}">
                <a16:creationId xmlns:a16="http://schemas.microsoft.com/office/drawing/2014/main" xmlns="" id="{48CDF70B-6300-4A03-B23E-F4A6A10A427D}"/>
              </a:ext>
            </a:extLst>
          </p:cNvPr>
          <p:cNvSpPr txBox="1"/>
          <p:nvPr/>
        </p:nvSpPr>
        <p:spPr>
          <a:xfrm>
            <a:off x="3492720" y="2691155"/>
            <a:ext cx="436338" cy="276999"/>
          </a:xfrm>
          <a:prstGeom prst="rect">
            <a:avLst/>
          </a:prstGeom>
          <a:noFill/>
        </p:spPr>
        <p:txBody>
          <a:bodyPr wrap="none" rtlCol="0">
            <a:spAutoFit/>
          </a:bodyPr>
          <a:lstStyle/>
          <a:p>
            <a:r>
              <a:rPr kumimoji="1" lang="en-US" altLang="ja-JP" sz="1200" dirty="0" smtClean="0">
                <a:solidFill>
                  <a:schemeClr val="accent1">
                    <a:lumMod val="75000"/>
                  </a:schemeClr>
                </a:solidFill>
                <a:latin typeface="微软雅黑" pitchFamily="34" charset="-122"/>
                <a:ea typeface="微软雅黑" pitchFamily="34" charset="-122"/>
              </a:rPr>
              <a:t>FIN</a:t>
            </a:r>
            <a:endParaRPr kumimoji="1" lang="ja-JP" altLang="en-US" dirty="0">
              <a:solidFill>
                <a:schemeClr val="accent1">
                  <a:lumMod val="75000"/>
                </a:schemeClr>
              </a:solidFill>
              <a:latin typeface="微软雅黑" pitchFamily="34" charset="-122"/>
              <a:ea typeface="微软雅黑" pitchFamily="34" charset="-122"/>
            </a:endParaRPr>
          </a:p>
        </p:txBody>
      </p:sp>
      <p:pic>
        <p:nvPicPr>
          <p:cNvPr id="25" name="Picture 8" descr="W:\部署间共有\CS2部\■05-目录制作相关\中文2019号\05-照片\■统合（星野专用）\CC503401.jpg"/>
          <p:cNvPicPr>
            <a:picLocks noChangeAspect="1" noChangeArrowheads="1"/>
          </p:cNvPicPr>
          <p:nvPr/>
        </p:nvPicPr>
        <p:blipFill>
          <a:blip r:embed="rId8" cstate="print"/>
          <a:srcRect l="13021" r="13194"/>
          <a:stretch>
            <a:fillRect/>
          </a:stretch>
        </p:blipFill>
        <p:spPr bwMode="auto">
          <a:xfrm>
            <a:off x="4572000" y="2834031"/>
            <a:ext cx="1071570" cy="1151068"/>
          </a:xfrm>
          <a:prstGeom prst="rect">
            <a:avLst/>
          </a:prstGeom>
          <a:noFill/>
        </p:spPr>
      </p:pic>
      <p:sp>
        <p:nvSpPr>
          <p:cNvPr id="26" name="テキスト ボックス 25">
            <a:extLst>
              <a:ext uri="{FF2B5EF4-FFF2-40B4-BE49-F238E27FC236}">
                <a16:creationId xmlns:a16="http://schemas.microsoft.com/office/drawing/2014/main" xmlns="" id="{48CDF70B-6300-4A03-B23E-F4A6A10A427D}"/>
              </a:ext>
            </a:extLst>
          </p:cNvPr>
          <p:cNvSpPr txBox="1"/>
          <p:nvPr/>
        </p:nvSpPr>
        <p:spPr>
          <a:xfrm>
            <a:off x="4767801" y="2691155"/>
            <a:ext cx="732893" cy="276999"/>
          </a:xfrm>
          <a:prstGeom prst="rect">
            <a:avLst/>
          </a:prstGeom>
          <a:noFill/>
        </p:spPr>
        <p:txBody>
          <a:bodyPr wrap="none" rtlCol="0">
            <a:spAutoFit/>
          </a:bodyPr>
          <a:lstStyle/>
          <a:p>
            <a:r>
              <a:rPr kumimoji="1" lang="en-US" altLang="zh-CN" sz="1200" dirty="0" smtClean="0">
                <a:solidFill>
                  <a:schemeClr val="accent1">
                    <a:lumMod val="75000"/>
                  </a:schemeClr>
                </a:solidFill>
                <a:latin typeface="微软雅黑" pitchFamily="34" charset="-122"/>
                <a:ea typeface="微软雅黑" pitchFamily="34" charset="-122"/>
              </a:rPr>
              <a:t>BRAND</a:t>
            </a:r>
            <a:endParaRPr kumimoji="1" lang="ja-JP" altLang="en-US" dirty="0">
              <a:solidFill>
                <a:schemeClr val="accent1">
                  <a:lumMod val="75000"/>
                </a:schemeClr>
              </a:solidFill>
              <a:latin typeface="微软雅黑" pitchFamily="34" charset="-122"/>
              <a:ea typeface="微软雅黑" pitchFamily="34" charset="-122"/>
            </a:endParaRPr>
          </a:p>
        </p:txBody>
      </p:sp>
      <p:pic>
        <p:nvPicPr>
          <p:cNvPr id="27" name="Picture 2" descr="W:\部署间共有\CS2部\■05-目录制作相关\中文2019号\05-照片\■统合（星野专用）\CC523401.jpg"/>
          <p:cNvPicPr>
            <a:picLocks noChangeAspect="1" noChangeArrowheads="1"/>
          </p:cNvPicPr>
          <p:nvPr/>
        </p:nvPicPr>
        <p:blipFill>
          <a:blip r:embed="rId9" cstate="print"/>
          <a:srcRect/>
          <a:stretch>
            <a:fillRect/>
          </a:stretch>
        </p:blipFill>
        <p:spPr bwMode="auto">
          <a:xfrm>
            <a:off x="3286116" y="4204053"/>
            <a:ext cx="1000132" cy="1000132"/>
          </a:xfrm>
          <a:prstGeom prst="rect">
            <a:avLst/>
          </a:prstGeom>
          <a:noFill/>
        </p:spPr>
      </p:pic>
      <p:sp>
        <p:nvSpPr>
          <p:cNvPr id="28" name="テキスト ボックス 27">
            <a:extLst>
              <a:ext uri="{FF2B5EF4-FFF2-40B4-BE49-F238E27FC236}">
                <a16:creationId xmlns:a16="http://schemas.microsoft.com/office/drawing/2014/main" xmlns="" id="{48CDF70B-6300-4A03-B23E-F4A6A10A427D}"/>
              </a:ext>
            </a:extLst>
          </p:cNvPr>
          <p:cNvSpPr txBox="1"/>
          <p:nvPr/>
        </p:nvSpPr>
        <p:spPr>
          <a:xfrm>
            <a:off x="3492720" y="3977039"/>
            <a:ext cx="570990" cy="276999"/>
          </a:xfrm>
          <a:prstGeom prst="rect">
            <a:avLst/>
          </a:prstGeom>
          <a:noFill/>
        </p:spPr>
        <p:txBody>
          <a:bodyPr wrap="none" rtlCol="0">
            <a:spAutoFit/>
          </a:bodyPr>
          <a:lstStyle/>
          <a:p>
            <a:r>
              <a:rPr kumimoji="1" lang="en-US" altLang="ja-JP" sz="1200" dirty="0" smtClean="0">
                <a:solidFill>
                  <a:schemeClr val="accent1">
                    <a:lumMod val="75000"/>
                  </a:schemeClr>
                </a:solidFill>
                <a:latin typeface="微软雅黑" pitchFamily="34" charset="-122"/>
                <a:ea typeface="微软雅黑" pitchFamily="34" charset="-122"/>
              </a:rPr>
              <a:t>NEST</a:t>
            </a:r>
            <a:endParaRPr kumimoji="1" lang="ja-JP" altLang="en-US" dirty="0">
              <a:solidFill>
                <a:schemeClr val="accent1">
                  <a:lumMod val="75000"/>
                </a:schemeClr>
              </a:solidFill>
              <a:latin typeface="微软雅黑" pitchFamily="34" charset="-122"/>
              <a:ea typeface="微软雅黑" pitchFamily="34" charset="-122"/>
            </a:endParaRPr>
          </a:p>
        </p:txBody>
      </p:sp>
      <p:pic>
        <p:nvPicPr>
          <p:cNvPr id="4100" name="Picture 4"/>
          <p:cNvPicPr>
            <a:picLocks noChangeAspect="1" noChangeArrowheads="1"/>
          </p:cNvPicPr>
          <p:nvPr/>
        </p:nvPicPr>
        <p:blipFill>
          <a:blip r:embed="rId10" cstate="print"/>
          <a:srcRect/>
          <a:stretch>
            <a:fillRect/>
          </a:stretch>
        </p:blipFill>
        <p:spPr bwMode="auto">
          <a:xfrm>
            <a:off x="4572000" y="4204053"/>
            <a:ext cx="1171094" cy="1000132"/>
          </a:xfrm>
          <a:prstGeom prst="rect">
            <a:avLst/>
          </a:prstGeom>
          <a:noFill/>
          <a:ln w="9525">
            <a:noFill/>
            <a:miter lim="800000"/>
            <a:headEnd/>
            <a:tailEnd/>
          </a:ln>
          <a:effectLst/>
        </p:spPr>
      </p:pic>
      <p:sp>
        <p:nvSpPr>
          <p:cNvPr id="30" name="テキスト ボックス 29">
            <a:extLst>
              <a:ext uri="{FF2B5EF4-FFF2-40B4-BE49-F238E27FC236}">
                <a16:creationId xmlns:a16="http://schemas.microsoft.com/office/drawing/2014/main" xmlns="" id="{48CDF70B-6300-4A03-B23E-F4A6A10A427D}"/>
              </a:ext>
            </a:extLst>
          </p:cNvPr>
          <p:cNvSpPr txBox="1"/>
          <p:nvPr/>
        </p:nvSpPr>
        <p:spPr>
          <a:xfrm>
            <a:off x="4786314" y="3977039"/>
            <a:ext cx="855427" cy="276999"/>
          </a:xfrm>
          <a:prstGeom prst="rect">
            <a:avLst/>
          </a:prstGeom>
          <a:noFill/>
        </p:spPr>
        <p:txBody>
          <a:bodyPr wrap="none" rtlCol="0">
            <a:spAutoFit/>
          </a:bodyPr>
          <a:lstStyle/>
          <a:p>
            <a:r>
              <a:rPr kumimoji="1" lang="en-US" altLang="zh-CN" sz="1200" dirty="0" smtClean="0">
                <a:solidFill>
                  <a:schemeClr val="accent1">
                    <a:lumMod val="75000"/>
                  </a:schemeClr>
                </a:solidFill>
                <a:latin typeface="微软雅黑" pitchFamily="34" charset="-122"/>
                <a:ea typeface="微软雅黑" pitchFamily="34" charset="-122"/>
              </a:rPr>
              <a:t>WEATON</a:t>
            </a:r>
            <a:endParaRPr kumimoji="1" lang="ja-JP" altLang="en-US" dirty="0">
              <a:solidFill>
                <a:schemeClr val="accent1">
                  <a:lumMod val="75000"/>
                </a:schemeClr>
              </a:solidFill>
              <a:latin typeface="微软雅黑" pitchFamily="34" charset="-122"/>
              <a:ea typeface="微软雅黑" pitchFamily="34" charset="-122"/>
            </a:endParaRPr>
          </a:p>
        </p:txBody>
      </p:sp>
      <p:pic>
        <p:nvPicPr>
          <p:cNvPr id="4101" name="Picture 5"/>
          <p:cNvPicPr>
            <a:picLocks noChangeAspect="1" noChangeArrowheads="1"/>
          </p:cNvPicPr>
          <p:nvPr/>
        </p:nvPicPr>
        <p:blipFill>
          <a:blip r:embed="rId11" cstate="print"/>
          <a:srcRect/>
          <a:stretch>
            <a:fillRect/>
          </a:stretch>
        </p:blipFill>
        <p:spPr bwMode="auto">
          <a:xfrm>
            <a:off x="3286116" y="5401036"/>
            <a:ext cx="1071570" cy="928191"/>
          </a:xfrm>
          <a:prstGeom prst="rect">
            <a:avLst/>
          </a:prstGeom>
          <a:noFill/>
          <a:ln w="9525">
            <a:noFill/>
            <a:miter lim="800000"/>
            <a:headEnd/>
            <a:tailEnd/>
          </a:ln>
          <a:effectLst/>
        </p:spPr>
      </p:pic>
      <p:sp>
        <p:nvSpPr>
          <p:cNvPr id="32" name="テキスト ボックス 31">
            <a:extLst>
              <a:ext uri="{FF2B5EF4-FFF2-40B4-BE49-F238E27FC236}">
                <a16:creationId xmlns:a16="http://schemas.microsoft.com/office/drawing/2014/main" xmlns="" id="{48CDF70B-6300-4A03-B23E-F4A6A10A427D}"/>
              </a:ext>
            </a:extLst>
          </p:cNvPr>
          <p:cNvSpPr txBox="1"/>
          <p:nvPr/>
        </p:nvSpPr>
        <p:spPr>
          <a:xfrm>
            <a:off x="3332154" y="5161323"/>
            <a:ext cx="919867" cy="276999"/>
          </a:xfrm>
          <a:prstGeom prst="rect">
            <a:avLst/>
          </a:prstGeom>
          <a:noFill/>
        </p:spPr>
        <p:txBody>
          <a:bodyPr wrap="none" rtlCol="0">
            <a:spAutoFit/>
          </a:bodyPr>
          <a:lstStyle/>
          <a:p>
            <a:r>
              <a:rPr kumimoji="1" lang="en-US" altLang="ja-JP" sz="1200" dirty="0" smtClean="0">
                <a:solidFill>
                  <a:schemeClr val="accent1">
                    <a:lumMod val="75000"/>
                  </a:schemeClr>
                </a:solidFill>
                <a:latin typeface="微软雅黑" pitchFamily="34" charset="-122"/>
                <a:ea typeface="微软雅黑" pitchFamily="34" charset="-122"/>
              </a:rPr>
              <a:t>CORNING</a:t>
            </a:r>
            <a:endParaRPr kumimoji="1" lang="ja-JP" altLang="en-US" dirty="0">
              <a:solidFill>
                <a:schemeClr val="accent1">
                  <a:lumMod val="75000"/>
                </a:schemeClr>
              </a:solidFill>
              <a:latin typeface="微软雅黑" pitchFamily="34" charset="-122"/>
              <a:ea typeface="微软雅黑" pitchFamily="34" charset="-122"/>
            </a:endParaRPr>
          </a:p>
        </p:txBody>
      </p:sp>
      <p:pic>
        <p:nvPicPr>
          <p:cNvPr id="4102" name="Picture 6"/>
          <p:cNvPicPr>
            <a:picLocks noChangeAspect="1" noChangeArrowheads="1"/>
          </p:cNvPicPr>
          <p:nvPr/>
        </p:nvPicPr>
        <p:blipFill>
          <a:blip r:embed="rId12" cstate="print"/>
          <a:srcRect/>
          <a:stretch>
            <a:fillRect/>
          </a:stretch>
        </p:blipFill>
        <p:spPr bwMode="auto">
          <a:xfrm>
            <a:off x="4683105" y="5413736"/>
            <a:ext cx="1029069" cy="918489"/>
          </a:xfrm>
          <a:prstGeom prst="rect">
            <a:avLst/>
          </a:prstGeom>
          <a:noFill/>
          <a:ln w="9525">
            <a:noFill/>
            <a:miter lim="800000"/>
            <a:headEnd/>
            <a:tailEnd/>
          </a:ln>
          <a:effectLst/>
        </p:spPr>
      </p:pic>
      <p:sp>
        <p:nvSpPr>
          <p:cNvPr id="34" name="テキスト ボックス 33">
            <a:extLst>
              <a:ext uri="{FF2B5EF4-FFF2-40B4-BE49-F238E27FC236}">
                <a16:creationId xmlns:a16="http://schemas.microsoft.com/office/drawing/2014/main" xmlns="" id="{48CDF70B-6300-4A03-B23E-F4A6A10A427D}"/>
              </a:ext>
            </a:extLst>
          </p:cNvPr>
          <p:cNvSpPr txBox="1"/>
          <p:nvPr/>
        </p:nvSpPr>
        <p:spPr>
          <a:xfrm>
            <a:off x="4714876" y="5161323"/>
            <a:ext cx="815736" cy="276999"/>
          </a:xfrm>
          <a:prstGeom prst="rect">
            <a:avLst/>
          </a:prstGeom>
          <a:noFill/>
        </p:spPr>
        <p:txBody>
          <a:bodyPr wrap="none" rtlCol="0">
            <a:spAutoFit/>
          </a:bodyPr>
          <a:lstStyle/>
          <a:p>
            <a:r>
              <a:rPr kumimoji="1" lang="en-US" altLang="zh-CN" sz="1200" dirty="0" smtClean="0">
                <a:solidFill>
                  <a:schemeClr val="accent1">
                    <a:lumMod val="75000"/>
                  </a:schemeClr>
                </a:solidFill>
                <a:latin typeface="微软雅黑" pitchFamily="34" charset="-122"/>
                <a:ea typeface="微软雅黑" pitchFamily="34" charset="-122"/>
              </a:rPr>
              <a:t>NALGEN</a:t>
            </a:r>
            <a:endParaRPr kumimoji="1" lang="ja-JP" altLang="en-US" sz="1200" dirty="0">
              <a:solidFill>
                <a:schemeClr val="accent1">
                  <a:lumMod val="75000"/>
                </a:schemeClr>
              </a:solidFill>
              <a:latin typeface="微软雅黑" pitchFamily="34" charset="-122"/>
              <a:ea typeface="微软雅黑" pitchFamily="34" charset="-122"/>
            </a:endParaRPr>
          </a:p>
        </p:txBody>
      </p:sp>
      <p:pic>
        <p:nvPicPr>
          <p:cNvPr id="4104" name="Picture 8"/>
          <p:cNvPicPr>
            <a:picLocks noChangeAspect="1" noChangeArrowheads="1"/>
          </p:cNvPicPr>
          <p:nvPr/>
        </p:nvPicPr>
        <p:blipFill>
          <a:blip r:embed="rId13" cstate="print"/>
          <a:srcRect/>
          <a:stretch>
            <a:fillRect/>
          </a:stretch>
        </p:blipFill>
        <p:spPr bwMode="auto">
          <a:xfrm>
            <a:off x="285720" y="1563674"/>
            <a:ext cx="1428760" cy="710640"/>
          </a:xfrm>
          <a:prstGeom prst="rect">
            <a:avLst/>
          </a:prstGeom>
          <a:noFill/>
          <a:ln w="9525">
            <a:noFill/>
            <a:miter lim="800000"/>
            <a:headEnd/>
            <a:tailEnd/>
          </a:ln>
          <a:effectLst/>
        </p:spPr>
      </p:pic>
      <p:sp>
        <p:nvSpPr>
          <p:cNvPr id="37" name="テキスト ボックス 36">
            <a:extLst>
              <a:ext uri="{FF2B5EF4-FFF2-40B4-BE49-F238E27FC236}">
                <a16:creationId xmlns:a16="http://schemas.microsoft.com/office/drawing/2014/main" xmlns="" id="{48CDF70B-6300-4A03-B23E-F4A6A10A427D}"/>
              </a:ext>
            </a:extLst>
          </p:cNvPr>
          <p:cNvSpPr txBox="1"/>
          <p:nvPr/>
        </p:nvSpPr>
        <p:spPr>
          <a:xfrm>
            <a:off x="1643042" y="1849426"/>
            <a:ext cx="1391728" cy="461665"/>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密封膜</a:t>
            </a:r>
            <a:endParaRPr kumimoji="1" lang="en-US" altLang="zh-CN" sz="1200" dirty="0" smtClean="0">
              <a:solidFill>
                <a:schemeClr val="accent1">
                  <a:lumMod val="75000"/>
                </a:schemeClr>
              </a:solidFill>
              <a:latin typeface="微软雅黑" pitchFamily="34" charset="-122"/>
              <a:ea typeface="微软雅黑" pitchFamily="34" charset="-122"/>
            </a:endParaRPr>
          </a:p>
          <a:p>
            <a:r>
              <a:rPr kumimoji="1" lang="en-US" altLang="ja-JP" sz="1200" dirty="0" smtClean="0">
                <a:solidFill>
                  <a:schemeClr val="accent1">
                    <a:lumMod val="75000"/>
                  </a:schemeClr>
                </a:solidFill>
                <a:latin typeface="微软雅黑" pitchFamily="34" charset="-122"/>
                <a:ea typeface="微软雅黑" pitchFamily="34" charset="-122"/>
              </a:rPr>
              <a:t>※</a:t>
            </a:r>
            <a:r>
              <a:rPr kumimoji="1" lang="zh-CN" altLang="en-US" sz="1200" dirty="0" smtClean="0">
                <a:solidFill>
                  <a:schemeClr val="accent1">
                    <a:lumMod val="75000"/>
                  </a:schemeClr>
                </a:solidFill>
                <a:latin typeface="微软雅黑" pitchFamily="34" charset="-122"/>
                <a:ea typeface="微软雅黑" pitchFamily="34" charset="-122"/>
              </a:rPr>
              <a:t>封板膜选择指南</a:t>
            </a:r>
            <a:endParaRPr kumimoji="1" lang="ja-JP" altLang="en-US" dirty="0">
              <a:solidFill>
                <a:schemeClr val="accent1">
                  <a:lumMod val="75000"/>
                </a:schemeClr>
              </a:solidFill>
              <a:latin typeface="微软雅黑" pitchFamily="34" charset="-122"/>
              <a:ea typeface="微软雅黑" pitchFamily="34" charset="-122"/>
            </a:endParaRPr>
          </a:p>
        </p:txBody>
      </p:sp>
      <p:pic>
        <p:nvPicPr>
          <p:cNvPr id="4106" name="Picture 10" descr="https://aimg.as-1.co.jp/c/3/9109/08/03910908.jpg?v=0e55dc4bfaa13f6fa3c2e2d60bb9f0bb38e2b827"/>
          <p:cNvPicPr>
            <a:picLocks noChangeAspect="1" noChangeArrowheads="1"/>
          </p:cNvPicPr>
          <p:nvPr/>
        </p:nvPicPr>
        <p:blipFill>
          <a:blip r:embed="rId14" cstate="print"/>
          <a:srcRect l="6945" t="16667" r="5555" b="13333"/>
          <a:stretch>
            <a:fillRect/>
          </a:stretch>
        </p:blipFill>
        <p:spPr bwMode="auto">
          <a:xfrm>
            <a:off x="285720" y="2303454"/>
            <a:ext cx="1357322" cy="904887"/>
          </a:xfrm>
          <a:prstGeom prst="rect">
            <a:avLst/>
          </a:prstGeom>
          <a:noFill/>
        </p:spPr>
      </p:pic>
      <p:sp>
        <p:nvSpPr>
          <p:cNvPr id="39" name="テキスト ボックス 38">
            <a:extLst>
              <a:ext uri="{FF2B5EF4-FFF2-40B4-BE49-F238E27FC236}">
                <a16:creationId xmlns:a16="http://schemas.microsoft.com/office/drawing/2014/main" xmlns="" id="{48CDF70B-6300-4A03-B23E-F4A6A10A427D}"/>
              </a:ext>
            </a:extLst>
          </p:cNvPr>
          <p:cNvSpPr txBox="1"/>
          <p:nvPr/>
        </p:nvSpPr>
        <p:spPr>
          <a:xfrm>
            <a:off x="1643042" y="2778120"/>
            <a:ext cx="1083951" cy="461665"/>
          </a:xfrm>
          <a:prstGeom prst="rect">
            <a:avLst/>
          </a:prstGeom>
          <a:noFill/>
        </p:spPr>
        <p:txBody>
          <a:bodyPr wrap="none" rtlCol="0">
            <a:spAutoFit/>
          </a:bodyPr>
          <a:lstStyle/>
          <a:p>
            <a:r>
              <a:rPr kumimoji="1" lang="en-US" altLang="ja-JP" sz="1200" dirty="0" smtClean="0">
                <a:solidFill>
                  <a:schemeClr val="accent1">
                    <a:lumMod val="75000"/>
                  </a:schemeClr>
                </a:solidFill>
                <a:latin typeface="微软雅黑" pitchFamily="34" charset="-122"/>
                <a:ea typeface="微软雅黑" pitchFamily="34" charset="-122"/>
              </a:rPr>
              <a:t>96</a:t>
            </a:r>
            <a:r>
              <a:rPr kumimoji="1" lang="zh-CN" altLang="en-US" sz="1200" dirty="0" smtClean="0">
                <a:solidFill>
                  <a:schemeClr val="accent1">
                    <a:lumMod val="75000"/>
                  </a:schemeClr>
                </a:solidFill>
                <a:latin typeface="微软雅黑" pitchFamily="34" charset="-122"/>
                <a:ea typeface="微软雅黑" pitchFamily="34" charset="-122"/>
              </a:rPr>
              <a:t>孔板</a:t>
            </a:r>
            <a:endParaRPr kumimoji="1" lang="en-US" altLang="zh-CN" sz="1200" dirty="0" smtClean="0">
              <a:solidFill>
                <a:schemeClr val="accent1">
                  <a:lumMod val="75000"/>
                </a:schemeClr>
              </a:solidFill>
              <a:latin typeface="微软雅黑" pitchFamily="34" charset="-122"/>
              <a:ea typeface="微软雅黑" pitchFamily="34" charset="-122"/>
            </a:endParaRPr>
          </a:p>
          <a:p>
            <a:r>
              <a:rPr kumimoji="1" lang="en-US" altLang="ja-JP" sz="1200" dirty="0" smtClean="0">
                <a:solidFill>
                  <a:schemeClr val="accent1">
                    <a:lumMod val="75000"/>
                  </a:schemeClr>
                </a:solidFill>
                <a:latin typeface="微软雅黑" pitchFamily="34" charset="-122"/>
                <a:ea typeface="微软雅黑" pitchFamily="34" charset="-122"/>
              </a:rPr>
              <a:t>※</a:t>
            </a:r>
            <a:r>
              <a:rPr kumimoji="1" lang="zh-CN" altLang="en-US" sz="1200" dirty="0" smtClean="0">
                <a:solidFill>
                  <a:schemeClr val="accent1">
                    <a:lumMod val="75000"/>
                  </a:schemeClr>
                </a:solidFill>
                <a:latin typeface="微软雅黑" pitchFamily="34" charset="-122"/>
                <a:ea typeface="微软雅黑" pitchFamily="34" charset="-122"/>
              </a:rPr>
              <a:t>用途选择表</a:t>
            </a:r>
            <a:endParaRPr kumimoji="1" lang="ja-JP" altLang="en-US" dirty="0">
              <a:solidFill>
                <a:schemeClr val="accent1">
                  <a:lumMod val="75000"/>
                </a:schemeClr>
              </a:solidFill>
              <a:latin typeface="微软雅黑" pitchFamily="34" charset="-122"/>
              <a:ea typeface="微软雅黑" pitchFamily="34" charset="-122"/>
            </a:endParaRPr>
          </a:p>
        </p:txBody>
      </p:sp>
      <p:pic>
        <p:nvPicPr>
          <p:cNvPr id="40" name="Picture 3" descr="W:\部署间共有\CS2部\■05-目录制作相关\中文2019号\05-照片\■统合（星野专用）\CC552404.jpg"/>
          <p:cNvPicPr>
            <a:picLocks noChangeAspect="1" noChangeArrowheads="1"/>
          </p:cNvPicPr>
          <p:nvPr/>
        </p:nvPicPr>
        <p:blipFill>
          <a:blip r:embed="rId15" cstate="print"/>
          <a:srcRect l="16667" r="11111"/>
          <a:stretch>
            <a:fillRect/>
          </a:stretch>
        </p:blipFill>
        <p:spPr bwMode="auto">
          <a:xfrm>
            <a:off x="6072198" y="2976907"/>
            <a:ext cx="1111335" cy="1025848"/>
          </a:xfrm>
          <a:prstGeom prst="rect">
            <a:avLst/>
          </a:prstGeom>
          <a:noFill/>
        </p:spPr>
      </p:pic>
      <p:sp>
        <p:nvSpPr>
          <p:cNvPr id="41" name="テキスト ボックス 40">
            <a:extLst>
              <a:ext uri="{FF2B5EF4-FFF2-40B4-BE49-F238E27FC236}">
                <a16:creationId xmlns:a16="http://schemas.microsoft.com/office/drawing/2014/main" xmlns="" id="{48CDF70B-6300-4A03-B23E-F4A6A10A427D}"/>
              </a:ext>
            </a:extLst>
          </p:cNvPr>
          <p:cNvSpPr txBox="1"/>
          <p:nvPr/>
        </p:nvSpPr>
        <p:spPr>
          <a:xfrm>
            <a:off x="7404107" y="3459463"/>
            <a:ext cx="952505" cy="461665"/>
          </a:xfrm>
          <a:prstGeom prst="rect">
            <a:avLst/>
          </a:prstGeom>
          <a:noFill/>
        </p:spPr>
        <p:txBody>
          <a:bodyPr wrap="none" rtlCol="0">
            <a:spAutoFit/>
          </a:bodyPr>
          <a:lstStyle/>
          <a:p>
            <a:r>
              <a:rPr kumimoji="1" lang="en-US" altLang="ja-JP" sz="1200" dirty="0" smtClean="0">
                <a:solidFill>
                  <a:schemeClr val="accent1">
                    <a:lumMod val="75000"/>
                  </a:schemeClr>
                </a:solidFill>
                <a:latin typeface="微软雅黑" pitchFamily="34" charset="-122"/>
                <a:ea typeface="微软雅黑" pitchFamily="34" charset="-122"/>
              </a:rPr>
              <a:t>15</a:t>
            </a:r>
            <a:r>
              <a:rPr kumimoji="1" lang="en-US" altLang="zh-CN" sz="1200" dirty="0" smtClean="0">
                <a:solidFill>
                  <a:schemeClr val="accent1">
                    <a:lumMod val="75000"/>
                  </a:schemeClr>
                </a:solidFill>
                <a:latin typeface="微软雅黑" pitchFamily="34" charset="-122"/>
                <a:ea typeface="微软雅黑" pitchFamily="34" charset="-122"/>
              </a:rPr>
              <a:t>ml.50ml</a:t>
            </a:r>
            <a:endParaRPr kumimoji="1" lang="en-US" altLang="ja-JP" sz="1200" dirty="0" smtClean="0">
              <a:solidFill>
                <a:schemeClr val="accent1">
                  <a:lumMod val="75000"/>
                </a:schemeClr>
              </a:solidFill>
              <a:latin typeface="微软雅黑" pitchFamily="34" charset="-122"/>
              <a:ea typeface="微软雅黑" pitchFamily="34" charset="-122"/>
            </a:endParaRPr>
          </a:p>
          <a:p>
            <a:r>
              <a:rPr kumimoji="1" lang="zh-CN" altLang="en-US" sz="1200" dirty="0" smtClean="0">
                <a:solidFill>
                  <a:schemeClr val="accent1">
                    <a:lumMod val="75000"/>
                  </a:schemeClr>
                </a:solidFill>
                <a:latin typeface="微软雅黑" pitchFamily="34" charset="-122"/>
                <a:ea typeface="微软雅黑" pitchFamily="34" charset="-122"/>
              </a:rPr>
              <a:t>离心管</a:t>
            </a:r>
            <a:endParaRPr kumimoji="1" lang="ja-JP" altLang="en-US" dirty="0">
              <a:solidFill>
                <a:schemeClr val="accent1">
                  <a:lumMod val="75000"/>
                </a:schemeClr>
              </a:solidFill>
              <a:latin typeface="微软雅黑" pitchFamily="34" charset="-122"/>
              <a:ea typeface="微软雅黑" pitchFamily="34" charset="-122"/>
            </a:endParaRPr>
          </a:p>
        </p:txBody>
      </p:sp>
      <p:pic>
        <p:nvPicPr>
          <p:cNvPr id="4107" name="Picture 11"/>
          <p:cNvPicPr>
            <a:picLocks noChangeAspect="1" noChangeArrowheads="1"/>
          </p:cNvPicPr>
          <p:nvPr/>
        </p:nvPicPr>
        <p:blipFill>
          <a:blip r:embed="rId16" cstate="print"/>
          <a:srcRect/>
          <a:stretch>
            <a:fillRect/>
          </a:stretch>
        </p:blipFill>
        <p:spPr bwMode="auto">
          <a:xfrm>
            <a:off x="428596" y="3278186"/>
            <a:ext cx="1071570" cy="1052975"/>
          </a:xfrm>
          <a:prstGeom prst="rect">
            <a:avLst/>
          </a:prstGeom>
          <a:noFill/>
          <a:ln w="9525">
            <a:noFill/>
            <a:miter lim="800000"/>
            <a:headEnd/>
            <a:tailEnd/>
          </a:ln>
          <a:effectLst/>
        </p:spPr>
      </p:pic>
      <p:sp>
        <p:nvSpPr>
          <p:cNvPr id="43" name="テキスト ボックス 42">
            <a:extLst>
              <a:ext uri="{FF2B5EF4-FFF2-40B4-BE49-F238E27FC236}">
                <a16:creationId xmlns:a16="http://schemas.microsoft.com/office/drawing/2014/main" xmlns="" id="{48CDF70B-6300-4A03-B23E-F4A6A10A427D}"/>
              </a:ext>
            </a:extLst>
          </p:cNvPr>
          <p:cNvSpPr txBox="1"/>
          <p:nvPr/>
        </p:nvSpPr>
        <p:spPr>
          <a:xfrm>
            <a:off x="1643042" y="3778252"/>
            <a:ext cx="1083951" cy="461665"/>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冷冻胶带</a:t>
            </a:r>
            <a:endParaRPr kumimoji="1" lang="en-US" altLang="zh-CN" sz="1200" dirty="0" smtClean="0">
              <a:solidFill>
                <a:schemeClr val="accent1">
                  <a:lumMod val="75000"/>
                </a:schemeClr>
              </a:solidFill>
              <a:latin typeface="微软雅黑" pitchFamily="34" charset="-122"/>
              <a:ea typeface="微软雅黑" pitchFamily="34" charset="-122"/>
            </a:endParaRPr>
          </a:p>
          <a:p>
            <a:r>
              <a:rPr kumimoji="1" lang="en-US" altLang="ja-JP" sz="1200" dirty="0" smtClean="0">
                <a:solidFill>
                  <a:schemeClr val="accent1">
                    <a:lumMod val="75000"/>
                  </a:schemeClr>
                </a:solidFill>
                <a:latin typeface="微软雅黑" pitchFamily="34" charset="-122"/>
                <a:ea typeface="微软雅黑" pitchFamily="34" charset="-122"/>
              </a:rPr>
              <a:t>※</a:t>
            </a:r>
            <a:r>
              <a:rPr kumimoji="1" lang="zh-CN" altLang="en-US" sz="1200" dirty="0" smtClean="0">
                <a:solidFill>
                  <a:schemeClr val="accent1">
                    <a:lumMod val="75000"/>
                  </a:schemeClr>
                </a:solidFill>
                <a:latin typeface="微软雅黑" pitchFamily="34" charset="-122"/>
                <a:ea typeface="微软雅黑" pitchFamily="34" charset="-122"/>
              </a:rPr>
              <a:t>用途选择表</a:t>
            </a:r>
            <a:endParaRPr kumimoji="1" lang="ja-JP" altLang="en-US" dirty="0">
              <a:solidFill>
                <a:schemeClr val="accent1">
                  <a:lumMod val="75000"/>
                </a:schemeClr>
              </a:solidFill>
              <a:latin typeface="微软雅黑" pitchFamily="34" charset="-122"/>
              <a:ea typeface="微软雅黑" pitchFamily="34" charset="-122"/>
            </a:endParaRPr>
          </a:p>
        </p:txBody>
      </p:sp>
      <p:pic>
        <p:nvPicPr>
          <p:cNvPr id="44" name="Picture 8"/>
          <p:cNvPicPr>
            <a:picLocks noChangeAspect="1" noChangeArrowheads="1"/>
          </p:cNvPicPr>
          <p:nvPr/>
        </p:nvPicPr>
        <p:blipFill>
          <a:blip r:embed="rId17" cstate="print"/>
          <a:srcRect/>
          <a:stretch>
            <a:fillRect/>
          </a:stretch>
        </p:blipFill>
        <p:spPr bwMode="auto">
          <a:xfrm>
            <a:off x="6072198" y="4119915"/>
            <a:ext cx="1094256" cy="957928"/>
          </a:xfrm>
          <a:prstGeom prst="rect">
            <a:avLst/>
          </a:prstGeom>
          <a:noFill/>
          <a:ln w="1">
            <a:noFill/>
            <a:miter lim="800000"/>
            <a:headEnd/>
            <a:tailEnd type="none" w="med" len="med"/>
          </a:ln>
          <a:effectLst/>
        </p:spPr>
      </p:pic>
      <p:sp>
        <p:nvSpPr>
          <p:cNvPr id="45" name="テキスト ボックス 44">
            <a:extLst>
              <a:ext uri="{FF2B5EF4-FFF2-40B4-BE49-F238E27FC236}">
                <a16:creationId xmlns:a16="http://schemas.microsoft.com/office/drawing/2014/main" xmlns="" id="{48CDF70B-6300-4A03-B23E-F4A6A10A427D}"/>
              </a:ext>
            </a:extLst>
          </p:cNvPr>
          <p:cNvSpPr txBox="1"/>
          <p:nvPr/>
        </p:nvSpPr>
        <p:spPr>
          <a:xfrm>
            <a:off x="7404107" y="4564070"/>
            <a:ext cx="954107" cy="461665"/>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旋盖冷冻管</a:t>
            </a:r>
            <a:endParaRPr kumimoji="1" lang="en-US" altLang="zh-CN" sz="1200" dirty="0" smtClean="0">
              <a:solidFill>
                <a:schemeClr val="accent1">
                  <a:lumMod val="75000"/>
                </a:schemeClr>
              </a:solidFill>
              <a:latin typeface="微软雅黑" pitchFamily="34" charset="-122"/>
              <a:ea typeface="微软雅黑" pitchFamily="34" charset="-122"/>
            </a:endParaRPr>
          </a:p>
          <a:p>
            <a:r>
              <a:rPr kumimoji="1" lang="zh-CN" altLang="en-US" sz="1200" dirty="0" smtClean="0">
                <a:solidFill>
                  <a:schemeClr val="accent1">
                    <a:lumMod val="75000"/>
                  </a:schemeClr>
                </a:solidFill>
                <a:latin typeface="微软雅黑" pitchFamily="34" charset="-122"/>
                <a:ea typeface="微软雅黑" pitchFamily="34" charset="-122"/>
              </a:rPr>
              <a:t>（已灭菌）</a:t>
            </a:r>
            <a:endParaRPr kumimoji="1" lang="ja-JP" altLang="en-US" dirty="0">
              <a:solidFill>
                <a:schemeClr val="accent1">
                  <a:lumMod val="75000"/>
                </a:schemeClr>
              </a:solidFill>
              <a:latin typeface="微软雅黑" pitchFamily="34" charset="-122"/>
              <a:ea typeface="微软雅黑" pitchFamily="34" charset="-122"/>
            </a:endParaRPr>
          </a:p>
        </p:txBody>
      </p:sp>
      <p:pic>
        <p:nvPicPr>
          <p:cNvPr id="46" name="Picture 15" descr="W:\部署间共有\CS2部\■05-目录制作相关\中文2019号\05-照片\■统合（星野专用）\CC507201.jpg"/>
          <p:cNvPicPr>
            <a:picLocks noChangeAspect="1" noChangeArrowheads="1"/>
          </p:cNvPicPr>
          <p:nvPr/>
        </p:nvPicPr>
        <p:blipFill>
          <a:blip r:embed="rId18" cstate="print"/>
          <a:srcRect t="16667"/>
          <a:stretch>
            <a:fillRect/>
          </a:stretch>
        </p:blipFill>
        <p:spPr bwMode="auto">
          <a:xfrm>
            <a:off x="415896" y="5278450"/>
            <a:ext cx="1285884" cy="1071570"/>
          </a:xfrm>
          <a:prstGeom prst="rect">
            <a:avLst/>
          </a:prstGeom>
          <a:noFill/>
        </p:spPr>
      </p:pic>
      <p:sp>
        <p:nvSpPr>
          <p:cNvPr id="47" name="テキスト ボックス 46">
            <a:extLst>
              <a:ext uri="{FF2B5EF4-FFF2-40B4-BE49-F238E27FC236}">
                <a16:creationId xmlns:a16="http://schemas.microsoft.com/office/drawing/2014/main" xmlns="" id="{48CDF70B-6300-4A03-B23E-F4A6A10A427D}"/>
              </a:ext>
            </a:extLst>
          </p:cNvPr>
          <p:cNvSpPr txBox="1"/>
          <p:nvPr/>
        </p:nvSpPr>
        <p:spPr>
          <a:xfrm>
            <a:off x="1700079" y="5787269"/>
            <a:ext cx="800219"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标准溶液</a:t>
            </a:r>
            <a:endParaRPr kumimoji="1" lang="ja-JP" altLang="en-US" dirty="0">
              <a:solidFill>
                <a:schemeClr val="accent1">
                  <a:lumMod val="75000"/>
                </a:schemeClr>
              </a:solidFill>
              <a:latin typeface="微软雅黑" pitchFamily="34" charset="-122"/>
              <a:ea typeface="微软雅黑" pitchFamily="34" charset="-122"/>
            </a:endParaRPr>
          </a:p>
        </p:txBody>
      </p:sp>
      <p:pic>
        <p:nvPicPr>
          <p:cNvPr id="4108" name="Picture 12"/>
          <p:cNvPicPr>
            <a:picLocks noChangeAspect="1" noChangeArrowheads="1"/>
          </p:cNvPicPr>
          <p:nvPr/>
        </p:nvPicPr>
        <p:blipFill>
          <a:blip r:embed="rId19" cstate="print"/>
          <a:srcRect/>
          <a:stretch>
            <a:fillRect/>
          </a:stretch>
        </p:blipFill>
        <p:spPr bwMode="auto">
          <a:xfrm>
            <a:off x="6357950" y="5262923"/>
            <a:ext cx="428628" cy="970414"/>
          </a:xfrm>
          <a:prstGeom prst="rect">
            <a:avLst/>
          </a:prstGeom>
          <a:noFill/>
          <a:ln w="9525">
            <a:noFill/>
            <a:miter lim="800000"/>
            <a:headEnd/>
            <a:tailEnd/>
          </a:ln>
          <a:effectLst/>
        </p:spPr>
      </p:pic>
      <p:sp>
        <p:nvSpPr>
          <p:cNvPr id="49" name="テキスト ボックス 48">
            <a:extLst>
              <a:ext uri="{FF2B5EF4-FFF2-40B4-BE49-F238E27FC236}">
                <a16:creationId xmlns:a16="http://schemas.microsoft.com/office/drawing/2014/main" xmlns="" id="{48CDF70B-6300-4A03-B23E-F4A6A10A427D}"/>
              </a:ext>
            </a:extLst>
          </p:cNvPr>
          <p:cNvSpPr txBox="1"/>
          <p:nvPr/>
        </p:nvSpPr>
        <p:spPr>
          <a:xfrm>
            <a:off x="7404107" y="5635640"/>
            <a:ext cx="1026243" cy="461665"/>
          </a:xfrm>
          <a:prstGeom prst="rect">
            <a:avLst/>
          </a:prstGeom>
          <a:noFill/>
        </p:spPr>
        <p:txBody>
          <a:bodyPr wrap="none" rtlCol="0">
            <a:spAutoFit/>
          </a:bodyPr>
          <a:lstStyle/>
          <a:p>
            <a:r>
              <a:rPr kumimoji="1" lang="en-US" altLang="zh-CN" sz="1200" dirty="0" smtClean="0">
                <a:solidFill>
                  <a:schemeClr val="accent1">
                    <a:lumMod val="75000"/>
                  </a:schemeClr>
                </a:solidFill>
                <a:latin typeface="微软雅黑" pitchFamily="34" charset="-122"/>
                <a:ea typeface="微软雅黑" pitchFamily="34" charset="-122"/>
              </a:rPr>
              <a:t>1.5ml.2.0ml</a:t>
            </a:r>
            <a:endParaRPr kumimoji="1" lang="en-US" altLang="zh-CN" dirty="0">
              <a:solidFill>
                <a:schemeClr val="accent1">
                  <a:lumMod val="75000"/>
                </a:schemeClr>
              </a:solidFill>
              <a:latin typeface="微软雅黑" pitchFamily="34" charset="-122"/>
              <a:ea typeface="微软雅黑" pitchFamily="34" charset="-122"/>
            </a:endParaRPr>
          </a:p>
          <a:p>
            <a:r>
              <a:rPr kumimoji="1" lang="zh-CN" altLang="en-US" sz="1200" dirty="0" smtClean="0">
                <a:solidFill>
                  <a:schemeClr val="accent1">
                    <a:lumMod val="75000"/>
                  </a:schemeClr>
                </a:solidFill>
                <a:latin typeface="微软雅黑" pitchFamily="34" charset="-122"/>
                <a:ea typeface="微软雅黑" pitchFamily="34" charset="-122"/>
              </a:rPr>
              <a:t>微量离心管</a:t>
            </a:r>
            <a:endParaRPr kumimoji="1" lang="en-US" altLang="zh-CN" sz="1200" dirty="0" smtClean="0">
              <a:solidFill>
                <a:schemeClr val="accent1">
                  <a:lumMod val="75000"/>
                </a:schemeClr>
              </a:solidFill>
              <a:latin typeface="微软雅黑" pitchFamily="34" charset="-122"/>
              <a:ea typeface="微软雅黑" pitchFamily="34" charset="-122"/>
            </a:endParaRPr>
          </a:p>
        </p:txBody>
      </p:sp>
      <p:pic>
        <p:nvPicPr>
          <p:cNvPr id="2050" name="Picture 2"/>
          <p:cNvPicPr>
            <a:picLocks noChangeAspect="1" noChangeArrowheads="1"/>
          </p:cNvPicPr>
          <p:nvPr/>
        </p:nvPicPr>
        <p:blipFill>
          <a:blip r:embed="rId20" cstate="print"/>
          <a:srcRect/>
          <a:stretch>
            <a:fillRect/>
          </a:stretch>
        </p:blipFill>
        <p:spPr bwMode="auto">
          <a:xfrm>
            <a:off x="285720" y="4563778"/>
            <a:ext cx="1357322" cy="714672"/>
          </a:xfrm>
          <a:prstGeom prst="rect">
            <a:avLst/>
          </a:prstGeom>
          <a:noFill/>
          <a:ln w="9525">
            <a:noFill/>
            <a:miter lim="800000"/>
            <a:headEnd/>
            <a:tailEnd/>
          </a:ln>
          <a:effectLst/>
        </p:spPr>
      </p:pic>
      <p:sp>
        <p:nvSpPr>
          <p:cNvPr id="48" name="テキスト ボックス 47">
            <a:extLst>
              <a:ext uri="{FF2B5EF4-FFF2-40B4-BE49-F238E27FC236}">
                <a16:creationId xmlns:a16="http://schemas.microsoft.com/office/drawing/2014/main" xmlns="" id="{48CDF70B-6300-4A03-B23E-F4A6A10A427D}"/>
              </a:ext>
            </a:extLst>
          </p:cNvPr>
          <p:cNvSpPr txBox="1"/>
          <p:nvPr/>
        </p:nvSpPr>
        <p:spPr>
          <a:xfrm>
            <a:off x="1643042" y="4778384"/>
            <a:ext cx="1083951" cy="461665"/>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进样瓶</a:t>
            </a:r>
            <a:endParaRPr kumimoji="1" lang="en-US" altLang="zh-CN" sz="1200" dirty="0" smtClean="0">
              <a:solidFill>
                <a:schemeClr val="accent1">
                  <a:lumMod val="75000"/>
                </a:schemeClr>
              </a:solidFill>
              <a:latin typeface="微软雅黑" pitchFamily="34" charset="-122"/>
              <a:ea typeface="微软雅黑" pitchFamily="34" charset="-122"/>
            </a:endParaRPr>
          </a:p>
          <a:p>
            <a:r>
              <a:rPr kumimoji="1" lang="en-US" altLang="ja-JP" sz="1200" dirty="0" smtClean="0">
                <a:solidFill>
                  <a:schemeClr val="accent1">
                    <a:lumMod val="75000"/>
                  </a:schemeClr>
                </a:solidFill>
                <a:latin typeface="微软雅黑" pitchFamily="34" charset="-122"/>
                <a:ea typeface="微软雅黑" pitchFamily="34" charset="-122"/>
              </a:rPr>
              <a:t>※</a:t>
            </a:r>
            <a:r>
              <a:rPr kumimoji="1" lang="zh-CN" altLang="en-US" sz="1200" dirty="0" smtClean="0">
                <a:solidFill>
                  <a:schemeClr val="accent1">
                    <a:lumMod val="75000"/>
                  </a:schemeClr>
                </a:solidFill>
                <a:latin typeface="微软雅黑" pitchFamily="34" charset="-122"/>
                <a:ea typeface="微软雅黑" pitchFamily="34" charset="-122"/>
              </a:rPr>
              <a:t>用途选择表</a:t>
            </a:r>
            <a:endParaRPr kumimoji="1" lang="ja-JP" altLang="en-US" dirty="0">
              <a:solidFill>
                <a:schemeClr val="accent1">
                  <a:lumMod val="75000"/>
                </a:schemeClr>
              </a:solidFill>
              <a:latin typeface="微软雅黑" pitchFamily="34" charset="-122"/>
              <a:ea typeface="微软雅黑" pitchFamily="34" charset="-122"/>
            </a:endParaRPr>
          </a:p>
        </p:txBody>
      </p:sp>
      <p:sp>
        <p:nvSpPr>
          <p:cNvPr id="53" name="正方形/長方形 52"/>
          <p:cNvSpPr/>
          <p:nvPr/>
        </p:nvSpPr>
        <p:spPr>
          <a:xfrm>
            <a:off x="7165956" y="1891517"/>
            <a:ext cx="1120820"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600" b="1" i="1" dirty="0" smtClean="0">
                <a:solidFill>
                  <a:srgbClr val="FF0000"/>
                </a:solidFill>
              </a:rPr>
              <a:t>￥</a:t>
            </a:r>
            <a:r>
              <a:rPr lang="en-US" altLang="zh-CN" sz="2400" b="1" i="1" dirty="0" smtClean="0">
                <a:solidFill>
                  <a:srgbClr val="FF0000"/>
                </a:solidFill>
              </a:rPr>
              <a:t>440</a:t>
            </a:r>
            <a:r>
              <a:rPr lang="en-US" altLang="zh-CN" sz="1600" b="1" i="1" dirty="0" smtClean="0">
                <a:solidFill>
                  <a:srgbClr val="FF0000"/>
                </a:solidFill>
              </a:rPr>
              <a:t>.00</a:t>
            </a:r>
            <a:endParaRPr lang="zh-CN" altLang="en-US" sz="2400" b="1" i="1" dirty="0">
              <a:solidFill>
                <a:srgbClr val="FF0000"/>
              </a:solidFill>
            </a:endParaRPr>
          </a:p>
        </p:txBody>
      </p:sp>
      <p:sp>
        <p:nvSpPr>
          <p:cNvPr id="54" name="テキスト ボックス 53">
            <a:extLst>
              <a:ext uri="{FF2B5EF4-FFF2-40B4-BE49-F238E27FC236}">
                <a16:creationId xmlns:a16="http://schemas.microsoft.com/office/drawing/2014/main" xmlns="" id="{48CDF70B-6300-4A03-B23E-F4A6A10A427D}"/>
              </a:ext>
            </a:extLst>
          </p:cNvPr>
          <p:cNvSpPr txBox="1"/>
          <p:nvPr/>
        </p:nvSpPr>
        <p:spPr>
          <a:xfrm>
            <a:off x="7286644" y="1602075"/>
            <a:ext cx="1029449" cy="461665"/>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塑料培养皿</a:t>
            </a:r>
            <a:endParaRPr kumimoji="1" lang="ja-JP" altLang="en-US" sz="1200" dirty="0" smtClean="0">
              <a:solidFill>
                <a:schemeClr val="accent1">
                  <a:lumMod val="75000"/>
                </a:schemeClr>
              </a:solidFill>
              <a:latin typeface="微软雅黑" pitchFamily="34" charset="-122"/>
              <a:ea typeface="微软雅黑" pitchFamily="34" charset="-122"/>
            </a:endParaRPr>
          </a:p>
          <a:p>
            <a:r>
              <a:rPr kumimoji="1" lang="en-US" altLang="ja-JP" sz="1200" dirty="0" smtClean="0">
                <a:solidFill>
                  <a:schemeClr val="accent1">
                    <a:lumMod val="75000"/>
                  </a:schemeClr>
                </a:solidFill>
                <a:latin typeface="微软雅黑" pitchFamily="34" charset="-122"/>
                <a:ea typeface="微软雅黑" pitchFamily="34" charset="-122"/>
              </a:rPr>
              <a:t>Φ60*15</a:t>
            </a:r>
            <a:r>
              <a:rPr kumimoji="1" lang="en-US" altLang="zh-CN" sz="1200" dirty="0" smtClean="0">
                <a:solidFill>
                  <a:schemeClr val="accent1">
                    <a:lumMod val="75000"/>
                  </a:schemeClr>
                </a:solidFill>
                <a:latin typeface="微软雅黑" pitchFamily="34" charset="-122"/>
                <a:ea typeface="微软雅黑" pitchFamily="34" charset="-122"/>
              </a:rPr>
              <a:t>mm</a:t>
            </a:r>
            <a:endParaRPr kumimoji="1" lang="en-US" altLang="ja-JP" sz="1200" dirty="0" smtClean="0">
              <a:solidFill>
                <a:schemeClr val="accent1">
                  <a:lumMod val="75000"/>
                </a:schemeClr>
              </a:solidFill>
              <a:latin typeface="微软雅黑" pitchFamily="34" charset="-122"/>
              <a:ea typeface="微软雅黑" pitchFamily="34" charset="-122"/>
            </a:endParaRPr>
          </a:p>
        </p:txBody>
      </p:sp>
      <p:sp>
        <p:nvSpPr>
          <p:cNvPr id="55" name="テキスト ボックス 54">
            <a:extLst>
              <a:ext uri="{FF2B5EF4-FFF2-40B4-BE49-F238E27FC236}">
                <a16:creationId xmlns:a16="http://schemas.microsoft.com/office/drawing/2014/main" xmlns="" id="{48CDF70B-6300-4A03-B23E-F4A6A10A427D}"/>
              </a:ext>
            </a:extLst>
          </p:cNvPr>
          <p:cNvSpPr txBox="1"/>
          <p:nvPr/>
        </p:nvSpPr>
        <p:spPr>
          <a:xfrm>
            <a:off x="7358082" y="2215369"/>
            <a:ext cx="1404552" cy="276999"/>
          </a:xfrm>
          <a:prstGeom prst="rect">
            <a:avLst/>
          </a:prstGeom>
          <a:noFill/>
        </p:spPr>
        <p:txBody>
          <a:bodyPr wrap="none" rtlCol="0">
            <a:spAutoFit/>
          </a:bodyPr>
          <a:lstStyle/>
          <a:p>
            <a:r>
              <a:rPr kumimoji="1" lang="en-US" altLang="zh-CN" sz="1200" dirty="0" smtClean="0">
                <a:solidFill>
                  <a:schemeClr val="accent1">
                    <a:lumMod val="75000"/>
                  </a:schemeClr>
                </a:solidFill>
                <a:latin typeface="微软雅黑" pitchFamily="34" charset="-122"/>
                <a:ea typeface="微软雅黑" pitchFamily="34" charset="-122"/>
              </a:rPr>
              <a:t>10</a:t>
            </a:r>
            <a:r>
              <a:rPr kumimoji="1" lang="zh-CN" altLang="en-US" sz="1200" dirty="0" smtClean="0">
                <a:solidFill>
                  <a:schemeClr val="accent1">
                    <a:lumMod val="75000"/>
                  </a:schemeClr>
                </a:solidFill>
                <a:latin typeface="微软雅黑" pitchFamily="34" charset="-122"/>
                <a:ea typeface="微软雅黑" pitchFamily="34" charset="-122"/>
              </a:rPr>
              <a:t>只</a:t>
            </a:r>
            <a:r>
              <a:rPr kumimoji="1" lang="en-US" altLang="zh-CN" sz="1200" dirty="0" smtClean="0">
                <a:solidFill>
                  <a:schemeClr val="accent1">
                    <a:lumMod val="75000"/>
                  </a:schemeClr>
                </a:solidFill>
                <a:latin typeface="微软雅黑" pitchFamily="34" charset="-122"/>
                <a:ea typeface="微软雅黑" pitchFamily="34" charset="-122"/>
              </a:rPr>
              <a:t>/</a:t>
            </a:r>
            <a:r>
              <a:rPr kumimoji="1" lang="zh-CN" altLang="en-US" sz="1200" dirty="0" smtClean="0">
                <a:solidFill>
                  <a:schemeClr val="accent1">
                    <a:lumMod val="75000"/>
                  </a:schemeClr>
                </a:solidFill>
                <a:latin typeface="微软雅黑" pitchFamily="34" charset="-122"/>
                <a:ea typeface="微软雅黑" pitchFamily="34" charset="-122"/>
              </a:rPr>
              <a:t>袋</a:t>
            </a:r>
            <a:r>
              <a:rPr kumimoji="1" lang="en-US" altLang="zh-CN" sz="1200" dirty="0" smtClean="0">
                <a:solidFill>
                  <a:schemeClr val="accent1">
                    <a:lumMod val="75000"/>
                  </a:schemeClr>
                </a:solidFill>
                <a:latin typeface="微软雅黑" pitchFamily="34" charset="-122"/>
                <a:ea typeface="微软雅黑" pitchFamily="34" charset="-122"/>
              </a:rPr>
              <a:t>×50</a:t>
            </a:r>
            <a:r>
              <a:rPr kumimoji="1" lang="zh-CN" altLang="en-US" sz="1200" dirty="0" smtClean="0">
                <a:solidFill>
                  <a:schemeClr val="accent1">
                    <a:lumMod val="75000"/>
                  </a:schemeClr>
                </a:solidFill>
                <a:latin typeface="微软雅黑" pitchFamily="34" charset="-122"/>
                <a:ea typeface="微软雅黑" pitchFamily="34" charset="-122"/>
              </a:rPr>
              <a:t>袋</a:t>
            </a:r>
            <a:r>
              <a:rPr kumimoji="1" lang="en-US" altLang="zh-CN" sz="1200" dirty="0" smtClean="0">
                <a:solidFill>
                  <a:schemeClr val="accent1">
                    <a:lumMod val="75000"/>
                  </a:schemeClr>
                </a:solidFill>
                <a:latin typeface="微软雅黑" pitchFamily="34" charset="-122"/>
                <a:ea typeface="微软雅黑" pitchFamily="34" charset="-122"/>
              </a:rPr>
              <a:t>/</a:t>
            </a:r>
            <a:r>
              <a:rPr kumimoji="1" lang="zh-CN" altLang="en-US" sz="1200" dirty="0" smtClean="0">
                <a:solidFill>
                  <a:schemeClr val="accent1">
                    <a:lumMod val="75000"/>
                  </a:schemeClr>
                </a:solidFill>
                <a:latin typeface="微软雅黑" pitchFamily="34" charset="-122"/>
                <a:ea typeface="微软雅黑" pitchFamily="34" charset="-122"/>
              </a:rPr>
              <a:t>箱</a:t>
            </a:r>
            <a:endParaRPr kumimoji="1" lang="en-US" altLang="ja-JP" sz="1200" dirty="0" smtClean="0">
              <a:solidFill>
                <a:schemeClr val="accent1">
                  <a:lumMod val="75000"/>
                </a:schemeClr>
              </a:solidFill>
              <a:latin typeface="微软雅黑" pitchFamily="34" charset="-122"/>
              <a:ea typeface="微软雅黑" pitchFamily="34" charset="-122"/>
            </a:endParaRPr>
          </a:p>
        </p:txBody>
      </p:sp>
      <p:sp>
        <p:nvSpPr>
          <p:cNvPr id="56" name="正方形/長方形 55"/>
          <p:cNvSpPr/>
          <p:nvPr/>
        </p:nvSpPr>
        <p:spPr>
          <a:xfrm>
            <a:off x="7165956" y="2517768"/>
            <a:ext cx="1120820"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600" b="1" i="1" dirty="0" smtClean="0">
                <a:solidFill>
                  <a:srgbClr val="FF0000"/>
                </a:solidFill>
              </a:rPr>
              <a:t>￥</a:t>
            </a:r>
            <a:r>
              <a:rPr lang="en-US" altLang="zh-CN" sz="2400" b="1" i="1" dirty="0" smtClean="0">
                <a:solidFill>
                  <a:srgbClr val="FF0000"/>
                </a:solidFill>
              </a:rPr>
              <a:t>500</a:t>
            </a:r>
            <a:r>
              <a:rPr lang="en-US" altLang="zh-CN" sz="1600" b="1" i="1" dirty="0" smtClean="0">
                <a:solidFill>
                  <a:srgbClr val="FF0000"/>
                </a:solidFill>
              </a:rPr>
              <a:t>.00</a:t>
            </a:r>
            <a:endParaRPr lang="zh-CN" altLang="en-US" sz="2400" b="1" i="1" dirty="0">
              <a:solidFill>
                <a:srgbClr val="FF0000"/>
              </a:solidFill>
            </a:endParaRPr>
          </a:p>
        </p:txBody>
      </p:sp>
      <p:sp>
        <p:nvSpPr>
          <p:cNvPr id="57" name="テキスト ボックス 56">
            <a:extLst>
              <a:ext uri="{FF2B5EF4-FFF2-40B4-BE49-F238E27FC236}">
                <a16:creationId xmlns:a16="http://schemas.microsoft.com/office/drawing/2014/main" xmlns="" id="{48CDF70B-6300-4A03-B23E-F4A6A10A427D}"/>
              </a:ext>
            </a:extLst>
          </p:cNvPr>
          <p:cNvSpPr txBox="1"/>
          <p:nvPr/>
        </p:nvSpPr>
        <p:spPr>
          <a:xfrm>
            <a:off x="7358082" y="2966986"/>
            <a:ext cx="1184940" cy="276999"/>
          </a:xfrm>
          <a:prstGeom prst="rect">
            <a:avLst/>
          </a:prstGeom>
          <a:noFill/>
        </p:spPr>
        <p:txBody>
          <a:bodyPr wrap="none" rtlCol="0">
            <a:spAutoFit/>
          </a:bodyPr>
          <a:lstStyle/>
          <a:p>
            <a:r>
              <a:rPr kumimoji="1" lang="en-US" altLang="zh-CN" sz="1200" dirty="0" smtClean="0">
                <a:solidFill>
                  <a:schemeClr val="accent1">
                    <a:lumMod val="75000"/>
                  </a:schemeClr>
                </a:solidFill>
                <a:latin typeface="微软雅黑" pitchFamily="34" charset="-122"/>
                <a:ea typeface="微软雅黑" pitchFamily="34" charset="-122"/>
              </a:rPr>
              <a:t>10</a:t>
            </a:r>
            <a:r>
              <a:rPr kumimoji="1" lang="zh-CN" altLang="en-US" sz="1200" dirty="0" smtClean="0">
                <a:solidFill>
                  <a:schemeClr val="accent1">
                    <a:lumMod val="75000"/>
                  </a:schemeClr>
                </a:solidFill>
                <a:latin typeface="微软雅黑" pitchFamily="34" charset="-122"/>
                <a:ea typeface="微软雅黑" pitchFamily="34" charset="-122"/>
              </a:rPr>
              <a:t>只</a:t>
            </a:r>
            <a:r>
              <a:rPr kumimoji="1" lang="en-US" altLang="zh-CN" sz="1200" dirty="0" smtClean="0">
                <a:solidFill>
                  <a:schemeClr val="accent1">
                    <a:lumMod val="75000"/>
                  </a:schemeClr>
                </a:solidFill>
                <a:latin typeface="微软雅黑" pitchFamily="34" charset="-122"/>
                <a:ea typeface="微软雅黑" pitchFamily="34" charset="-122"/>
              </a:rPr>
              <a:t>/</a:t>
            </a:r>
            <a:r>
              <a:rPr kumimoji="1" lang="zh-CN" altLang="en-US" sz="1200" dirty="0" smtClean="0">
                <a:solidFill>
                  <a:schemeClr val="accent1">
                    <a:lumMod val="75000"/>
                  </a:schemeClr>
                </a:solidFill>
                <a:latin typeface="微软雅黑" pitchFamily="34" charset="-122"/>
                <a:ea typeface="微软雅黑" pitchFamily="34" charset="-122"/>
              </a:rPr>
              <a:t>袋</a:t>
            </a:r>
            <a:r>
              <a:rPr kumimoji="1" lang="en-US" altLang="zh-CN" sz="1200" dirty="0" smtClean="0">
                <a:solidFill>
                  <a:schemeClr val="accent1">
                    <a:lumMod val="75000"/>
                  </a:schemeClr>
                </a:solidFill>
                <a:latin typeface="微软雅黑" pitchFamily="34" charset="-122"/>
                <a:ea typeface="微软雅黑" pitchFamily="34" charset="-122"/>
              </a:rPr>
              <a:t>×20</a:t>
            </a:r>
            <a:r>
              <a:rPr kumimoji="1" lang="zh-CN" altLang="en-US" sz="1200" dirty="0" smtClean="0">
                <a:solidFill>
                  <a:schemeClr val="accent1">
                    <a:lumMod val="75000"/>
                  </a:schemeClr>
                </a:solidFill>
                <a:latin typeface="微软雅黑" pitchFamily="34" charset="-122"/>
                <a:ea typeface="微软雅黑" pitchFamily="34" charset="-122"/>
              </a:rPr>
              <a:t>袋</a:t>
            </a:r>
            <a:endParaRPr kumimoji="1" lang="en-US" altLang="ja-JP" sz="1200" dirty="0" smtClean="0">
              <a:solidFill>
                <a:schemeClr val="accent1">
                  <a:lumMod val="75000"/>
                </a:schemeClr>
              </a:solidFill>
              <a:latin typeface="微软雅黑" pitchFamily="34" charset="-122"/>
              <a:ea typeface="微软雅黑" pitchFamily="34" charset="-122"/>
            </a:endParaRPr>
          </a:p>
        </p:txBody>
      </p:sp>
      <p:sp>
        <p:nvSpPr>
          <p:cNvPr id="58" name="正方形/長方形 57"/>
          <p:cNvSpPr/>
          <p:nvPr/>
        </p:nvSpPr>
        <p:spPr>
          <a:xfrm>
            <a:off x="7160782" y="3117800"/>
            <a:ext cx="1327608"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600" b="1" i="1" dirty="0" smtClean="0">
                <a:solidFill>
                  <a:srgbClr val="FF0000"/>
                </a:solidFill>
              </a:rPr>
              <a:t>￥</a:t>
            </a:r>
            <a:r>
              <a:rPr lang="en-US" altLang="zh-CN" sz="2400" b="1" i="1" dirty="0" smtClean="0">
                <a:solidFill>
                  <a:srgbClr val="FF0000"/>
                </a:solidFill>
              </a:rPr>
              <a:t>400</a:t>
            </a:r>
            <a:r>
              <a:rPr lang="en-US" altLang="zh-CN" sz="1600" b="1" i="1" dirty="0" smtClean="0">
                <a:solidFill>
                  <a:srgbClr val="FF0000"/>
                </a:solidFill>
              </a:rPr>
              <a:t>.00</a:t>
            </a:r>
            <a:r>
              <a:rPr lang="ja-JP" altLang="en-US" sz="1600" b="1" i="1" dirty="0" smtClean="0">
                <a:solidFill>
                  <a:srgbClr val="FF0000"/>
                </a:solidFill>
              </a:rPr>
              <a:t>～</a:t>
            </a:r>
            <a:endParaRPr lang="zh-CN" altLang="en-US" sz="2400" b="1" i="1" dirty="0">
              <a:solidFill>
                <a:srgbClr val="FF0000"/>
              </a:solidFill>
            </a:endParaRPr>
          </a:p>
        </p:txBody>
      </p:sp>
      <p:sp>
        <p:nvSpPr>
          <p:cNvPr id="59" name="正方形/長方形 58"/>
          <p:cNvSpPr/>
          <p:nvPr/>
        </p:nvSpPr>
        <p:spPr>
          <a:xfrm>
            <a:off x="7173482" y="4206880"/>
            <a:ext cx="1327608"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600" b="1" i="1" dirty="0" smtClean="0">
                <a:solidFill>
                  <a:srgbClr val="FF0000"/>
                </a:solidFill>
              </a:rPr>
              <a:t>￥</a:t>
            </a:r>
            <a:r>
              <a:rPr lang="en-US" altLang="ja-JP" sz="2400" b="1" i="1" dirty="0" smtClean="0">
                <a:solidFill>
                  <a:srgbClr val="FF0000"/>
                </a:solidFill>
              </a:rPr>
              <a:t>12</a:t>
            </a:r>
            <a:r>
              <a:rPr lang="en-US" altLang="zh-CN" sz="2400" b="1" i="1" dirty="0" smtClean="0">
                <a:solidFill>
                  <a:srgbClr val="FF0000"/>
                </a:solidFill>
              </a:rPr>
              <a:t>0</a:t>
            </a:r>
            <a:r>
              <a:rPr lang="en-US" altLang="zh-CN" sz="1600" b="1" i="1" dirty="0" smtClean="0">
                <a:solidFill>
                  <a:srgbClr val="FF0000"/>
                </a:solidFill>
              </a:rPr>
              <a:t>.00</a:t>
            </a:r>
            <a:r>
              <a:rPr lang="ja-JP" altLang="en-US" sz="1600" b="1" i="1" dirty="0" smtClean="0">
                <a:solidFill>
                  <a:srgbClr val="FF0000"/>
                </a:solidFill>
              </a:rPr>
              <a:t>～</a:t>
            </a:r>
            <a:endParaRPr lang="zh-CN" altLang="en-US" sz="2400" b="1" i="1" dirty="0">
              <a:solidFill>
                <a:srgbClr val="FF0000"/>
              </a:solidFill>
            </a:endParaRPr>
          </a:p>
        </p:txBody>
      </p:sp>
      <p:sp>
        <p:nvSpPr>
          <p:cNvPr id="60" name="正方形/長方形 59"/>
          <p:cNvSpPr/>
          <p:nvPr/>
        </p:nvSpPr>
        <p:spPr>
          <a:xfrm>
            <a:off x="7251228" y="5278450"/>
            <a:ext cx="1172116"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600" b="1" i="1" dirty="0" smtClean="0">
                <a:solidFill>
                  <a:srgbClr val="FF0000"/>
                </a:solidFill>
              </a:rPr>
              <a:t>￥</a:t>
            </a:r>
            <a:r>
              <a:rPr lang="en-US" altLang="ja-JP" sz="2400" b="1" i="1" dirty="0" smtClean="0">
                <a:solidFill>
                  <a:srgbClr val="FF0000"/>
                </a:solidFill>
              </a:rPr>
              <a:t>44</a:t>
            </a:r>
            <a:r>
              <a:rPr lang="en-US" altLang="zh-CN" sz="1600" b="1" i="1" dirty="0" smtClean="0">
                <a:solidFill>
                  <a:srgbClr val="FF0000"/>
                </a:solidFill>
              </a:rPr>
              <a:t>.00</a:t>
            </a:r>
            <a:r>
              <a:rPr lang="ja-JP" altLang="en-US" sz="1600" b="1" i="1" dirty="0" smtClean="0">
                <a:solidFill>
                  <a:srgbClr val="FF0000"/>
                </a:solidFill>
              </a:rPr>
              <a:t>～</a:t>
            </a:r>
            <a:endParaRPr lang="zh-CN" altLang="en-US" sz="2400" b="1" i="1" dirty="0">
              <a:solidFill>
                <a:srgbClr val="FF0000"/>
              </a:solidFill>
            </a:endParaRPr>
          </a:p>
        </p:txBody>
      </p:sp>
      <p:sp>
        <p:nvSpPr>
          <p:cNvPr id="62" name="正方形/長方形 61"/>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28.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生命科学仪器</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耗材</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商品扩充</a:t>
            </a:r>
          </a:p>
        </p:txBody>
      </p:sp>
      <p:sp>
        <p:nvSpPr>
          <p:cNvPr id="61" name="正方形/長方形 60"/>
          <p:cNvSpPr/>
          <p:nvPr/>
        </p:nvSpPr>
        <p:spPr>
          <a:xfrm>
            <a:off x="101730" y="714356"/>
            <a:ext cx="8327922" cy="369332"/>
          </a:xfrm>
          <a:prstGeom prst="rect">
            <a:avLst/>
          </a:prstGeom>
        </p:spPr>
        <p:txBody>
          <a:bodyPr wrap="none">
            <a:spAutoFit/>
          </a:bodyPr>
          <a:lstStyle/>
          <a:p>
            <a:pPr algn="ctr"/>
            <a:r>
              <a:rPr lang="zh-CN" altLang="en-US" b="1" dirty="0" smtClean="0">
                <a:solidFill>
                  <a:srgbClr val="FF0000"/>
                </a:solidFill>
                <a:latin typeface="微软雅黑" pitchFamily="34" charset="-122"/>
                <a:ea typeface="微软雅黑" pitchFamily="34" charset="-122"/>
              </a:rPr>
              <a:t>销售对象：制药厂</a:t>
            </a:r>
            <a:r>
              <a:rPr lang="en-US" altLang="zh-CN" b="1" dirty="0" smtClean="0">
                <a:solidFill>
                  <a:srgbClr val="FF0000"/>
                </a:solidFill>
                <a:latin typeface="微软雅黑" pitchFamily="34" charset="-122"/>
                <a:ea typeface="微软雅黑" pitchFamily="34" charset="-122"/>
              </a:rPr>
              <a:t>,</a:t>
            </a:r>
            <a:r>
              <a:rPr lang="zh-CN" altLang="en-US" b="1" dirty="0" smtClean="0">
                <a:solidFill>
                  <a:srgbClr val="FF0000"/>
                </a:solidFill>
                <a:latin typeface="微软雅黑" pitchFamily="34" charset="-122"/>
                <a:ea typeface="微软雅黑" pitchFamily="34" charset="-122"/>
              </a:rPr>
              <a:t>食品</a:t>
            </a:r>
            <a:r>
              <a:rPr lang="en-US" altLang="zh-CN" b="1" dirty="0" smtClean="0">
                <a:solidFill>
                  <a:srgbClr val="FF0000"/>
                </a:solidFill>
                <a:latin typeface="微软雅黑" pitchFamily="34" charset="-122"/>
                <a:ea typeface="微软雅黑" pitchFamily="34" charset="-122"/>
              </a:rPr>
              <a:t>,</a:t>
            </a:r>
            <a:r>
              <a:rPr lang="zh-CN" altLang="en-US" b="1" dirty="0" smtClean="0">
                <a:solidFill>
                  <a:srgbClr val="FF0000"/>
                </a:solidFill>
                <a:latin typeface="微软雅黑" pitchFamily="34" charset="-122"/>
                <a:ea typeface="微软雅黑" pitchFamily="34" charset="-122"/>
              </a:rPr>
              <a:t>化妆品</a:t>
            </a:r>
            <a:r>
              <a:rPr lang="en-US" altLang="zh-CN" b="1" dirty="0" smtClean="0">
                <a:solidFill>
                  <a:srgbClr val="FF0000"/>
                </a:solidFill>
                <a:latin typeface="微软雅黑" pitchFamily="34" charset="-122"/>
                <a:ea typeface="微软雅黑" pitchFamily="34" charset="-122"/>
              </a:rPr>
              <a:t>,</a:t>
            </a:r>
            <a:r>
              <a:rPr lang="zh-CN" altLang="en-US" b="1" dirty="0" smtClean="0">
                <a:solidFill>
                  <a:srgbClr val="FF0000"/>
                </a:solidFill>
                <a:latin typeface="微软雅黑" pitchFamily="34" charset="-122"/>
                <a:ea typeface="微软雅黑" pitchFamily="34" charset="-122"/>
              </a:rPr>
              <a:t>科研单位（生命科学</a:t>
            </a:r>
            <a:r>
              <a:rPr lang="en-US" altLang="zh-CN" b="1" dirty="0" smtClean="0">
                <a:solidFill>
                  <a:srgbClr val="FF0000"/>
                </a:solidFill>
                <a:latin typeface="微软雅黑" pitchFamily="34" charset="-122"/>
                <a:ea typeface="微软雅黑" pitchFamily="34" charset="-122"/>
              </a:rPr>
              <a:t>,</a:t>
            </a:r>
            <a:r>
              <a:rPr lang="zh-CN" altLang="en-US" b="1" dirty="0" smtClean="0">
                <a:solidFill>
                  <a:srgbClr val="FF0000"/>
                </a:solidFill>
                <a:latin typeface="微软雅黑" pitchFamily="34" charset="-122"/>
                <a:ea typeface="微软雅黑" pitchFamily="34" charset="-122"/>
              </a:rPr>
              <a:t>农学</a:t>
            </a:r>
            <a:r>
              <a:rPr lang="en-US" altLang="zh-CN" b="1" dirty="0" smtClean="0">
                <a:solidFill>
                  <a:srgbClr val="FF0000"/>
                </a:solidFill>
                <a:latin typeface="微软雅黑" pitchFamily="34" charset="-122"/>
                <a:ea typeface="微软雅黑" pitchFamily="34" charset="-122"/>
              </a:rPr>
              <a:t>,</a:t>
            </a:r>
            <a:r>
              <a:rPr lang="zh-CN" altLang="en-US" b="1" dirty="0" smtClean="0">
                <a:solidFill>
                  <a:srgbClr val="FF0000"/>
                </a:solidFill>
                <a:latin typeface="微软雅黑" pitchFamily="34" charset="-122"/>
                <a:ea typeface="微软雅黑" pitchFamily="34" charset="-122"/>
              </a:rPr>
              <a:t>药学</a:t>
            </a:r>
            <a:r>
              <a:rPr lang="en-US" altLang="zh-CN" b="1" dirty="0" smtClean="0">
                <a:solidFill>
                  <a:srgbClr val="FF0000"/>
                </a:solidFill>
                <a:latin typeface="微软雅黑" pitchFamily="34" charset="-122"/>
                <a:ea typeface="微软雅黑" pitchFamily="34" charset="-122"/>
              </a:rPr>
              <a:t>,</a:t>
            </a:r>
            <a:r>
              <a:rPr lang="zh-CN" altLang="en-US" b="1" dirty="0" smtClean="0">
                <a:solidFill>
                  <a:srgbClr val="FF0000"/>
                </a:solidFill>
                <a:latin typeface="微软雅黑" pitchFamily="34" charset="-122"/>
                <a:ea typeface="微软雅黑" pitchFamily="34" charset="-122"/>
              </a:rPr>
              <a:t>医学</a:t>
            </a:r>
            <a:r>
              <a:rPr lang="en-US" altLang="zh-CN" b="1" dirty="0" smtClean="0">
                <a:solidFill>
                  <a:srgbClr val="FF0000"/>
                </a:solidFill>
                <a:latin typeface="微软雅黑" pitchFamily="34" charset="-122"/>
                <a:ea typeface="微软雅黑" pitchFamily="34" charset="-122"/>
              </a:rPr>
              <a:t>,</a:t>
            </a:r>
            <a:r>
              <a:rPr lang="zh-CN" altLang="en-US" b="1" dirty="0" smtClean="0">
                <a:solidFill>
                  <a:srgbClr val="FF0000"/>
                </a:solidFill>
                <a:latin typeface="微软雅黑" pitchFamily="34" charset="-122"/>
                <a:ea typeface="微软雅黑" pitchFamily="34" charset="-122"/>
              </a:rPr>
              <a:t>理学</a:t>
            </a:r>
            <a:r>
              <a:rPr lang="en-US" altLang="zh-CN" b="1" dirty="0" smtClean="0">
                <a:solidFill>
                  <a:srgbClr val="FF0000"/>
                </a:solidFill>
                <a:latin typeface="微软雅黑" pitchFamily="34" charset="-122"/>
                <a:ea typeface="微软雅黑" pitchFamily="34" charset="-122"/>
              </a:rPr>
              <a:t>,</a:t>
            </a:r>
            <a:r>
              <a:rPr lang="zh-CN" altLang="en-US" b="1" dirty="0" smtClean="0">
                <a:solidFill>
                  <a:srgbClr val="FF0000"/>
                </a:solidFill>
                <a:latin typeface="微软雅黑" pitchFamily="34" charset="-122"/>
                <a:ea typeface="微软雅黑" pitchFamily="34" charset="-122"/>
              </a:rPr>
              <a:t>工学）</a:t>
            </a:r>
            <a:endParaRPr lang="zh-CN" altLang="en-US" b="1" dirty="0">
              <a:solidFill>
                <a:srgbClr val="FF0000"/>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4104"/>
                                        </p:tgtEl>
                                        <p:attrNameLst>
                                          <p:attrName>style.visibility</p:attrName>
                                        </p:attrNameLst>
                                      </p:cBhvr>
                                      <p:to>
                                        <p:strVal val="visible"/>
                                      </p:to>
                                    </p:set>
                                    <p:animEffect transition="in" filter="fade">
                                      <p:cBhvr>
                                        <p:cTn id="13" dur="500"/>
                                        <p:tgtEl>
                                          <p:spTgt spid="410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06"/>
                                        </p:tgtEl>
                                        <p:attrNameLst>
                                          <p:attrName>style.visibility</p:attrName>
                                        </p:attrNameLst>
                                      </p:cBhvr>
                                      <p:to>
                                        <p:strVal val="visible"/>
                                      </p:to>
                                    </p:set>
                                    <p:animEffect transition="in" filter="fade">
                                      <p:cBhvr>
                                        <p:cTn id="25" dur="500"/>
                                        <p:tgtEl>
                                          <p:spTgt spid="4106"/>
                                        </p:tgtEl>
                                      </p:cBhvr>
                                    </p:animEffect>
                                  </p:childTnLst>
                                </p:cTn>
                              </p:par>
                              <p:par>
                                <p:cTn id="26" presetID="10" presetClass="entr" presetSubtype="0" fill="hold" nodeType="withEffect">
                                  <p:stCondLst>
                                    <p:cond delay="0"/>
                                  </p:stCondLst>
                                  <p:childTnLst>
                                    <p:set>
                                      <p:cBhvr>
                                        <p:cTn id="27" dur="1" fill="hold">
                                          <p:stCondLst>
                                            <p:cond delay="0"/>
                                          </p:stCondLst>
                                        </p:cTn>
                                        <p:tgtEl>
                                          <p:spTgt spid="4107"/>
                                        </p:tgtEl>
                                        <p:attrNameLst>
                                          <p:attrName>style.visibility</p:attrName>
                                        </p:attrNameLst>
                                      </p:cBhvr>
                                      <p:to>
                                        <p:strVal val="visible"/>
                                      </p:to>
                                    </p:set>
                                    <p:animEffect transition="in" filter="fade">
                                      <p:cBhvr>
                                        <p:cTn id="28" dur="500"/>
                                        <p:tgtEl>
                                          <p:spTgt spid="410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4099"/>
                                        </p:tgtEl>
                                        <p:attrNameLst>
                                          <p:attrName>style.visibility</p:attrName>
                                        </p:attrNameLst>
                                      </p:cBhvr>
                                      <p:to>
                                        <p:strVal val="visible"/>
                                      </p:to>
                                    </p:set>
                                    <p:animEffect transition="in" filter="fade">
                                      <p:cBhvr>
                                        <p:cTn id="54" dur="500"/>
                                        <p:tgtEl>
                                          <p:spTgt spid="409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par>
                                <p:cTn id="61" presetID="10"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500"/>
                                        <p:tgtEl>
                                          <p:spTgt spid="2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10" presetClass="entr" presetSubtype="0" fill="hold" nodeType="withEffect">
                                  <p:stCondLst>
                                    <p:cond delay="0"/>
                                  </p:stCondLst>
                                  <p:childTnLst>
                                    <p:set>
                                      <p:cBhvr>
                                        <p:cTn id="74" dur="1" fill="hold">
                                          <p:stCondLst>
                                            <p:cond delay="0"/>
                                          </p:stCondLst>
                                        </p:cTn>
                                        <p:tgtEl>
                                          <p:spTgt spid="4100"/>
                                        </p:tgtEl>
                                        <p:attrNameLst>
                                          <p:attrName>style.visibility</p:attrName>
                                        </p:attrNameLst>
                                      </p:cBhvr>
                                      <p:to>
                                        <p:strVal val="visible"/>
                                      </p:to>
                                    </p:set>
                                    <p:animEffect transition="in" filter="fade">
                                      <p:cBhvr>
                                        <p:cTn id="75" dur="500"/>
                                        <p:tgtEl>
                                          <p:spTgt spid="4100"/>
                                        </p:tgtEl>
                                      </p:cBhvr>
                                    </p:animEffect>
                                  </p:childTnLst>
                                </p:cTn>
                              </p:par>
                              <p:par>
                                <p:cTn id="76" presetID="10" presetClass="entr" presetSubtype="0"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par>
                                <p:cTn id="85" presetID="10" presetClass="entr" presetSubtype="0" fill="hold" nodeType="withEffect">
                                  <p:stCondLst>
                                    <p:cond delay="0"/>
                                  </p:stCondLst>
                                  <p:childTnLst>
                                    <p:set>
                                      <p:cBhvr>
                                        <p:cTn id="86" dur="1" fill="hold">
                                          <p:stCondLst>
                                            <p:cond delay="0"/>
                                          </p:stCondLst>
                                        </p:cTn>
                                        <p:tgtEl>
                                          <p:spTgt spid="4102"/>
                                        </p:tgtEl>
                                        <p:attrNameLst>
                                          <p:attrName>style.visibility</p:attrName>
                                        </p:attrNameLst>
                                      </p:cBhvr>
                                      <p:to>
                                        <p:strVal val="visible"/>
                                      </p:to>
                                    </p:set>
                                    <p:animEffect transition="in" filter="fade">
                                      <p:cBhvr>
                                        <p:cTn id="87" dur="500"/>
                                        <p:tgtEl>
                                          <p:spTgt spid="4102"/>
                                        </p:tgtEl>
                                      </p:cBhvr>
                                    </p:animEffect>
                                  </p:childTnLst>
                                </p:cTn>
                              </p:par>
                              <p:par>
                                <p:cTn id="88" presetID="10" presetClass="entr" presetSubtype="0" fill="hold" nodeType="withEffect">
                                  <p:stCondLst>
                                    <p:cond delay="0"/>
                                  </p:stCondLst>
                                  <p:childTnLst>
                                    <p:set>
                                      <p:cBhvr>
                                        <p:cTn id="89" dur="1" fill="hold">
                                          <p:stCondLst>
                                            <p:cond delay="0"/>
                                          </p:stCondLst>
                                        </p:cTn>
                                        <p:tgtEl>
                                          <p:spTgt spid="4101"/>
                                        </p:tgtEl>
                                        <p:attrNameLst>
                                          <p:attrName>style.visibility</p:attrName>
                                        </p:attrNameLst>
                                      </p:cBhvr>
                                      <p:to>
                                        <p:strVal val="visible"/>
                                      </p:to>
                                    </p:set>
                                    <p:animEffect transition="in" filter="fade">
                                      <p:cBhvr>
                                        <p:cTn id="90" dur="500"/>
                                        <p:tgtEl>
                                          <p:spTgt spid="410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500"/>
                                        <p:tgtEl>
                                          <p:spTgt spid="16"/>
                                        </p:tgtEl>
                                      </p:cBhvr>
                                    </p:animEffect>
                                  </p:childTnLst>
                                </p:cTn>
                              </p:par>
                              <p:par>
                                <p:cTn id="99" presetID="10" presetClass="entr" presetSubtype="0" fill="hold" nodeType="withEffect">
                                  <p:stCondLst>
                                    <p:cond delay="0"/>
                                  </p:stCondLst>
                                  <p:childTnLst>
                                    <p:set>
                                      <p:cBhvr>
                                        <p:cTn id="100" dur="1" fill="hold">
                                          <p:stCondLst>
                                            <p:cond delay="0"/>
                                          </p:stCondLst>
                                        </p:cTn>
                                        <p:tgtEl>
                                          <p:spTgt spid="4098"/>
                                        </p:tgtEl>
                                        <p:attrNameLst>
                                          <p:attrName>style.visibility</p:attrName>
                                        </p:attrNameLst>
                                      </p:cBhvr>
                                      <p:to>
                                        <p:strVal val="visible"/>
                                      </p:to>
                                    </p:set>
                                    <p:animEffect transition="in" filter="fade">
                                      <p:cBhvr>
                                        <p:cTn id="101" dur="500"/>
                                        <p:tgtEl>
                                          <p:spTgt spid="409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500"/>
                                        <p:tgtEl>
                                          <p:spTgt spid="1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500"/>
                                        <p:tgtEl>
                                          <p:spTgt spid="41"/>
                                        </p:tgtEl>
                                      </p:cBhvr>
                                    </p:animEffect>
                                  </p:childTnLst>
                                </p:cTn>
                              </p:par>
                              <p:par>
                                <p:cTn id="108" presetID="10" presetClass="entr" presetSubtype="0" fill="hold" nodeType="with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fade">
                                      <p:cBhvr>
                                        <p:cTn id="110" dur="500"/>
                                        <p:tgtEl>
                                          <p:spTgt spid="40"/>
                                        </p:tgtEl>
                                      </p:cBhvr>
                                    </p:animEffect>
                                  </p:childTnLst>
                                </p:cTn>
                              </p:par>
                              <p:par>
                                <p:cTn id="111" presetID="10" presetClass="entr" presetSubtype="0" fill="hold" nodeType="with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fade">
                                      <p:cBhvr>
                                        <p:cTn id="113" dur="500"/>
                                        <p:tgtEl>
                                          <p:spTgt spid="44"/>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fade">
                                      <p:cBhvr>
                                        <p:cTn id="116" dur="500"/>
                                        <p:tgtEl>
                                          <p:spTgt spid="45"/>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49"/>
                                        </p:tgtEl>
                                        <p:attrNameLst>
                                          <p:attrName>style.visibility</p:attrName>
                                        </p:attrNameLst>
                                      </p:cBhvr>
                                      <p:to>
                                        <p:strVal val="visible"/>
                                      </p:to>
                                    </p:set>
                                    <p:animEffect transition="in" filter="fade">
                                      <p:cBhvr>
                                        <p:cTn id="119" dur="500"/>
                                        <p:tgtEl>
                                          <p:spTgt spid="49"/>
                                        </p:tgtEl>
                                      </p:cBhvr>
                                    </p:animEffect>
                                  </p:childTnLst>
                                </p:cTn>
                              </p:par>
                              <p:par>
                                <p:cTn id="120" presetID="10" presetClass="entr" presetSubtype="0" fill="hold" nodeType="withEffect">
                                  <p:stCondLst>
                                    <p:cond delay="0"/>
                                  </p:stCondLst>
                                  <p:childTnLst>
                                    <p:set>
                                      <p:cBhvr>
                                        <p:cTn id="121" dur="1" fill="hold">
                                          <p:stCondLst>
                                            <p:cond delay="0"/>
                                          </p:stCondLst>
                                        </p:cTn>
                                        <p:tgtEl>
                                          <p:spTgt spid="4108"/>
                                        </p:tgtEl>
                                        <p:attrNameLst>
                                          <p:attrName>style.visibility</p:attrName>
                                        </p:attrNameLst>
                                      </p:cBhvr>
                                      <p:to>
                                        <p:strVal val="visible"/>
                                      </p:to>
                                    </p:set>
                                    <p:animEffect transition="in" filter="fade">
                                      <p:cBhvr>
                                        <p:cTn id="122" dur="500"/>
                                        <p:tgtEl>
                                          <p:spTgt spid="4108"/>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4"/>
                                        </p:tgtEl>
                                        <p:attrNameLst>
                                          <p:attrName>style.visibility</p:attrName>
                                        </p:attrNameLst>
                                      </p:cBhvr>
                                      <p:to>
                                        <p:strVal val="visible"/>
                                      </p:to>
                                    </p:set>
                                    <p:animEffect transition="in" filter="fade">
                                      <p:cBhvr>
                                        <p:cTn id="125" dur="500"/>
                                        <p:tgtEl>
                                          <p:spTgt spid="1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8"/>
                                        </p:tgtEl>
                                        <p:attrNameLst>
                                          <p:attrName>style.visibility</p:attrName>
                                        </p:attrNameLst>
                                      </p:cBhvr>
                                      <p:to>
                                        <p:strVal val="visible"/>
                                      </p:to>
                                    </p:set>
                                    <p:animEffect transition="in" filter="fade">
                                      <p:cBhvr>
                                        <p:cTn id="128" dur="500"/>
                                        <p:tgtEl>
                                          <p:spTgt spid="48"/>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fade">
                                      <p:cBhvr>
                                        <p:cTn id="131" dur="500"/>
                                        <p:tgtEl>
                                          <p:spTgt spid="53"/>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6"/>
                                        </p:tgtEl>
                                        <p:attrNameLst>
                                          <p:attrName>style.visibility</p:attrName>
                                        </p:attrNameLst>
                                      </p:cBhvr>
                                      <p:to>
                                        <p:strVal val="visible"/>
                                      </p:to>
                                    </p:set>
                                    <p:animEffect transition="in" filter="fade">
                                      <p:cBhvr>
                                        <p:cTn id="134" dur="500"/>
                                        <p:tgtEl>
                                          <p:spTgt spid="56"/>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58"/>
                                        </p:tgtEl>
                                        <p:attrNameLst>
                                          <p:attrName>style.visibility</p:attrName>
                                        </p:attrNameLst>
                                      </p:cBhvr>
                                      <p:to>
                                        <p:strVal val="visible"/>
                                      </p:to>
                                    </p:set>
                                    <p:animEffect transition="in" filter="fade">
                                      <p:cBhvr>
                                        <p:cTn id="137" dur="500"/>
                                        <p:tgtEl>
                                          <p:spTgt spid="58"/>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59"/>
                                        </p:tgtEl>
                                        <p:attrNameLst>
                                          <p:attrName>style.visibility</p:attrName>
                                        </p:attrNameLst>
                                      </p:cBhvr>
                                      <p:to>
                                        <p:strVal val="visible"/>
                                      </p:to>
                                    </p:set>
                                    <p:animEffect transition="in" filter="fade">
                                      <p:cBhvr>
                                        <p:cTn id="140" dur="500"/>
                                        <p:tgtEl>
                                          <p:spTgt spid="59"/>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60"/>
                                        </p:tgtEl>
                                        <p:attrNameLst>
                                          <p:attrName>style.visibility</p:attrName>
                                        </p:attrNameLst>
                                      </p:cBhvr>
                                      <p:to>
                                        <p:strVal val="visible"/>
                                      </p:to>
                                    </p:set>
                                    <p:animEffect transition="in" filter="fade">
                                      <p:cBhvr>
                                        <p:cTn id="143" dur="500"/>
                                        <p:tgtEl>
                                          <p:spTgt spid="60"/>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4"/>
                                        </p:tgtEl>
                                        <p:attrNameLst>
                                          <p:attrName>style.visibility</p:attrName>
                                        </p:attrNameLst>
                                      </p:cBhvr>
                                      <p:to>
                                        <p:strVal val="visible"/>
                                      </p:to>
                                    </p:set>
                                    <p:animEffect transition="in" filter="fade">
                                      <p:cBhvr>
                                        <p:cTn id="146" dur="500"/>
                                        <p:tgtEl>
                                          <p:spTgt spid="54"/>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55"/>
                                        </p:tgtEl>
                                        <p:attrNameLst>
                                          <p:attrName>style.visibility</p:attrName>
                                        </p:attrNameLst>
                                      </p:cBhvr>
                                      <p:to>
                                        <p:strVal val="visible"/>
                                      </p:to>
                                    </p:set>
                                    <p:animEffect transition="in" filter="fade">
                                      <p:cBhvr>
                                        <p:cTn id="149" dur="500"/>
                                        <p:tgtEl>
                                          <p:spTgt spid="55"/>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57"/>
                                        </p:tgtEl>
                                        <p:attrNameLst>
                                          <p:attrName>style.visibility</p:attrName>
                                        </p:attrNameLst>
                                      </p:cBhvr>
                                      <p:to>
                                        <p:strVal val="visible"/>
                                      </p:to>
                                    </p:set>
                                    <p:animEffect transition="in" filter="fade">
                                      <p:cBhvr>
                                        <p:cTn id="15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8" grpId="0"/>
      <p:bldP spid="20" grpId="0"/>
      <p:bldP spid="23" grpId="0"/>
      <p:bldP spid="24" grpId="0"/>
      <p:bldP spid="26" grpId="0"/>
      <p:bldP spid="28" grpId="0"/>
      <p:bldP spid="30" grpId="0"/>
      <p:bldP spid="32" grpId="0"/>
      <p:bldP spid="34" grpId="0"/>
      <p:bldP spid="37" grpId="0"/>
      <p:bldP spid="39" grpId="0"/>
      <p:bldP spid="41" grpId="0"/>
      <p:bldP spid="43" grpId="0"/>
      <p:bldP spid="45" grpId="0"/>
      <p:bldP spid="47" grpId="0"/>
      <p:bldP spid="49" grpId="0"/>
      <p:bldP spid="48" grpId="0"/>
      <p:bldP spid="53" grpId="0"/>
      <p:bldP spid="54" grpId="0"/>
      <p:bldP spid="55" grpId="0"/>
      <p:bldP spid="56" grpId="0"/>
      <p:bldP spid="57" grpId="0"/>
      <p:bldP spid="58" grpId="0"/>
      <p:bldP spid="59" grpId="0"/>
      <p:bldP spid="6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69E29E33-B620-47F9-BB04-8846C2A5AFCC}" type="slidenum">
              <a:rPr lang="en-US" smtClean="0">
                <a:solidFill>
                  <a:srgbClr val="1F497D">
                    <a:lumMod val="75000"/>
                    <a:lumOff val="25000"/>
                  </a:srgbClr>
                </a:solidFill>
              </a:rPr>
              <a:pPr/>
              <a:t>27</a:t>
            </a:fld>
            <a:endParaRPr lang="en-US">
              <a:solidFill>
                <a:srgbClr val="1F497D">
                  <a:lumMod val="75000"/>
                  <a:lumOff val="25000"/>
                </a:srgbClr>
              </a:solidFill>
            </a:endParaRPr>
          </a:p>
        </p:txBody>
      </p:sp>
      <p:cxnSp>
        <p:nvCxnSpPr>
          <p:cNvPr id="6"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428596" y="1000108"/>
            <a:ext cx="1620957" cy="338554"/>
          </a:xfrm>
          <a:prstGeom prst="rect">
            <a:avLst/>
          </a:prstGeom>
        </p:spPr>
        <p:txBody>
          <a:bodyPr wrap="none">
            <a:spAutoFit/>
          </a:bodyPr>
          <a:lstStyle/>
          <a:p>
            <a:r>
              <a:rPr kumimoji="1" lang="zh-CN" altLang="en-US" sz="1600" b="1" dirty="0" smtClean="0">
                <a:solidFill>
                  <a:schemeClr val="accent1">
                    <a:lumMod val="75000"/>
                  </a:schemeClr>
                </a:solidFill>
                <a:latin typeface="微软雅黑" pitchFamily="34" charset="-122"/>
                <a:ea typeface="微软雅黑" pitchFamily="34" charset="-122"/>
              </a:rPr>
              <a:t>封板膜选择指南</a:t>
            </a:r>
            <a:endParaRPr lang="zh-CN" altLang="en-US" sz="2400" b="1" dirty="0">
              <a:latin typeface="微软雅黑" pitchFamily="34" charset="-122"/>
              <a:ea typeface="微软雅黑" pitchFamily="34" charset="-122"/>
            </a:endParaRPr>
          </a:p>
        </p:txBody>
      </p:sp>
      <p:pic>
        <p:nvPicPr>
          <p:cNvPr id="44035" name="Picture 3"/>
          <p:cNvPicPr>
            <a:picLocks noChangeAspect="1" noChangeArrowheads="1"/>
          </p:cNvPicPr>
          <p:nvPr/>
        </p:nvPicPr>
        <p:blipFill>
          <a:blip r:embed="rId3" cstate="print"/>
          <a:srcRect/>
          <a:stretch>
            <a:fillRect/>
          </a:stretch>
        </p:blipFill>
        <p:spPr bwMode="auto">
          <a:xfrm>
            <a:off x="2693974" y="1357298"/>
            <a:ext cx="2643206" cy="1709909"/>
          </a:xfrm>
          <a:prstGeom prst="rect">
            <a:avLst/>
          </a:prstGeom>
          <a:noFill/>
          <a:ln w="9525">
            <a:noFill/>
            <a:miter lim="800000"/>
            <a:headEnd/>
            <a:tailEnd/>
          </a:ln>
          <a:effectLst/>
        </p:spPr>
      </p:pic>
      <p:sp>
        <p:nvSpPr>
          <p:cNvPr id="10" name="テキスト ボックス 9">
            <a:extLst>
              <a:ext uri="{FF2B5EF4-FFF2-40B4-BE49-F238E27FC236}">
                <a16:creationId xmlns:a16="http://schemas.microsoft.com/office/drawing/2014/main" xmlns="" id="{48CDF70B-6300-4A03-B23E-F4A6A10A427D}"/>
              </a:ext>
            </a:extLst>
          </p:cNvPr>
          <p:cNvSpPr txBox="1"/>
          <p:nvPr/>
        </p:nvSpPr>
        <p:spPr>
          <a:xfrm>
            <a:off x="3000364" y="1000108"/>
            <a:ext cx="1861407" cy="338554"/>
          </a:xfrm>
          <a:prstGeom prst="rect">
            <a:avLst/>
          </a:prstGeom>
          <a:noFill/>
        </p:spPr>
        <p:txBody>
          <a:bodyPr wrap="none" rtlCol="0">
            <a:spAutoFit/>
          </a:bodyPr>
          <a:lstStyle/>
          <a:p>
            <a:r>
              <a:rPr kumimoji="1" lang="en-US" altLang="ja-JP" sz="1600" b="1" dirty="0" smtClean="0">
                <a:solidFill>
                  <a:schemeClr val="accent1">
                    <a:lumMod val="75000"/>
                  </a:schemeClr>
                </a:solidFill>
                <a:latin typeface="微软雅黑" pitchFamily="34" charset="-122"/>
                <a:ea typeface="微软雅黑" pitchFamily="34" charset="-122"/>
              </a:rPr>
              <a:t>96</a:t>
            </a:r>
            <a:r>
              <a:rPr kumimoji="1" lang="zh-CN" altLang="en-US" sz="1600" b="1" dirty="0" smtClean="0">
                <a:solidFill>
                  <a:schemeClr val="accent1">
                    <a:lumMod val="75000"/>
                  </a:schemeClr>
                </a:solidFill>
                <a:latin typeface="微软雅黑" pitchFamily="34" charset="-122"/>
                <a:ea typeface="微软雅黑" pitchFamily="34" charset="-122"/>
              </a:rPr>
              <a:t>孔板用途选择表</a:t>
            </a:r>
            <a:endParaRPr kumimoji="1" lang="ja-JP" altLang="en-US" sz="2400" b="1" dirty="0">
              <a:solidFill>
                <a:schemeClr val="accent1">
                  <a:lumMod val="75000"/>
                </a:schemeClr>
              </a:solidFill>
              <a:latin typeface="微软雅黑" pitchFamily="34" charset="-122"/>
              <a:ea typeface="微软雅黑" pitchFamily="34" charset="-122"/>
            </a:endParaRPr>
          </a:p>
        </p:txBody>
      </p:sp>
      <p:sp>
        <p:nvSpPr>
          <p:cNvPr id="12" name="テキスト ボックス 11">
            <a:extLst>
              <a:ext uri="{FF2B5EF4-FFF2-40B4-BE49-F238E27FC236}">
                <a16:creationId xmlns:a16="http://schemas.microsoft.com/office/drawing/2014/main" xmlns="" id="{48CDF70B-6300-4A03-B23E-F4A6A10A427D}"/>
              </a:ext>
            </a:extLst>
          </p:cNvPr>
          <p:cNvSpPr txBox="1"/>
          <p:nvPr/>
        </p:nvSpPr>
        <p:spPr>
          <a:xfrm>
            <a:off x="642910" y="5429264"/>
            <a:ext cx="2031325" cy="338554"/>
          </a:xfrm>
          <a:prstGeom prst="rect">
            <a:avLst/>
          </a:prstGeom>
          <a:noFill/>
        </p:spPr>
        <p:txBody>
          <a:bodyPr wrap="none" rtlCol="0">
            <a:spAutoFit/>
          </a:bodyPr>
          <a:lstStyle/>
          <a:p>
            <a:r>
              <a:rPr kumimoji="1" lang="zh-CN" altLang="en-US" sz="1600" b="1" dirty="0" smtClean="0">
                <a:solidFill>
                  <a:schemeClr val="accent1">
                    <a:lumMod val="75000"/>
                  </a:schemeClr>
                </a:solidFill>
                <a:latin typeface="微软雅黑" pitchFamily="34" charset="-122"/>
                <a:ea typeface="微软雅黑" pitchFamily="34" charset="-122"/>
              </a:rPr>
              <a:t>冷冻胶带用途选择表</a:t>
            </a:r>
            <a:endParaRPr kumimoji="1" lang="ja-JP" altLang="en-US" sz="2400" b="1" dirty="0">
              <a:solidFill>
                <a:schemeClr val="accent1">
                  <a:lumMod val="75000"/>
                </a:schemeClr>
              </a:solidFill>
              <a:latin typeface="微软雅黑" pitchFamily="34" charset="-122"/>
              <a:ea typeface="微软雅黑" pitchFamily="34" charset="-122"/>
            </a:endParaRPr>
          </a:p>
        </p:txBody>
      </p:sp>
      <p:pic>
        <p:nvPicPr>
          <p:cNvPr id="11" name="Picture 23"/>
          <p:cNvPicPr>
            <a:picLocks noChangeAspect="1" noChangeArrowheads="1"/>
          </p:cNvPicPr>
          <p:nvPr/>
        </p:nvPicPr>
        <p:blipFill>
          <a:blip r:embed="rId4" cstate="print"/>
          <a:srcRect r="39266"/>
          <a:stretch>
            <a:fillRect/>
          </a:stretch>
        </p:blipFill>
        <p:spPr bwMode="auto">
          <a:xfrm>
            <a:off x="7286644" y="214291"/>
            <a:ext cx="1637558" cy="205304"/>
          </a:xfrm>
          <a:prstGeom prst="rect">
            <a:avLst/>
          </a:prstGeom>
          <a:noFill/>
          <a:ln w="9525">
            <a:noFill/>
            <a:miter lim="800000"/>
            <a:headEnd/>
            <a:tailEnd/>
          </a:ln>
        </p:spPr>
      </p:pic>
      <p:sp>
        <p:nvSpPr>
          <p:cNvPr id="13" name="テキスト ボックス 12">
            <a:extLst>
              <a:ext uri="{FF2B5EF4-FFF2-40B4-BE49-F238E27FC236}">
                <a16:creationId xmlns:a16="http://schemas.microsoft.com/office/drawing/2014/main" xmlns="" id="{48CDF70B-6300-4A03-B23E-F4A6A10A427D}"/>
              </a:ext>
            </a:extLst>
          </p:cNvPr>
          <p:cNvSpPr txBox="1"/>
          <p:nvPr/>
        </p:nvSpPr>
        <p:spPr>
          <a:xfrm>
            <a:off x="5786446" y="1000108"/>
            <a:ext cx="2600392" cy="338554"/>
          </a:xfrm>
          <a:prstGeom prst="rect">
            <a:avLst/>
          </a:prstGeom>
          <a:noFill/>
        </p:spPr>
        <p:txBody>
          <a:bodyPr wrap="none" rtlCol="0">
            <a:spAutoFit/>
          </a:bodyPr>
          <a:lstStyle/>
          <a:p>
            <a:r>
              <a:rPr kumimoji="1" lang="zh-CN" altLang="en-US" sz="1600" b="1" dirty="0" smtClean="0">
                <a:solidFill>
                  <a:schemeClr val="accent1">
                    <a:lumMod val="75000"/>
                  </a:schemeClr>
                </a:solidFill>
                <a:latin typeface="微软雅黑" pitchFamily="34" charset="-122"/>
                <a:ea typeface="微软雅黑" pitchFamily="34" charset="-122"/>
              </a:rPr>
              <a:t>进样瓶</a:t>
            </a:r>
            <a:r>
              <a:rPr kumimoji="1" lang="en-US" altLang="zh-CN" sz="1600" b="1" dirty="0" smtClean="0">
                <a:solidFill>
                  <a:schemeClr val="accent1">
                    <a:lumMod val="75000"/>
                  </a:schemeClr>
                </a:solidFill>
                <a:latin typeface="微软雅黑" pitchFamily="34" charset="-122"/>
                <a:ea typeface="微软雅黑" pitchFamily="34" charset="-122"/>
              </a:rPr>
              <a:t>/ </a:t>
            </a:r>
            <a:r>
              <a:rPr kumimoji="1" lang="zh-CN" altLang="en-US" sz="1600" b="1" dirty="0" smtClean="0">
                <a:solidFill>
                  <a:schemeClr val="accent1">
                    <a:lumMod val="75000"/>
                  </a:schemeClr>
                </a:solidFill>
                <a:latin typeface="微软雅黑" pitchFamily="34" charset="-122"/>
                <a:ea typeface="微软雅黑" pitchFamily="34" charset="-122"/>
              </a:rPr>
              <a:t>微量瓶用途选择表</a:t>
            </a:r>
            <a:endParaRPr kumimoji="1" lang="ja-JP" altLang="en-US" sz="2400" b="1" dirty="0">
              <a:solidFill>
                <a:schemeClr val="accent1">
                  <a:lumMod val="75000"/>
                </a:schemeClr>
              </a:solidFill>
              <a:latin typeface="微软雅黑" pitchFamily="34" charset="-122"/>
              <a:ea typeface="微软雅黑" pitchFamily="34" charset="-122"/>
            </a:endParaRPr>
          </a:p>
        </p:txBody>
      </p:sp>
      <p:sp>
        <p:nvSpPr>
          <p:cNvPr id="14" name="正方形/長方形 13"/>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29.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生命科学仪器</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耗材</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选择表</a:t>
            </a:r>
          </a:p>
        </p:txBody>
      </p:sp>
      <p:pic>
        <p:nvPicPr>
          <p:cNvPr id="7170" name="Picture 2"/>
          <p:cNvPicPr>
            <a:picLocks noChangeAspect="1" noChangeArrowheads="1"/>
          </p:cNvPicPr>
          <p:nvPr/>
        </p:nvPicPr>
        <p:blipFill>
          <a:blip r:embed="rId5" cstate="print"/>
          <a:srcRect/>
          <a:stretch>
            <a:fillRect/>
          </a:stretch>
        </p:blipFill>
        <p:spPr bwMode="auto">
          <a:xfrm>
            <a:off x="142844" y="1372059"/>
            <a:ext cx="2428892" cy="3485701"/>
          </a:xfrm>
          <a:prstGeom prst="rect">
            <a:avLst/>
          </a:prstGeom>
          <a:noFill/>
          <a:ln w="9525">
            <a:noFill/>
            <a:miter lim="800000"/>
            <a:headEnd/>
            <a:tailEnd/>
          </a:ln>
          <a:effectLst/>
        </p:spPr>
      </p:pic>
      <p:pic>
        <p:nvPicPr>
          <p:cNvPr id="7171" name="Picture 3"/>
          <p:cNvPicPr>
            <a:picLocks noChangeAspect="1" noChangeArrowheads="1"/>
          </p:cNvPicPr>
          <p:nvPr/>
        </p:nvPicPr>
        <p:blipFill>
          <a:blip r:embed="rId6" cstate="print"/>
          <a:srcRect/>
          <a:stretch>
            <a:fillRect/>
          </a:stretch>
        </p:blipFill>
        <p:spPr bwMode="auto">
          <a:xfrm>
            <a:off x="2714613" y="3154376"/>
            <a:ext cx="2511046" cy="3560772"/>
          </a:xfrm>
          <a:prstGeom prst="rect">
            <a:avLst/>
          </a:prstGeom>
          <a:noFill/>
          <a:ln w="9525">
            <a:noFill/>
            <a:miter lim="800000"/>
            <a:headEnd/>
            <a:tailEnd/>
          </a:ln>
          <a:effectLst/>
        </p:spPr>
      </p:pic>
      <p:pic>
        <p:nvPicPr>
          <p:cNvPr id="7172" name="Picture 4"/>
          <p:cNvPicPr>
            <a:picLocks noChangeAspect="1" noChangeArrowheads="1"/>
          </p:cNvPicPr>
          <p:nvPr/>
        </p:nvPicPr>
        <p:blipFill>
          <a:blip r:embed="rId7" cstate="print"/>
          <a:srcRect/>
          <a:stretch>
            <a:fillRect/>
          </a:stretch>
        </p:blipFill>
        <p:spPr bwMode="auto">
          <a:xfrm>
            <a:off x="5500694" y="1428736"/>
            <a:ext cx="3375676" cy="48783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28</a:t>
            </a:fld>
            <a:endParaRPr lang="en-US" dirty="0">
              <a:solidFill>
                <a:prstClr val="black">
                  <a:shade val="50000"/>
                </a:prstClr>
              </a:solidFill>
              <a:latin typeface="Times New Roman" pitchFamily="18" charset="0"/>
              <a:ea typeface="ＭＳ Ｐゴシック" pitchFamily="50" charset="-128"/>
            </a:endParaRPr>
          </a:p>
        </p:txBody>
      </p:sp>
      <p:graphicFrame>
        <p:nvGraphicFramePr>
          <p:cNvPr id="5" name="グラフ 4"/>
          <p:cNvGraphicFramePr/>
          <p:nvPr/>
        </p:nvGraphicFramePr>
        <p:xfrm>
          <a:off x="357158" y="925286"/>
          <a:ext cx="3116037" cy="5932714"/>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1"/>
          <p:cNvPicPr>
            <a:picLocks noChangeAspect="1" noChangeArrowheads="1"/>
          </p:cNvPicPr>
          <p:nvPr/>
        </p:nvPicPr>
        <p:blipFill>
          <a:blip r:embed="rId3"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8" name="正方形/長方形 7"/>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30.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安全保护用品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rgbClr val="FF0000"/>
                </a:solidFill>
                <a:latin typeface="Microsoft YaHei" panose="020B0503020204020204" pitchFamily="34" charset="-122"/>
                <a:ea typeface="Microsoft YaHei" panose="020B0503020204020204" pitchFamily="34" charset="-122"/>
                <a:cs typeface="Arial" charset="0"/>
              </a:rPr>
              <a:t>畅销品</a:t>
            </a:r>
          </a:p>
        </p:txBody>
      </p:sp>
      <p:pic>
        <p:nvPicPr>
          <p:cNvPr id="9" name="図 8">
            <a:extLst>
              <a:ext uri="{FF2B5EF4-FFF2-40B4-BE49-F238E27FC236}">
                <a16:creationId xmlns:lc="http://schemas.openxmlformats.org/drawingml/2006/lockedCanvas" xmlns="" xmlns:a16="http://schemas.microsoft.com/office/drawing/2014/main" xmlns:xdr="http://schemas.openxmlformats.org/drawingml/2006/spreadsheetDrawing" id="{B287E3AB-EF56-4139-9E59-56F5C319360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114489">
            <a:off x="1361097" y="1757335"/>
            <a:ext cx="1088268" cy="337184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p:nvPr/>
        </p:nvSpPr>
        <p:spPr>
          <a:xfrm>
            <a:off x="5265054" y="1000108"/>
            <a:ext cx="2467342" cy="369332"/>
          </a:xfrm>
          <a:prstGeom prst="rect">
            <a:avLst/>
          </a:prstGeom>
        </p:spPr>
        <p:txBody>
          <a:bodyPr wrap="none">
            <a:spAutoFit/>
          </a:bodyPr>
          <a:lstStyle/>
          <a:p>
            <a:r>
              <a:rPr lang="en-US" altLang="zh-CN" b="1" dirty="0" smtClean="0">
                <a:latin typeface="微软雅黑" pitchFamily="34" charset="-122"/>
                <a:ea typeface="微软雅黑" pitchFamily="34" charset="-122"/>
              </a:rPr>
              <a:t>AS ONE</a:t>
            </a:r>
            <a:r>
              <a:rPr lang="zh-CN" altLang="en-US" b="1" dirty="0" smtClean="0">
                <a:latin typeface="微软雅黑" pitchFamily="34" charset="-122"/>
                <a:ea typeface="微软雅黑" pitchFamily="34" charset="-122"/>
              </a:rPr>
              <a:t>丁腈橡胶手套</a:t>
            </a:r>
            <a:endParaRPr lang="zh-CN" altLang="en-US" sz="2000" b="1" dirty="0">
              <a:latin typeface="微软雅黑" pitchFamily="34" charset="-122"/>
              <a:ea typeface="微软雅黑" pitchFamily="34" charset="-122"/>
            </a:endParaRPr>
          </a:p>
        </p:txBody>
      </p:sp>
      <p:sp>
        <p:nvSpPr>
          <p:cNvPr id="14" name="テキスト ボックス 222">
            <a:extLst>
              <a:ext uri="{FF2B5EF4-FFF2-40B4-BE49-F238E27FC236}">
                <a16:creationId xmlns:xdr="http://schemas.openxmlformats.org/drawingml/2006/spreadsheetDrawing" xmlns="" xmlns:a16="http://schemas.microsoft.com/office/drawing/2014/main" xmlns:lc="http://schemas.openxmlformats.org/drawingml/2006/lockedCanvas" id="{00000000-0008-0000-0200-0000A7000000}"/>
              </a:ext>
            </a:extLst>
          </p:cNvPr>
          <p:cNvSpPr txBox="1"/>
          <p:nvPr/>
        </p:nvSpPr>
        <p:spPr>
          <a:xfrm>
            <a:off x="7616593" y="2395530"/>
            <a:ext cx="1283365"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800" b="1" i="1" u="none" dirty="0" smtClean="0">
                <a:solidFill>
                  <a:srgbClr val="C00000"/>
                </a:solidFill>
                <a:latin typeface="微软雅黑" pitchFamily="34" charset="-122"/>
                <a:ea typeface="微软雅黑" pitchFamily="34" charset="-122"/>
              </a:rPr>
              <a:t>￥</a:t>
            </a:r>
            <a:r>
              <a:rPr kumimoji="1" lang="en-US" altLang="ja-JP" sz="2400" b="1" i="1" u="none" dirty="0" smtClean="0">
                <a:solidFill>
                  <a:srgbClr val="C00000"/>
                </a:solidFill>
                <a:latin typeface="微软雅黑" pitchFamily="34" charset="-122"/>
                <a:ea typeface="微软雅黑" pitchFamily="34" charset="-122"/>
              </a:rPr>
              <a:t>33</a:t>
            </a:r>
            <a:r>
              <a:rPr kumimoji="1" lang="en-US" altLang="ja-JP" sz="1800" b="1" i="1" u="none" dirty="0" smtClean="0">
                <a:solidFill>
                  <a:srgbClr val="C00000"/>
                </a:solidFill>
                <a:latin typeface="微软雅黑" pitchFamily="34" charset="-122"/>
                <a:ea typeface="微软雅黑" pitchFamily="34" charset="-122"/>
              </a:rPr>
              <a:t>.00</a:t>
            </a:r>
            <a:r>
              <a:rPr kumimoji="1" lang="zh-CN" altLang="en-US" sz="1800" b="1" i="1" u="none" dirty="0" smtClean="0">
                <a:solidFill>
                  <a:srgbClr val="C00000"/>
                </a:solidFill>
                <a:latin typeface="微软雅黑" pitchFamily="34" charset="-122"/>
                <a:ea typeface="微软雅黑" pitchFamily="34" charset="-122"/>
              </a:rPr>
              <a:t>起</a:t>
            </a:r>
            <a:endParaRPr kumimoji="1" lang="ja-JP" altLang="en-US" sz="1800" b="1" i="1" u="none" dirty="0">
              <a:solidFill>
                <a:srgbClr val="C00000"/>
              </a:solidFill>
              <a:latin typeface="微软雅黑" pitchFamily="34" charset="-122"/>
              <a:ea typeface="微软雅黑" pitchFamily="34" charset="-122"/>
            </a:endParaRPr>
          </a:p>
        </p:txBody>
      </p:sp>
      <p:sp>
        <p:nvSpPr>
          <p:cNvPr id="19" name="正方形/長方形 18"/>
          <p:cNvSpPr/>
          <p:nvPr/>
        </p:nvSpPr>
        <p:spPr>
          <a:xfrm>
            <a:off x="5318062" y="2844796"/>
            <a:ext cx="2236510" cy="369332"/>
          </a:xfrm>
          <a:prstGeom prst="rect">
            <a:avLst/>
          </a:prstGeom>
        </p:spPr>
        <p:txBody>
          <a:bodyPr wrap="none">
            <a:spAutoFit/>
          </a:bodyPr>
          <a:lstStyle/>
          <a:p>
            <a:r>
              <a:rPr lang="en-US" altLang="zh-CN" b="1" dirty="0" smtClean="0">
                <a:latin typeface="微软雅黑" pitchFamily="34" charset="-122"/>
                <a:ea typeface="微软雅黑" pitchFamily="34" charset="-122"/>
              </a:rPr>
              <a:t>AS ONE</a:t>
            </a:r>
            <a:r>
              <a:rPr lang="zh-CN" altLang="en-US" b="1" dirty="0" smtClean="0">
                <a:latin typeface="微软雅黑" pitchFamily="34" charset="-122"/>
                <a:ea typeface="微软雅黑" pitchFamily="34" charset="-122"/>
              </a:rPr>
              <a:t>一次性口罩</a:t>
            </a:r>
            <a:endParaRPr lang="zh-CN" altLang="en-US" b="1" dirty="0">
              <a:latin typeface="微软雅黑" pitchFamily="34" charset="-122"/>
              <a:ea typeface="微软雅黑" pitchFamily="34" charset="-122"/>
            </a:endParaRPr>
          </a:p>
        </p:txBody>
      </p:sp>
      <p:sp>
        <p:nvSpPr>
          <p:cNvPr id="20" name="テキスト ボックス 222">
            <a:extLst>
              <a:ext uri="{FF2B5EF4-FFF2-40B4-BE49-F238E27FC236}">
                <a16:creationId xmlns:xdr="http://schemas.openxmlformats.org/drawingml/2006/spreadsheetDrawing" xmlns="" xmlns:a16="http://schemas.microsoft.com/office/drawing/2014/main" xmlns:lc="http://schemas.openxmlformats.org/drawingml/2006/lockedCanvas" id="{00000000-0008-0000-0200-0000A7000000}"/>
              </a:ext>
            </a:extLst>
          </p:cNvPr>
          <p:cNvSpPr txBox="1"/>
          <p:nvPr/>
        </p:nvSpPr>
        <p:spPr>
          <a:xfrm>
            <a:off x="7692632" y="4246500"/>
            <a:ext cx="1094210"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800" b="1" i="1" u="none" dirty="0" smtClean="0">
                <a:solidFill>
                  <a:srgbClr val="C00000"/>
                </a:solidFill>
                <a:latin typeface="微软雅黑" pitchFamily="34" charset="-122"/>
                <a:ea typeface="微软雅黑" pitchFamily="34" charset="-122"/>
              </a:rPr>
              <a:t>￥</a:t>
            </a:r>
            <a:r>
              <a:rPr kumimoji="1" lang="en-US" altLang="ja-JP" sz="2400" b="1" i="1" u="none" dirty="0" smtClean="0">
                <a:solidFill>
                  <a:srgbClr val="C00000"/>
                </a:solidFill>
                <a:latin typeface="微软雅黑" pitchFamily="34" charset="-122"/>
                <a:ea typeface="微软雅黑" pitchFamily="34" charset="-122"/>
              </a:rPr>
              <a:t>9</a:t>
            </a:r>
            <a:r>
              <a:rPr kumimoji="1" lang="en-US" altLang="ja-JP" sz="1800" b="1" i="1" u="none" dirty="0" smtClean="0">
                <a:solidFill>
                  <a:srgbClr val="C00000"/>
                </a:solidFill>
                <a:latin typeface="微软雅黑" pitchFamily="34" charset="-122"/>
                <a:ea typeface="微软雅黑" pitchFamily="34" charset="-122"/>
              </a:rPr>
              <a:t>.80</a:t>
            </a:r>
            <a:r>
              <a:rPr kumimoji="1" lang="zh-CN" altLang="en-US" sz="1800" b="1" i="1" u="none" dirty="0" smtClean="0">
                <a:solidFill>
                  <a:srgbClr val="C00000"/>
                </a:solidFill>
                <a:latin typeface="微软雅黑" pitchFamily="34" charset="-122"/>
                <a:ea typeface="微软雅黑" pitchFamily="34" charset="-122"/>
              </a:rPr>
              <a:t>起</a:t>
            </a:r>
            <a:endParaRPr kumimoji="1" lang="ja-JP" altLang="en-US" sz="1800" b="1" i="1" u="none" dirty="0">
              <a:solidFill>
                <a:srgbClr val="C00000"/>
              </a:solidFill>
              <a:latin typeface="微软雅黑" pitchFamily="34" charset="-122"/>
              <a:ea typeface="微软雅黑" pitchFamily="34" charset="-122"/>
            </a:endParaRPr>
          </a:p>
        </p:txBody>
      </p:sp>
      <p:sp>
        <p:nvSpPr>
          <p:cNvPr id="25" name="正方形/長方形 24"/>
          <p:cNvSpPr/>
          <p:nvPr/>
        </p:nvSpPr>
        <p:spPr>
          <a:xfrm>
            <a:off x="5357818" y="4669950"/>
            <a:ext cx="2417650" cy="369332"/>
          </a:xfrm>
          <a:prstGeom prst="rect">
            <a:avLst/>
          </a:prstGeom>
        </p:spPr>
        <p:txBody>
          <a:bodyPr wrap="none">
            <a:spAutoFit/>
          </a:bodyPr>
          <a:lstStyle/>
          <a:p>
            <a:r>
              <a:rPr lang="en-US" altLang="zh-CN" b="1" dirty="0" smtClean="0">
                <a:latin typeface="微软雅黑" pitchFamily="34" charset="-122"/>
                <a:ea typeface="微软雅黑" pitchFamily="34" charset="-122"/>
              </a:rPr>
              <a:t>F-TELON</a:t>
            </a:r>
            <a:r>
              <a:rPr lang="zh-CN" altLang="en-US" b="1" dirty="0" smtClean="0">
                <a:latin typeface="微软雅黑" pitchFamily="34" charset="-122"/>
                <a:ea typeface="微软雅黑" pitchFamily="34" charset="-122"/>
              </a:rPr>
              <a:t>耐酸手套 </a:t>
            </a:r>
            <a:r>
              <a:rPr lang="zh-CN" altLang="en-US" sz="1400" b="1" dirty="0" smtClean="0">
                <a:latin typeface="微软雅黑" pitchFamily="34" charset="-122"/>
                <a:ea typeface="微软雅黑" pitchFamily="34" charset="-122"/>
              </a:rPr>
              <a:t>等</a:t>
            </a:r>
            <a:endParaRPr lang="zh-CN" altLang="en-US" sz="2000" b="1" dirty="0">
              <a:latin typeface="微软雅黑" pitchFamily="34" charset="-122"/>
              <a:ea typeface="微软雅黑" pitchFamily="34" charset="-122"/>
            </a:endParaRPr>
          </a:p>
        </p:txBody>
      </p:sp>
      <p:sp>
        <p:nvSpPr>
          <p:cNvPr id="26" name="テキスト ボックス 222">
            <a:extLst>
              <a:ext uri="{FF2B5EF4-FFF2-40B4-BE49-F238E27FC236}">
                <a16:creationId xmlns:xdr="http://schemas.openxmlformats.org/drawingml/2006/spreadsheetDrawing" xmlns="" xmlns:a16="http://schemas.microsoft.com/office/drawing/2014/main" xmlns:lc="http://schemas.openxmlformats.org/drawingml/2006/lockedCanvas" id="{00000000-0008-0000-0200-0000A7000000}"/>
              </a:ext>
            </a:extLst>
          </p:cNvPr>
          <p:cNvSpPr txBox="1"/>
          <p:nvPr/>
        </p:nvSpPr>
        <p:spPr>
          <a:xfrm>
            <a:off x="7385761" y="6089668"/>
            <a:ext cx="1472519"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800" b="1" i="1" u="none" dirty="0" smtClean="0">
                <a:solidFill>
                  <a:srgbClr val="C00000"/>
                </a:solidFill>
                <a:latin typeface="微软雅黑" pitchFamily="34" charset="-122"/>
                <a:ea typeface="微软雅黑" pitchFamily="34" charset="-122"/>
              </a:rPr>
              <a:t>￥</a:t>
            </a:r>
            <a:r>
              <a:rPr kumimoji="1" lang="en-US" altLang="ja-JP" sz="2400" b="1" i="1" u="none" dirty="0" smtClean="0">
                <a:solidFill>
                  <a:srgbClr val="C00000"/>
                </a:solidFill>
                <a:latin typeface="微软雅黑" pitchFamily="34" charset="-122"/>
                <a:ea typeface="微软雅黑" pitchFamily="34" charset="-122"/>
              </a:rPr>
              <a:t>353</a:t>
            </a:r>
            <a:r>
              <a:rPr kumimoji="1" lang="en-US" altLang="ja-JP" sz="1800" b="1" i="1" u="none" dirty="0" smtClean="0">
                <a:solidFill>
                  <a:srgbClr val="C00000"/>
                </a:solidFill>
                <a:latin typeface="微软雅黑" pitchFamily="34" charset="-122"/>
                <a:ea typeface="微软雅黑" pitchFamily="34" charset="-122"/>
              </a:rPr>
              <a:t>.00</a:t>
            </a:r>
            <a:r>
              <a:rPr kumimoji="1" lang="zh-CN" altLang="en-US" sz="1800" b="1" i="1" u="none" dirty="0" smtClean="0">
                <a:solidFill>
                  <a:srgbClr val="C00000"/>
                </a:solidFill>
                <a:latin typeface="微软雅黑" pitchFamily="34" charset="-122"/>
                <a:ea typeface="微软雅黑" pitchFamily="34" charset="-122"/>
              </a:rPr>
              <a:t>起</a:t>
            </a:r>
            <a:endParaRPr kumimoji="1" lang="ja-JP" altLang="en-US" sz="1800" b="1" i="1" u="none" dirty="0">
              <a:solidFill>
                <a:srgbClr val="C00000"/>
              </a:solidFill>
              <a:latin typeface="微软雅黑" pitchFamily="34" charset="-122"/>
              <a:ea typeface="微软雅黑" pitchFamily="34" charset="-122"/>
            </a:endParaRPr>
          </a:p>
        </p:txBody>
      </p:sp>
      <p:sp>
        <p:nvSpPr>
          <p:cNvPr id="28" name="正方形/長方形 27"/>
          <p:cNvSpPr/>
          <p:nvPr/>
        </p:nvSpPr>
        <p:spPr>
          <a:xfrm>
            <a:off x="6357950" y="6181744"/>
            <a:ext cx="1077539" cy="369332"/>
          </a:xfrm>
          <a:prstGeom prst="rect">
            <a:avLst/>
          </a:prstGeom>
        </p:spPr>
        <p:txBody>
          <a:bodyPr wrap="none">
            <a:spAutoFit/>
          </a:bodyPr>
          <a:lstStyle/>
          <a:p>
            <a:r>
              <a:rPr lang="en-US" altLang="zh-CN" dirty="0" smtClean="0"/>
              <a:t>6-929-</a:t>
            </a:r>
            <a:r>
              <a:rPr lang="zh-CN" altLang="en-US" dirty="0" smtClean="0"/>
              <a:t> </a:t>
            </a:r>
            <a:r>
              <a:rPr lang="en-US" altLang="zh-CN" dirty="0" smtClean="0"/>
              <a:t>**</a:t>
            </a:r>
            <a:endParaRPr lang="zh-CN" altLang="en-US" dirty="0"/>
          </a:p>
        </p:txBody>
      </p:sp>
      <p:pic>
        <p:nvPicPr>
          <p:cNvPr id="57346" name="Picture 2" descr="http://ftp.asonline.cn/ProductImg/08568603.jpg"/>
          <p:cNvPicPr>
            <a:picLocks noChangeAspect="1" noChangeArrowheads="1"/>
          </p:cNvPicPr>
          <p:nvPr/>
        </p:nvPicPr>
        <p:blipFill>
          <a:blip r:embed="rId5" cstate="print"/>
          <a:srcRect/>
          <a:stretch>
            <a:fillRect/>
          </a:stretch>
        </p:blipFill>
        <p:spPr bwMode="auto">
          <a:xfrm>
            <a:off x="3786182" y="2071678"/>
            <a:ext cx="714380" cy="714380"/>
          </a:xfrm>
          <a:prstGeom prst="rect">
            <a:avLst/>
          </a:prstGeom>
          <a:noFill/>
        </p:spPr>
      </p:pic>
      <p:pic>
        <p:nvPicPr>
          <p:cNvPr id="57350" name="Picture 6" descr="http://ftp.asonline.cn/ProductImg/IUCHI-4173.jpg"/>
          <p:cNvPicPr>
            <a:picLocks noChangeAspect="1" noChangeArrowheads="1"/>
          </p:cNvPicPr>
          <p:nvPr/>
        </p:nvPicPr>
        <p:blipFill>
          <a:blip r:embed="rId6" cstate="print"/>
          <a:srcRect b="18725"/>
          <a:stretch>
            <a:fillRect/>
          </a:stretch>
        </p:blipFill>
        <p:spPr bwMode="auto">
          <a:xfrm>
            <a:off x="3831116" y="4733866"/>
            <a:ext cx="1455264" cy="1182764"/>
          </a:xfrm>
          <a:prstGeom prst="rect">
            <a:avLst/>
          </a:prstGeom>
          <a:noFill/>
        </p:spPr>
      </p:pic>
      <p:sp>
        <p:nvSpPr>
          <p:cNvPr id="31" name="正方形/長方形 30"/>
          <p:cNvSpPr/>
          <p:nvPr/>
        </p:nvSpPr>
        <p:spPr>
          <a:xfrm>
            <a:off x="3786182" y="1000108"/>
            <a:ext cx="5072098" cy="178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正方形/長方形 32"/>
          <p:cNvSpPr/>
          <p:nvPr/>
        </p:nvSpPr>
        <p:spPr>
          <a:xfrm>
            <a:off x="3786182" y="2857496"/>
            <a:ext cx="5072098" cy="178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正方形/長方形 33"/>
          <p:cNvSpPr/>
          <p:nvPr/>
        </p:nvSpPr>
        <p:spPr>
          <a:xfrm>
            <a:off x="3786182" y="4714884"/>
            <a:ext cx="5072098" cy="178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7353" name="Picture 9"/>
          <p:cNvPicPr>
            <a:picLocks noChangeAspect="1" noChangeArrowheads="1"/>
          </p:cNvPicPr>
          <p:nvPr/>
        </p:nvPicPr>
        <p:blipFill>
          <a:blip r:embed="rId7" cstate="print"/>
          <a:srcRect b="12228"/>
          <a:stretch>
            <a:fillRect/>
          </a:stretch>
        </p:blipFill>
        <p:spPr bwMode="auto">
          <a:xfrm>
            <a:off x="3811581" y="2903534"/>
            <a:ext cx="1440131" cy="1025532"/>
          </a:xfrm>
          <a:prstGeom prst="rect">
            <a:avLst/>
          </a:prstGeom>
          <a:noFill/>
          <a:ln w="9525">
            <a:noFill/>
            <a:miter lim="800000"/>
            <a:headEnd/>
            <a:tailEnd/>
          </a:ln>
          <a:effectLst/>
        </p:spPr>
      </p:pic>
      <p:pic>
        <p:nvPicPr>
          <p:cNvPr id="57354" name="Picture 10"/>
          <p:cNvPicPr>
            <a:picLocks noChangeAspect="1" noChangeArrowheads="1"/>
          </p:cNvPicPr>
          <p:nvPr/>
        </p:nvPicPr>
        <p:blipFill>
          <a:blip r:embed="rId8" cstate="print"/>
          <a:srcRect/>
          <a:stretch>
            <a:fillRect/>
          </a:stretch>
        </p:blipFill>
        <p:spPr bwMode="auto">
          <a:xfrm>
            <a:off x="3811583" y="3929066"/>
            <a:ext cx="831855" cy="690847"/>
          </a:xfrm>
          <a:prstGeom prst="rect">
            <a:avLst/>
          </a:prstGeom>
          <a:noFill/>
          <a:ln w="9525">
            <a:noFill/>
            <a:miter lim="800000"/>
            <a:headEnd/>
            <a:tailEnd/>
          </a:ln>
          <a:effectLst/>
        </p:spPr>
      </p:pic>
      <p:pic>
        <p:nvPicPr>
          <p:cNvPr id="57355" name="Picture 11"/>
          <p:cNvPicPr>
            <a:picLocks noChangeAspect="1" noChangeArrowheads="1"/>
          </p:cNvPicPr>
          <p:nvPr/>
        </p:nvPicPr>
        <p:blipFill>
          <a:blip r:embed="rId9" cstate="print"/>
          <a:srcRect l="18170" t="9921" r="22148" b="793"/>
          <a:stretch>
            <a:fillRect/>
          </a:stretch>
        </p:blipFill>
        <p:spPr bwMode="auto">
          <a:xfrm>
            <a:off x="4643438" y="3929066"/>
            <a:ext cx="612000" cy="688500"/>
          </a:xfrm>
          <a:prstGeom prst="rect">
            <a:avLst/>
          </a:prstGeom>
          <a:noFill/>
          <a:ln w="9525">
            <a:noFill/>
            <a:miter lim="800000"/>
            <a:headEnd/>
            <a:tailEnd/>
          </a:ln>
          <a:effectLst/>
        </p:spPr>
      </p:pic>
      <p:sp>
        <p:nvSpPr>
          <p:cNvPr id="39" name="テキスト ボックス 7"/>
          <p:cNvSpPr txBox="1">
            <a:spLocks noChangeArrowheads="1"/>
          </p:cNvSpPr>
          <p:nvPr/>
        </p:nvSpPr>
        <p:spPr bwMode="auto">
          <a:xfrm>
            <a:off x="7653022" y="1026612"/>
            <a:ext cx="633754" cy="307777"/>
          </a:xfrm>
          <a:prstGeom prst="rect">
            <a:avLst/>
          </a:prstGeom>
          <a:solidFill>
            <a:schemeClr val="accent2"/>
          </a:solidFill>
          <a:ln w="9525">
            <a:noFill/>
            <a:miter lim="800000"/>
            <a:headEnd/>
            <a:tailEnd/>
          </a:ln>
        </p:spPr>
        <p:txBody>
          <a:bodyPr wrap="none" lIns="36000" rIns="36000">
            <a:spAutoFit/>
          </a:bodyPr>
          <a:lstStyle/>
          <a:p>
            <a:r>
              <a:rPr lang="en-US" altLang="zh-CN" sz="1400" b="1" dirty="0" smtClean="0">
                <a:solidFill>
                  <a:schemeClr val="bg1"/>
                </a:solidFill>
                <a:latin typeface="微软雅黑" pitchFamily="34" charset="-122"/>
                <a:ea typeface="微软雅黑" pitchFamily="34" charset="-122"/>
              </a:rPr>
              <a:t>P1109</a:t>
            </a:r>
            <a:endParaRPr lang="ja-JP" altLang="en-US" sz="1400" b="1" dirty="0">
              <a:solidFill>
                <a:schemeClr val="bg1"/>
              </a:solidFill>
              <a:latin typeface="微软雅黑" pitchFamily="34" charset="-122"/>
              <a:ea typeface="微软雅黑" pitchFamily="34" charset="-122"/>
            </a:endParaRPr>
          </a:p>
        </p:txBody>
      </p:sp>
      <p:sp>
        <p:nvSpPr>
          <p:cNvPr id="40" name="テキスト ボックス 7"/>
          <p:cNvSpPr txBox="1">
            <a:spLocks noChangeArrowheads="1"/>
          </p:cNvSpPr>
          <p:nvPr/>
        </p:nvSpPr>
        <p:spPr bwMode="auto">
          <a:xfrm>
            <a:off x="8072462" y="2892074"/>
            <a:ext cx="745717" cy="307777"/>
          </a:xfrm>
          <a:prstGeom prst="rect">
            <a:avLst/>
          </a:prstGeom>
          <a:solidFill>
            <a:schemeClr val="accent2"/>
          </a:solidFill>
          <a:ln w="9525">
            <a:noFill/>
            <a:miter lim="800000"/>
            <a:headEnd/>
            <a:tailEnd/>
          </a:ln>
        </p:spPr>
        <p:txBody>
          <a:bodyPr wrap="none">
            <a:spAutoFit/>
          </a:bodyPr>
          <a:lstStyle/>
          <a:p>
            <a:r>
              <a:rPr lang="en-US" altLang="zh-CN" sz="1400" b="1" dirty="0" smtClean="0">
                <a:solidFill>
                  <a:schemeClr val="bg1"/>
                </a:solidFill>
                <a:latin typeface="微软雅黑" pitchFamily="34" charset="-122"/>
                <a:ea typeface="微软雅黑" pitchFamily="34" charset="-122"/>
              </a:rPr>
              <a:t>P1145</a:t>
            </a:r>
            <a:endParaRPr lang="ja-JP" altLang="en-US" sz="1400" b="1" dirty="0">
              <a:solidFill>
                <a:schemeClr val="bg1"/>
              </a:solidFill>
              <a:latin typeface="微软雅黑" pitchFamily="34" charset="-122"/>
              <a:ea typeface="微软雅黑" pitchFamily="34" charset="-122"/>
            </a:endParaRPr>
          </a:p>
        </p:txBody>
      </p:sp>
      <p:sp>
        <p:nvSpPr>
          <p:cNvPr id="41" name="テキスト ボックス 7"/>
          <p:cNvSpPr txBox="1">
            <a:spLocks noChangeArrowheads="1"/>
          </p:cNvSpPr>
          <p:nvPr/>
        </p:nvSpPr>
        <p:spPr bwMode="auto">
          <a:xfrm>
            <a:off x="8072462" y="4740284"/>
            <a:ext cx="745717" cy="307777"/>
          </a:xfrm>
          <a:prstGeom prst="rect">
            <a:avLst/>
          </a:prstGeom>
          <a:solidFill>
            <a:schemeClr val="accent2"/>
          </a:solidFill>
          <a:ln w="9525">
            <a:noFill/>
            <a:miter lim="800000"/>
            <a:headEnd/>
            <a:tailEnd/>
          </a:ln>
        </p:spPr>
        <p:txBody>
          <a:bodyPr wrap="none">
            <a:spAutoFit/>
          </a:bodyPr>
          <a:lstStyle/>
          <a:p>
            <a:r>
              <a:rPr lang="en-US" altLang="zh-CN" sz="1400" b="1" dirty="0" smtClean="0">
                <a:solidFill>
                  <a:schemeClr val="bg1"/>
                </a:solidFill>
                <a:latin typeface="微软雅黑" pitchFamily="34" charset="-122"/>
                <a:ea typeface="微软雅黑" pitchFamily="34" charset="-122"/>
              </a:rPr>
              <a:t>P1115</a:t>
            </a:r>
            <a:endParaRPr lang="ja-JP" altLang="en-US" sz="1400" b="1" dirty="0">
              <a:solidFill>
                <a:schemeClr val="bg1"/>
              </a:solidFill>
              <a:latin typeface="微软雅黑" pitchFamily="34" charset="-122"/>
              <a:ea typeface="微软雅黑" pitchFamily="34" charset="-122"/>
            </a:endParaRPr>
          </a:p>
        </p:txBody>
      </p:sp>
      <p:pic>
        <p:nvPicPr>
          <p:cNvPr id="32" name="Picture 2" descr="http://msp.c.yimg.jp/yjimage?q=4MJ.reYXyLGeMDUXSkfPTGsy.dHf0p4FucPe99DOfkNNUdISlv8ZCoi2lNMXXVeGeayXcj8IXEC2.TrlAG9bCVZ6X.Qs8sUw0D_k9ohk6wZXnQGMUBoyoizUAGXvLwKXvNrT0lDzt_3H0n9jKg--&amp;sig=138b9up9d&amp;x=170&amp;y=141"/>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rot="1389721">
            <a:off x="8253476" y="730462"/>
            <a:ext cx="783394" cy="705273"/>
          </a:xfrm>
          <a:prstGeom prst="rect">
            <a:avLst/>
          </a:prstGeom>
          <a:noFill/>
          <a:ln w="9525">
            <a:noFill/>
            <a:miter lim="800000"/>
            <a:headEnd/>
            <a:tailEnd/>
          </a:ln>
        </p:spPr>
      </p:pic>
      <p:pic>
        <p:nvPicPr>
          <p:cNvPr id="57357" name="Picture 13"/>
          <p:cNvPicPr>
            <a:picLocks noChangeAspect="1" noChangeArrowheads="1"/>
          </p:cNvPicPr>
          <p:nvPr/>
        </p:nvPicPr>
        <p:blipFill>
          <a:blip r:embed="rId11" cstate="print"/>
          <a:srcRect/>
          <a:stretch>
            <a:fillRect/>
          </a:stretch>
        </p:blipFill>
        <p:spPr bwMode="auto">
          <a:xfrm>
            <a:off x="3869943" y="1052477"/>
            <a:ext cx="1260016" cy="1019202"/>
          </a:xfrm>
          <a:prstGeom prst="rect">
            <a:avLst/>
          </a:prstGeom>
          <a:noFill/>
          <a:ln w="9525">
            <a:noFill/>
            <a:miter lim="800000"/>
            <a:headEnd/>
            <a:tailEnd/>
          </a:ln>
          <a:effectLst/>
        </p:spPr>
      </p:pic>
      <p:pic>
        <p:nvPicPr>
          <p:cNvPr id="57358" name="Picture 14"/>
          <p:cNvPicPr>
            <a:picLocks noChangeAspect="1" noChangeArrowheads="1"/>
          </p:cNvPicPr>
          <p:nvPr/>
        </p:nvPicPr>
        <p:blipFill>
          <a:blip r:embed="rId12" cstate="print"/>
          <a:srcRect l="9285" r="7292"/>
          <a:stretch>
            <a:fillRect/>
          </a:stretch>
        </p:blipFill>
        <p:spPr bwMode="auto">
          <a:xfrm>
            <a:off x="4500562" y="2071676"/>
            <a:ext cx="785818" cy="696746"/>
          </a:xfrm>
          <a:prstGeom prst="rect">
            <a:avLst/>
          </a:prstGeom>
          <a:noFill/>
          <a:ln w="9525">
            <a:noFill/>
            <a:miter lim="800000"/>
            <a:headEnd/>
            <a:tailEnd/>
          </a:ln>
          <a:effectLst/>
        </p:spPr>
      </p:pic>
      <p:sp>
        <p:nvSpPr>
          <p:cNvPr id="44" name="正方形/長方形 43"/>
          <p:cNvSpPr/>
          <p:nvPr/>
        </p:nvSpPr>
        <p:spPr>
          <a:xfrm>
            <a:off x="5357818" y="1362476"/>
            <a:ext cx="2563522" cy="584775"/>
          </a:xfrm>
          <a:prstGeom prst="rect">
            <a:avLst/>
          </a:prstGeom>
          <a:solidFill>
            <a:srgbClr val="FF0000"/>
          </a:solidFill>
        </p:spPr>
        <p:txBody>
          <a:bodyPr wrap="none">
            <a:spAutoFit/>
          </a:bodyPr>
          <a:lstStyle/>
          <a:p>
            <a:r>
              <a:rPr lang="en-US" altLang="zh-CN" sz="1600" b="1" dirty="0" smtClean="0">
                <a:solidFill>
                  <a:schemeClr val="bg1"/>
                </a:solidFill>
                <a:latin typeface="微软雅黑" pitchFamily="34" charset="-122"/>
                <a:ea typeface="微软雅黑" pitchFamily="34" charset="-122"/>
              </a:rPr>
              <a:t>ASONE</a:t>
            </a:r>
            <a:r>
              <a:rPr lang="zh-CN" altLang="en-US" sz="1600" b="1" dirty="0" smtClean="0">
                <a:solidFill>
                  <a:schemeClr val="bg1"/>
                </a:solidFill>
                <a:latin typeface="微软雅黑" pitchFamily="34" charset="-122"/>
                <a:ea typeface="微软雅黑" pitchFamily="34" charset="-122"/>
              </a:rPr>
              <a:t>的手套在日本占有</a:t>
            </a:r>
            <a:endParaRPr lang="en-US" altLang="zh-CN" sz="1600" b="1" dirty="0" smtClean="0">
              <a:solidFill>
                <a:schemeClr val="bg1"/>
              </a:solidFill>
              <a:latin typeface="微软雅黑" pitchFamily="34" charset="-122"/>
              <a:ea typeface="微软雅黑" pitchFamily="34" charset="-122"/>
            </a:endParaRPr>
          </a:p>
          <a:p>
            <a:r>
              <a:rPr lang="zh-CN" altLang="en-US" sz="1600" b="1" dirty="0" smtClean="0">
                <a:solidFill>
                  <a:schemeClr val="bg1"/>
                </a:solidFill>
                <a:latin typeface="微软雅黑" pitchFamily="34" charset="-122"/>
                <a:ea typeface="微软雅黑" pitchFamily="34" charset="-122"/>
              </a:rPr>
              <a:t>最大规模的份额</a:t>
            </a:r>
          </a:p>
        </p:txBody>
      </p:sp>
      <p:sp>
        <p:nvSpPr>
          <p:cNvPr id="45" name="正方形/長方形 44"/>
          <p:cNvSpPr/>
          <p:nvPr/>
        </p:nvSpPr>
        <p:spPr>
          <a:xfrm>
            <a:off x="5357818" y="1986988"/>
            <a:ext cx="1103187"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有粉</a:t>
            </a:r>
            <a:r>
              <a:rPr lang="en-US" altLang="zh-CN" sz="1600" b="1" dirty="0" smtClean="0">
                <a:solidFill>
                  <a:schemeClr val="bg1"/>
                </a:solidFill>
                <a:latin typeface="微软雅黑" pitchFamily="34" charset="-122"/>
                <a:ea typeface="微软雅黑" pitchFamily="34" charset="-122"/>
              </a:rPr>
              <a:t>/</a:t>
            </a:r>
            <a:r>
              <a:rPr lang="zh-CN" altLang="en-US" sz="1600" b="1" dirty="0" smtClean="0">
                <a:solidFill>
                  <a:schemeClr val="bg1"/>
                </a:solidFill>
                <a:latin typeface="微软雅黑" pitchFamily="34" charset="-122"/>
                <a:ea typeface="微软雅黑" pitchFamily="34" charset="-122"/>
              </a:rPr>
              <a:t>无粉</a:t>
            </a:r>
          </a:p>
        </p:txBody>
      </p:sp>
      <p:sp>
        <p:nvSpPr>
          <p:cNvPr id="46" name="正方形/長方形 45"/>
          <p:cNvSpPr/>
          <p:nvPr/>
        </p:nvSpPr>
        <p:spPr>
          <a:xfrm>
            <a:off x="6506004" y="1986988"/>
            <a:ext cx="1072730" cy="338554"/>
          </a:xfrm>
          <a:prstGeom prst="rect">
            <a:avLst/>
          </a:prstGeom>
          <a:solidFill>
            <a:srgbClr val="00B050"/>
          </a:solidFill>
        </p:spPr>
        <p:txBody>
          <a:bodyPr wrap="none">
            <a:spAutoFit/>
          </a:bodyPr>
          <a:lstStyle/>
          <a:p>
            <a:r>
              <a:rPr lang="en-US" altLang="zh-CN" sz="1600" b="1" dirty="0" smtClean="0">
                <a:solidFill>
                  <a:schemeClr val="bg1"/>
                </a:solidFill>
                <a:latin typeface="微软雅黑" pitchFamily="34" charset="-122"/>
                <a:ea typeface="微软雅黑" pitchFamily="34" charset="-122"/>
              </a:rPr>
              <a:t>9/12</a:t>
            </a:r>
            <a:r>
              <a:rPr lang="zh-CN" altLang="en-US" sz="1600" b="1" dirty="0" smtClean="0">
                <a:solidFill>
                  <a:schemeClr val="bg1"/>
                </a:solidFill>
                <a:latin typeface="微软雅黑" pitchFamily="34" charset="-122"/>
                <a:ea typeface="微软雅黑" pitchFamily="34" charset="-122"/>
              </a:rPr>
              <a:t>英寸</a:t>
            </a:r>
          </a:p>
        </p:txBody>
      </p:sp>
      <p:sp>
        <p:nvSpPr>
          <p:cNvPr id="47" name="正方形/長方形 46"/>
          <p:cNvSpPr/>
          <p:nvPr/>
        </p:nvSpPr>
        <p:spPr>
          <a:xfrm>
            <a:off x="5357818" y="2357430"/>
            <a:ext cx="2119491"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白色</a:t>
            </a:r>
            <a:r>
              <a:rPr lang="en-US" altLang="zh-CN" sz="1600" b="1" dirty="0" smtClean="0">
                <a:solidFill>
                  <a:schemeClr val="bg1"/>
                </a:solidFill>
                <a:latin typeface="微软雅黑" pitchFamily="34" charset="-122"/>
                <a:ea typeface="微软雅黑" pitchFamily="34" charset="-122"/>
              </a:rPr>
              <a:t>/</a:t>
            </a:r>
            <a:r>
              <a:rPr lang="zh-CN" altLang="en-US" sz="1600" b="1" dirty="0" smtClean="0">
                <a:solidFill>
                  <a:schemeClr val="bg1"/>
                </a:solidFill>
                <a:latin typeface="微软雅黑" pitchFamily="34" charset="-122"/>
                <a:ea typeface="微软雅黑" pitchFamily="34" charset="-122"/>
              </a:rPr>
              <a:t>蓝色</a:t>
            </a:r>
            <a:r>
              <a:rPr lang="en-US" altLang="zh-CN" sz="1600" b="1" dirty="0" smtClean="0">
                <a:solidFill>
                  <a:schemeClr val="bg1"/>
                </a:solidFill>
                <a:latin typeface="微软雅黑" pitchFamily="34" charset="-122"/>
                <a:ea typeface="微软雅黑" pitchFamily="34" charset="-122"/>
              </a:rPr>
              <a:t>/</a:t>
            </a:r>
            <a:r>
              <a:rPr lang="zh-CN" altLang="en-US" sz="1600" b="1" dirty="0" smtClean="0">
                <a:solidFill>
                  <a:schemeClr val="bg1"/>
                </a:solidFill>
                <a:latin typeface="微软雅黑" pitchFamily="34" charset="-122"/>
                <a:ea typeface="微软雅黑" pitchFamily="34" charset="-122"/>
              </a:rPr>
              <a:t>绿色</a:t>
            </a:r>
            <a:r>
              <a:rPr lang="en-US" altLang="zh-CN" sz="1600" b="1" dirty="0" smtClean="0">
                <a:solidFill>
                  <a:schemeClr val="bg1"/>
                </a:solidFill>
                <a:latin typeface="微软雅黑" pitchFamily="34" charset="-122"/>
                <a:ea typeface="微软雅黑" pitchFamily="34" charset="-122"/>
              </a:rPr>
              <a:t>/</a:t>
            </a:r>
            <a:r>
              <a:rPr lang="zh-CN" altLang="en-US" sz="1600" b="1" dirty="0" smtClean="0">
                <a:solidFill>
                  <a:schemeClr val="bg1"/>
                </a:solidFill>
                <a:latin typeface="微软雅黑" pitchFamily="34" charset="-122"/>
                <a:ea typeface="微软雅黑" pitchFamily="34" charset="-122"/>
              </a:rPr>
              <a:t>紫色</a:t>
            </a:r>
          </a:p>
        </p:txBody>
      </p:sp>
      <p:sp>
        <p:nvSpPr>
          <p:cNvPr id="48" name="正方形/長方形 47"/>
          <p:cNvSpPr/>
          <p:nvPr/>
        </p:nvSpPr>
        <p:spPr>
          <a:xfrm>
            <a:off x="7617330" y="1986988"/>
            <a:ext cx="1103187"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清洗</a:t>
            </a:r>
            <a:r>
              <a:rPr lang="en-US" altLang="zh-CN" sz="1600" b="1" dirty="0" smtClean="0">
                <a:solidFill>
                  <a:schemeClr val="bg1"/>
                </a:solidFill>
                <a:latin typeface="微软雅黑" pitchFamily="34" charset="-122"/>
                <a:ea typeface="微软雅黑" pitchFamily="34" charset="-122"/>
              </a:rPr>
              <a:t>/</a:t>
            </a:r>
            <a:r>
              <a:rPr lang="zh-CN" altLang="en-US" sz="1600" b="1" dirty="0" smtClean="0">
                <a:solidFill>
                  <a:schemeClr val="bg1"/>
                </a:solidFill>
                <a:latin typeface="微软雅黑" pitchFamily="34" charset="-122"/>
                <a:ea typeface="微软雅黑" pitchFamily="34" charset="-122"/>
              </a:rPr>
              <a:t>灭菌</a:t>
            </a:r>
          </a:p>
        </p:txBody>
      </p:sp>
      <p:sp>
        <p:nvSpPr>
          <p:cNvPr id="49" name="正方形/長方形 48"/>
          <p:cNvSpPr/>
          <p:nvPr/>
        </p:nvSpPr>
        <p:spPr>
          <a:xfrm>
            <a:off x="5357818" y="3169752"/>
            <a:ext cx="2031325" cy="338554"/>
          </a:xfrm>
          <a:prstGeom prst="rect">
            <a:avLst/>
          </a:prstGeom>
          <a:solidFill>
            <a:srgbClr val="FF000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满足所有用户的需求</a:t>
            </a:r>
          </a:p>
        </p:txBody>
      </p:sp>
      <p:sp>
        <p:nvSpPr>
          <p:cNvPr id="50" name="正方形/長方形 49"/>
          <p:cNvSpPr/>
          <p:nvPr/>
        </p:nvSpPr>
        <p:spPr>
          <a:xfrm>
            <a:off x="5357818" y="3527494"/>
            <a:ext cx="1375698" cy="338554"/>
          </a:xfrm>
          <a:prstGeom prst="rect">
            <a:avLst/>
          </a:prstGeom>
          <a:solidFill>
            <a:srgbClr val="00B050"/>
          </a:solidFill>
        </p:spPr>
        <p:txBody>
          <a:bodyPr wrap="none">
            <a:spAutoFit/>
          </a:bodyPr>
          <a:lstStyle/>
          <a:p>
            <a:r>
              <a:rPr lang="en-US" altLang="zh-CN" sz="1600" b="1" dirty="0" smtClean="0">
                <a:solidFill>
                  <a:schemeClr val="bg1"/>
                </a:solidFill>
                <a:latin typeface="微软雅黑" pitchFamily="34" charset="-122"/>
                <a:ea typeface="微软雅黑" pitchFamily="34" charset="-122"/>
              </a:rPr>
              <a:t>2</a:t>
            </a:r>
            <a:r>
              <a:rPr lang="zh-CN" altLang="en-US" sz="1600" b="1" dirty="0" smtClean="0">
                <a:solidFill>
                  <a:schemeClr val="bg1"/>
                </a:solidFill>
                <a:latin typeface="微软雅黑" pitchFamily="34" charset="-122"/>
                <a:ea typeface="微软雅黑" pitchFamily="34" charset="-122"/>
              </a:rPr>
              <a:t>层</a:t>
            </a:r>
            <a:r>
              <a:rPr lang="en-US" altLang="zh-CN" sz="1600" b="1" dirty="0" smtClean="0">
                <a:solidFill>
                  <a:schemeClr val="bg1"/>
                </a:solidFill>
                <a:latin typeface="微软雅黑" pitchFamily="34" charset="-122"/>
                <a:ea typeface="微软雅黑" pitchFamily="34" charset="-122"/>
              </a:rPr>
              <a:t>/3</a:t>
            </a:r>
            <a:r>
              <a:rPr lang="zh-CN" altLang="en-US" sz="1600" b="1" dirty="0" smtClean="0">
                <a:solidFill>
                  <a:schemeClr val="bg1"/>
                </a:solidFill>
                <a:latin typeface="微软雅黑" pitchFamily="34" charset="-122"/>
                <a:ea typeface="微软雅黑" pitchFamily="34" charset="-122"/>
              </a:rPr>
              <a:t>层</a:t>
            </a:r>
            <a:r>
              <a:rPr lang="en-US" altLang="zh-CN" sz="1600" b="1" dirty="0" smtClean="0">
                <a:solidFill>
                  <a:schemeClr val="bg1"/>
                </a:solidFill>
                <a:latin typeface="微软雅黑" pitchFamily="34" charset="-122"/>
                <a:ea typeface="微软雅黑" pitchFamily="34" charset="-122"/>
              </a:rPr>
              <a:t>/4</a:t>
            </a:r>
            <a:r>
              <a:rPr lang="zh-CN" altLang="en-US" sz="1600" b="1" dirty="0" smtClean="0">
                <a:solidFill>
                  <a:schemeClr val="bg1"/>
                </a:solidFill>
                <a:latin typeface="微软雅黑" pitchFamily="34" charset="-122"/>
                <a:ea typeface="微软雅黑" pitchFamily="34" charset="-122"/>
              </a:rPr>
              <a:t>层</a:t>
            </a:r>
          </a:p>
        </p:txBody>
      </p:sp>
      <p:sp>
        <p:nvSpPr>
          <p:cNvPr id="51" name="正方形/長方形 50"/>
          <p:cNvSpPr/>
          <p:nvPr/>
        </p:nvSpPr>
        <p:spPr>
          <a:xfrm>
            <a:off x="6763024" y="3527494"/>
            <a:ext cx="800219"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活性炭</a:t>
            </a:r>
          </a:p>
        </p:txBody>
      </p:sp>
      <p:sp>
        <p:nvSpPr>
          <p:cNvPr id="52" name="正方形/長方形 51"/>
          <p:cNvSpPr/>
          <p:nvPr/>
        </p:nvSpPr>
        <p:spPr>
          <a:xfrm>
            <a:off x="7598900" y="3527494"/>
            <a:ext cx="800219"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日本产</a:t>
            </a:r>
          </a:p>
        </p:txBody>
      </p:sp>
      <p:sp>
        <p:nvSpPr>
          <p:cNvPr id="53" name="正方形/長方形 52"/>
          <p:cNvSpPr/>
          <p:nvPr/>
        </p:nvSpPr>
        <p:spPr>
          <a:xfrm>
            <a:off x="5357818" y="3884684"/>
            <a:ext cx="1826141"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对应各种国际标准</a:t>
            </a:r>
          </a:p>
        </p:txBody>
      </p:sp>
      <p:sp>
        <p:nvSpPr>
          <p:cNvPr id="54" name="正方形/長方形 53"/>
          <p:cNvSpPr/>
          <p:nvPr/>
        </p:nvSpPr>
        <p:spPr>
          <a:xfrm>
            <a:off x="7215206" y="3889862"/>
            <a:ext cx="1415772"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准备各种形状</a:t>
            </a:r>
          </a:p>
        </p:txBody>
      </p:sp>
      <p:sp>
        <p:nvSpPr>
          <p:cNvPr id="55" name="正方形/長方形 54"/>
          <p:cNvSpPr/>
          <p:nvPr/>
        </p:nvSpPr>
        <p:spPr>
          <a:xfrm>
            <a:off x="5357818" y="4259752"/>
            <a:ext cx="2031325"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低端</a:t>
            </a:r>
            <a:r>
              <a:rPr lang="ja-JP" altLang="en-US" sz="1600" b="1" dirty="0" smtClean="0">
                <a:solidFill>
                  <a:schemeClr val="bg1"/>
                </a:solidFill>
                <a:latin typeface="微软雅黑" pitchFamily="34" charset="-122"/>
                <a:ea typeface="微软雅黑" pitchFamily="34" charset="-122"/>
              </a:rPr>
              <a:t>～</a:t>
            </a:r>
            <a:r>
              <a:rPr lang="zh-CN" altLang="en-US" sz="1600" b="1" dirty="0" smtClean="0">
                <a:solidFill>
                  <a:schemeClr val="bg1"/>
                </a:solidFill>
                <a:latin typeface="微软雅黑" pitchFamily="34" charset="-122"/>
                <a:ea typeface="微软雅黑" pitchFamily="34" charset="-122"/>
              </a:rPr>
              <a:t>高端都可覆盖</a:t>
            </a:r>
          </a:p>
        </p:txBody>
      </p:sp>
      <p:pic>
        <p:nvPicPr>
          <p:cNvPr id="57360" name="Picture 16" descr="http://ftp.asonline.cn/ProductImg/CC291806.jpg"/>
          <p:cNvPicPr>
            <a:picLocks noChangeAspect="1" noChangeArrowheads="1"/>
          </p:cNvPicPr>
          <p:nvPr/>
        </p:nvPicPr>
        <p:blipFill>
          <a:blip r:embed="rId13" cstate="print"/>
          <a:srcRect/>
          <a:stretch>
            <a:fillRect/>
          </a:stretch>
        </p:blipFill>
        <p:spPr bwMode="auto">
          <a:xfrm>
            <a:off x="3831116" y="5892717"/>
            <a:ext cx="598008" cy="598008"/>
          </a:xfrm>
          <a:prstGeom prst="rect">
            <a:avLst/>
          </a:prstGeom>
          <a:noFill/>
        </p:spPr>
      </p:pic>
      <p:pic>
        <p:nvPicPr>
          <p:cNvPr id="57362" name="Picture 18" descr="https://aimg.as-1.co.jp/c/3/7438/01/03743801.jpg?v=ac21e6c3ade9463f2791a87a171b489232053ec3"/>
          <p:cNvPicPr>
            <a:picLocks noChangeAspect="1" noChangeArrowheads="1"/>
          </p:cNvPicPr>
          <p:nvPr/>
        </p:nvPicPr>
        <p:blipFill>
          <a:blip r:embed="rId14" cstate="print"/>
          <a:srcRect l="4167" t="11667" r="4166" b="13333"/>
          <a:stretch>
            <a:fillRect/>
          </a:stretch>
        </p:blipFill>
        <p:spPr bwMode="auto">
          <a:xfrm>
            <a:off x="4429124" y="5899022"/>
            <a:ext cx="857256" cy="584493"/>
          </a:xfrm>
          <a:prstGeom prst="rect">
            <a:avLst/>
          </a:prstGeom>
          <a:noFill/>
        </p:spPr>
      </p:pic>
      <p:sp>
        <p:nvSpPr>
          <p:cNvPr id="58" name="正方形/長方形 57"/>
          <p:cNvSpPr/>
          <p:nvPr/>
        </p:nvSpPr>
        <p:spPr>
          <a:xfrm>
            <a:off x="5357818" y="4994906"/>
            <a:ext cx="1826141" cy="338554"/>
          </a:xfrm>
          <a:prstGeom prst="rect">
            <a:avLst/>
          </a:prstGeom>
          <a:solidFill>
            <a:srgbClr val="FF000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畅销附加价值商品</a:t>
            </a:r>
          </a:p>
        </p:txBody>
      </p:sp>
      <p:sp>
        <p:nvSpPr>
          <p:cNvPr id="59" name="正方形/長方形 58"/>
          <p:cNvSpPr/>
          <p:nvPr/>
        </p:nvSpPr>
        <p:spPr>
          <a:xfrm>
            <a:off x="5357818" y="5352648"/>
            <a:ext cx="800219"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聚氨酯</a:t>
            </a:r>
          </a:p>
        </p:txBody>
      </p:sp>
      <p:sp>
        <p:nvSpPr>
          <p:cNvPr id="61" name="正方形/長方形 60"/>
          <p:cNvSpPr/>
          <p:nvPr/>
        </p:nvSpPr>
        <p:spPr>
          <a:xfrm>
            <a:off x="5357818" y="5715016"/>
            <a:ext cx="800219"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日本产</a:t>
            </a:r>
          </a:p>
        </p:txBody>
      </p:sp>
      <p:sp>
        <p:nvSpPr>
          <p:cNvPr id="65" name="正方形/長方形 64"/>
          <p:cNvSpPr/>
          <p:nvPr/>
        </p:nvSpPr>
        <p:spPr>
          <a:xfrm>
            <a:off x="6189674" y="5352648"/>
            <a:ext cx="595035"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硅胶</a:t>
            </a:r>
          </a:p>
        </p:txBody>
      </p:sp>
      <p:sp>
        <p:nvSpPr>
          <p:cNvPr id="66" name="正方形/長方形 65"/>
          <p:cNvSpPr/>
          <p:nvPr/>
        </p:nvSpPr>
        <p:spPr>
          <a:xfrm>
            <a:off x="6807216" y="5352648"/>
            <a:ext cx="1415772"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氯磺化聚乙烯</a:t>
            </a:r>
          </a:p>
        </p:txBody>
      </p:sp>
      <p:sp>
        <p:nvSpPr>
          <p:cNvPr id="67" name="正方形/長方形 66"/>
          <p:cNvSpPr/>
          <p:nvPr/>
        </p:nvSpPr>
        <p:spPr>
          <a:xfrm>
            <a:off x="6189674" y="5715016"/>
            <a:ext cx="595035"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耐酸</a:t>
            </a:r>
          </a:p>
        </p:txBody>
      </p:sp>
      <p:sp>
        <p:nvSpPr>
          <p:cNvPr id="68" name="正方形/長方形 67"/>
          <p:cNvSpPr/>
          <p:nvPr/>
        </p:nvSpPr>
        <p:spPr>
          <a:xfrm>
            <a:off x="6794516" y="5715016"/>
            <a:ext cx="595035"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耐碱</a:t>
            </a:r>
          </a:p>
        </p:txBody>
      </p:sp>
      <p:sp>
        <p:nvSpPr>
          <p:cNvPr id="71" name="正方形/長方形 70"/>
          <p:cNvSpPr/>
          <p:nvPr/>
        </p:nvSpPr>
        <p:spPr>
          <a:xfrm>
            <a:off x="7404120" y="5715016"/>
            <a:ext cx="595035"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耐油</a:t>
            </a:r>
          </a:p>
        </p:txBody>
      </p:sp>
      <p:sp>
        <p:nvSpPr>
          <p:cNvPr id="72" name="正方形/長方形 71"/>
          <p:cNvSpPr/>
          <p:nvPr/>
        </p:nvSpPr>
        <p:spPr>
          <a:xfrm>
            <a:off x="8021662" y="5715016"/>
            <a:ext cx="800219"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耐溶剂</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69E29E33-B620-47F9-BB04-8846C2A5AFCC}" type="slidenum">
              <a:rPr lang="en-US" smtClean="0">
                <a:solidFill>
                  <a:srgbClr val="1F497D">
                    <a:lumMod val="75000"/>
                    <a:lumOff val="25000"/>
                  </a:srgbClr>
                </a:solidFill>
              </a:rPr>
              <a:pPr/>
              <a:t>29</a:t>
            </a:fld>
            <a:endParaRPr lang="en-US">
              <a:solidFill>
                <a:srgbClr val="1F497D">
                  <a:lumMod val="75000"/>
                  <a:lumOff val="25000"/>
                </a:srgbClr>
              </a:solidFill>
            </a:endParaRPr>
          </a:p>
        </p:txBody>
      </p:sp>
      <p:cxnSp>
        <p:nvCxnSpPr>
          <p:cNvPr id="5"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3"/>
          <p:cNvPicPr>
            <a:picLocks noChangeAspect="1" noChangeArrowheads="1"/>
          </p:cNvPicPr>
          <p:nvPr/>
        </p:nvPicPr>
        <p:blipFill>
          <a:blip r:embed="rId3" cstate="print"/>
          <a:srcRect r="39266"/>
          <a:stretch>
            <a:fillRect/>
          </a:stretch>
        </p:blipFill>
        <p:spPr bwMode="auto">
          <a:xfrm>
            <a:off x="7286644" y="214291"/>
            <a:ext cx="1637558" cy="205304"/>
          </a:xfrm>
          <a:prstGeom prst="rect">
            <a:avLst/>
          </a:prstGeom>
          <a:noFill/>
          <a:ln w="9525">
            <a:noFill/>
            <a:miter lim="800000"/>
            <a:headEnd/>
            <a:tailEnd/>
          </a:ln>
        </p:spPr>
      </p:pic>
      <p:sp>
        <p:nvSpPr>
          <p:cNvPr id="9" name="角丸四角形 8"/>
          <p:cNvSpPr/>
          <p:nvPr/>
        </p:nvSpPr>
        <p:spPr>
          <a:xfrm>
            <a:off x="214282" y="1325895"/>
            <a:ext cx="2786082" cy="5072098"/>
          </a:xfrm>
          <a:prstGeom prst="roundRect">
            <a:avLst>
              <a:gd name="adj" fmla="val 2888"/>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テキスト ボックス 9"/>
          <p:cNvSpPr txBox="1"/>
          <p:nvPr/>
        </p:nvSpPr>
        <p:spPr>
          <a:xfrm>
            <a:off x="714348" y="1127108"/>
            <a:ext cx="1857388" cy="351546"/>
          </a:xfrm>
          <a:prstGeom prst="rect">
            <a:avLst/>
          </a:prstGeom>
          <a:solidFill>
            <a:schemeClr val="accent2">
              <a:lumMod val="75000"/>
            </a:schemeClr>
          </a:solidFill>
        </p:spPr>
        <p:txBody>
          <a:bodyPr wrap="square" lIns="104306" tIns="52153" rIns="104306" bIns="52153" rtlCol="0">
            <a:spAutoFit/>
          </a:bodyPr>
          <a:lstStyle/>
          <a:p>
            <a:pPr algn="ctr"/>
            <a:r>
              <a:rPr lang="zh-CN" altLang="en-US" sz="1600" b="1" dirty="0" smtClean="0">
                <a:solidFill>
                  <a:schemeClr val="bg1"/>
                </a:solidFill>
                <a:latin typeface="微软雅黑" pitchFamily="34" charset="-122"/>
                <a:ea typeface="微软雅黑" pitchFamily="34" charset="-122"/>
              </a:rPr>
              <a:t>安全保护用品扩充</a:t>
            </a:r>
            <a:endParaRPr lang="ja-JP" altLang="en-US" sz="1600" b="1" dirty="0">
              <a:solidFill>
                <a:schemeClr val="bg1"/>
              </a:solidFill>
              <a:latin typeface="微软雅黑" pitchFamily="34" charset="-122"/>
              <a:ea typeface="微软雅黑" pitchFamily="34" charset="-122"/>
            </a:endParaRPr>
          </a:p>
        </p:txBody>
      </p:sp>
      <p:sp>
        <p:nvSpPr>
          <p:cNvPr id="11" name="角丸四角形 10"/>
          <p:cNvSpPr/>
          <p:nvPr/>
        </p:nvSpPr>
        <p:spPr>
          <a:xfrm>
            <a:off x="3071802" y="1325895"/>
            <a:ext cx="2786082" cy="5072098"/>
          </a:xfrm>
          <a:prstGeom prst="roundRect">
            <a:avLst>
              <a:gd name="adj" fmla="val 2888"/>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角丸四角形 11"/>
          <p:cNvSpPr/>
          <p:nvPr/>
        </p:nvSpPr>
        <p:spPr>
          <a:xfrm>
            <a:off x="5929322" y="1325895"/>
            <a:ext cx="2786082" cy="5072098"/>
          </a:xfrm>
          <a:prstGeom prst="roundRect">
            <a:avLst>
              <a:gd name="adj" fmla="val 2888"/>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テキスト ボックス 12"/>
          <p:cNvSpPr txBox="1"/>
          <p:nvPr/>
        </p:nvSpPr>
        <p:spPr>
          <a:xfrm>
            <a:off x="3786182" y="1127108"/>
            <a:ext cx="1347798" cy="351546"/>
          </a:xfrm>
          <a:prstGeom prst="rect">
            <a:avLst/>
          </a:prstGeom>
          <a:solidFill>
            <a:schemeClr val="tx2">
              <a:lumMod val="75000"/>
            </a:schemeClr>
          </a:solidFill>
        </p:spPr>
        <p:txBody>
          <a:bodyPr wrap="square" lIns="104306" tIns="52153" rIns="104306" bIns="52153" rtlCol="0">
            <a:spAutoFit/>
          </a:bodyPr>
          <a:lstStyle/>
          <a:p>
            <a:pPr algn="ctr"/>
            <a:r>
              <a:rPr lang="zh-CN" altLang="en-US" sz="1600" b="1" dirty="0" smtClean="0">
                <a:solidFill>
                  <a:schemeClr val="bg1"/>
                </a:solidFill>
                <a:latin typeface="微软雅黑" pitchFamily="34" charset="-122"/>
                <a:ea typeface="微软雅黑" pitchFamily="34" charset="-122"/>
              </a:rPr>
              <a:t>知名品牌</a:t>
            </a:r>
            <a:endParaRPr lang="ja-JP" altLang="en-US" sz="1600" b="1" dirty="0">
              <a:solidFill>
                <a:schemeClr val="bg1"/>
              </a:solidFill>
              <a:latin typeface="微软雅黑" pitchFamily="34" charset="-122"/>
              <a:ea typeface="微软雅黑" pitchFamily="34" charset="-122"/>
            </a:endParaRPr>
          </a:p>
        </p:txBody>
      </p:sp>
      <p:pic>
        <p:nvPicPr>
          <p:cNvPr id="15" name="Picture 12" descr="https://aimg.as-1.co.jp/c/8/2105/01/08210501a.jpg?v=b5a0b2d7fc2e32cef89381f48e2c74e31c8be14e"/>
          <p:cNvPicPr>
            <a:picLocks noChangeAspect="1" noChangeArrowheads="1"/>
          </p:cNvPicPr>
          <p:nvPr/>
        </p:nvPicPr>
        <p:blipFill>
          <a:blip r:embed="rId4" cstate="print"/>
          <a:srcRect/>
          <a:stretch>
            <a:fillRect/>
          </a:stretch>
        </p:blipFill>
        <p:spPr bwMode="auto">
          <a:xfrm>
            <a:off x="6072198" y="1683086"/>
            <a:ext cx="1329054" cy="1143008"/>
          </a:xfrm>
          <a:prstGeom prst="rect">
            <a:avLst/>
          </a:prstGeom>
          <a:noFill/>
        </p:spPr>
      </p:pic>
      <p:sp>
        <p:nvSpPr>
          <p:cNvPr id="16" name="テキスト ボックス 15">
            <a:extLst>
              <a:ext uri="{FF2B5EF4-FFF2-40B4-BE49-F238E27FC236}">
                <a16:creationId xmlns:a16="http://schemas.microsoft.com/office/drawing/2014/main" xmlns="" id="{48CDF70B-6300-4A03-B23E-F4A6A10A427D}"/>
              </a:ext>
            </a:extLst>
          </p:cNvPr>
          <p:cNvSpPr txBox="1"/>
          <p:nvPr/>
        </p:nvSpPr>
        <p:spPr>
          <a:xfrm>
            <a:off x="7404107" y="2254589"/>
            <a:ext cx="954107" cy="646331"/>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防护口罩</a:t>
            </a:r>
            <a:endParaRPr kumimoji="1" lang="ja-JP" altLang="en-US" sz="1200" dirty="0" smtClean="0">
              <a:solidFill>
                <a:schemeClr val="accent1">
                  <a:lumMod val="75000"/>
                </a:schemeClr>
              </a:solidFill>
              <a:latin typeface="微软雅黑" pitchFamily="34" charset="-122"/>
              <a:ea typeface="微软雅黑" pitchFamily="34" charset="-122"/>
            </a:endParaRPr>
          </a:p>
          <a:p>
            <a:r>
              <a:rPr kumimoji="1" lang="zh-CN" altLang="en-US" sz="1200" dirty="0" smtClean="0">
                <a:solidFill>
                  <a:schemeClr val="accent1">
                    <a:lumMod val="75000"/>
                  </a:schemeClr>
                </a:solidFill>
                <a:latin typeface="微软雅黑" pitchFamily="34" charset="-122"/>
                <a:ea typeface="微软雅黑" pitchFamily="34" charset="-122"/>
              </a:rPr>
              <a:t>常规，女用</a:t>
            </a:r>
            <a:endParaRPr kumimoji="1" lang="en-US" altLang="zh-CN" sz="1200" dirty="0" smtClean="0">
              <a:solidFill>
                <a:schemeClr val="accent1">
                  <a:lumMod val="75000"/>
                </a:schemeClr>
              </a:solidFill>
              <a:latin typeface="微软雅黑" pitchFamily="34" charset="-122"/>
              <a:ea typeface="微软雅黑" pitchFamily="34" charset="-122"/>
            </a:endParaRPr>
          </a:p>
          <a:p>
            <a:r>
              <a:rPr kumimoji="1" lang="zh-CN" altLang="en-US" sz="1200" dirty="0" smtClean="0">
                <a:solidFill>
                  <a:schemeClr val="accent1">
                    <a:lumMod val="75000"/>
                  </a:schemeClr>
                </a:solidFill>
                <a:latin typeface="微软雅黑" pitchFamily="34" charset="-122"/>
                <a:ea typeface="微软雅黑" pitchFamily="34" charset="-122"/>
              </a:rPr>
              <a:t>儿童用</a:t>
            </a:r>
            <a:endParaRPr kumimoji="1" lang="en-US" altLang="ja-JP" sz="1200" dirty="0" smtClean="0">
              <a:solidFill>
                <a:schemeClr val="accent1">
                  <a:lumMod val="75000"/>
                </a:schemeClr>
              </a:solidFill>
              <a:latin typeface="微软雅黑" pitchFamily="34" charset="-122"/>
              <a:ea typeface="微软雅黑" pitchFamily="34" charset="-122"/>
            </a:endParaRPr>
          </a:p>
        </p:txBody>
      </p:sp>
      <p:sp>
        <p:nvSpPr>
          <p:cNvPr id="17" name="テキスト ボックス 16">
            <a:extLst>
              <a:ext uri="{FF2B5EF4-FFF2-40B4-BE49-F238E27FC236}">
                <a16:creationId xmlns:a16="http://schemas.microsoft.com/office/drawing/2014/main" xmlns="" id="{48CDF70B-6300-4A03-B23E-F4A6A10A427D}"/>
              </a:ext>
            </a:extLst>
          </p:cNvPr>
          <p:cNvSpPr txBox="1"/>
          <p:nvPr/>
        </p:nvSpPr>
        <p:spPr>
          <a:xfrm>
            <a:off x="7376784" y="3397597"/>
            <a:ext cx="1276311" cy="461665"/>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聚氨酯涂层手套</a:t>
            </a:r>
            <a:endParaRPr kumimoji="1" lang="en-US" altLang="zh-CN" sz="1200" dirty="0" smtClean="0">
              <a:solidFill>
                <a:schemeClr val="accent1">
                  <a:lumMod val="75000"/>
                </a:schemeClr>
              </a:solidFill>
              <a:latin typeface="微软雅黑" pitchFamily="34" charset="-122"/>
              <a:ea typeface="微软雅黑" pitchFamily="34" charset="-122"/>
            </a:endParaRPr>
          </a:p>
          <a:p>
            <a:r>
              <a:rPr kumimoji="1" lang="en-US" altLang="zh-CN" sz="1200" dirty="0" smtClean="0">
                <a:solidFill>
                  <a:schemeClr val="accent1">
                    <a:lumMod val="75000"/>
                  </a:schemeClr>
                </a:solidFill>
                <a:latin typeface="微软雅黑" pitchFamily="34" charset="-122"/>
                <a:ea typeface="微软雅黑" pitchFamily="34" charset="-122"/>
              </a:rPr>
              <a:t>(</a:t>
            </a:r>
            <a:r>
              <a:rPr kumimoji="1" lang="zh-CN" altLang="en-US" sz="1200" dirty="0" smtClean="0">
                <a:solidFill>
                  <a:schemeClr val="accent1">
                    <a:lumMod val="75000"/>
                  </a:schemeClr>
                </a:solidFill>
                <a:latin typeface="微软雅黑" pitchFamily="34" charset="-122"/>
                <a:ea typeface="微软雅黑" pitchFamily="34" charset="-122"/>
              </a:rPr>
              <a:t>指尖</a:t>
            </a:r>
            <a:r>
              <a:rPr kumimoji="1" lang="en-US" altLang="zh-CN" sz="1200" dirty="0" smtClean="0">
                <a:solidFill>
                  <a:schemeClr val="accent1">
                    <a:lumMod val="75000"/>
                  </a:schemeClr>
                </a:solidFill>
                <a:latin typeface="微软雅黑" pitchFamily="34" charset="-122"/>
                <a:ea typeface="微软雅黑" pitchFamily="34" charset="-122"/>
              </a:rPr>
              <a:t>/</a:t>
            </a:r>
            <a:r>
              <a:rPr kumimoji="1" lang="zh-CN" altLang="en-US" sz="1200" dirty="0" smtClean="0">
                <a:solidFill>
                  <a:schemeClr val="accent1">
                    <a:lumMod val="75000"/>
                  </a:schemeClr>
                </a:solidFill>
                <a:latin typeface="微软雅黑" pitchFamily="34" charset="-122"/>
                <a:ea typeface="微软雅黑" pitchFamily="34" charset="-122"/>
              </a:rPr>
              <a:t>手掌涂层</a:t>
            </a:r>
            <a:r>
              <a:rPr kumimoji="1" lang="en-US" altLang="zh-CN" sz="1200" dirty="0" smtClean="0">
                <a:solidFill>
                  <a:schemeClr val="accent1">
                    <a:lumMod val="75000"/>
                  </a:schemeClr>
                </a:solidFill>
                <a:latin typeface="微软雅黑" pitchFamily="34" charset="-122"/>
                <a:ea typeface="微软雅黑" pitchFamily="34" charset="-122"/>
              </a:rPr>
              <a:t>)</a:t>
            </a:r>
            <a:endParaRPr kumimoji="1" lang="ja-JP" altLang="en-US" dirty="0">
              <a:solidFill>
                <a:schemeClr val="accent1">
                  <a:lumMod val="75000"/>
                </a:schemeClr>
              </a:solidFill>
              <a:latin typeface="微软雅黑" pitchFamily="34" charset="-122"/>
              <a:ea typeface="微软雅黑" pitchFamily="34" charset="-122"/>
            </a:endParaRPr>
          </a:p>
        </p:txBody>
      </p:sp>
      <p:sp>
        <p:nvSpPr>
          <p:cNvPr id="18" name="テキスト ボックス 17">
            <a:extLst>
              <a:ext uri="{FF2B5EF4-FFF2-40B4-BE49-F238E27FC236}">
                <a16:creationId xmlns:a16="http://schemas.microsoft.com/office/drawing/2014/main" xmlns="" id="{48CDF70B-6300-4A03-B23E-F4A6A10A427D}"/>
              </a:ext>
            </a:extLst>
          </p:cNvPr>
          <p:cNvSpPr txBox="1"/>
          <p:nvPr/>
        </p:nvSpPr>
        <p:spPr>
          <a:xfrm>
            <a:off x="7404107" y="4612043"/>
            <a:ext cx="646331" cy="461665"/>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套鞋机</a:t>
            </a:r>
            <a:endParaRPr kumimoji="1" lang="en-US" altLang="zh-CN" sz="1200" dirty="0" smtClean="0">
              <a:solidFill>
                <a:schemeClr val="accent1">
                  <a:lumMod val="75000"/>
                </a:schemeClr>
              </a:solidFill>
              <a:latin typeface="微软雅黑" pitchFamily="34" charset="-122"/>
              <a:ea typeface="微软雅黑" pitchFamily="34" charset="-122"/>
            </a:endParaRPr>
          </a:p>
          <a:p>
            <a:r>
              <a:rPr kumimoji="1" lang="ja-JP" altLang="en-US" sz="1200" dirty="0" smtClean="0">
                <a:solidFill>
                  <a:schemeClr val="accent1">
                    <a:lumMod val="75000"/>
                  </a:schemeClr>
                </a:solidFill>
                <a:latin typeface="微软雅黑" pitchFamily="34" charset="-122"/>
                <a:ea typeface="微软雅黑" pitchFamily="34" charset="-122"/>
              </a:rPr>
              <a:t>鞋套</a:t>
            </a:r>
            <a:endParaRPr kumimoji="1" lang="ja-JP" altLang="en-US" dirty="0">
              <a:solidFill>
                <a:schemeClr val="accent1">
                  <a:lumMod val="75000"/>
                </a:schemeClr>
              </a:solidFill>
              <a:latin typeface="微软雅黑" pitchFamily="34" charset="-122"/>
              <a:ea typeface="微软雅黑" pitchFamily="34" charset="-122"/>
            </a:endParaRPr>
          </a:p>
        </p:txBody>
      </p:sp>
      <p:sp>
        <p:nvSpPr>
          <p:cNvPr id="19" name="テキスト ボックス 18">
            <a:extLst>
              <a:ext uri="{FF2B5EF4-FFF2-40B4-BE49-F238E27FC236}">
                <a16:creationId xmlns:a16="http://schemas.microsoft.com/office/drawing/2014/main" xmlns="" id="{48CDF70B-6300-4A03-B23E-F4A6A10A427D}"/>
              </a:ext>
            </a:extLst>
          </p:cNvPr>
          <p:cNvSpPr txBox="1"/>
          <p:nvPr/>
        </p:nvSpPr>
        <p:spPr>
          <a:xfrm>
            <a:off x="7404107" y="5683613"/>
            <a:ext cx="954107" cy="461665"/>
          </a:xfrm>
          <a:prstGeom prst="rect">
            <a:avLst/>
          </a:prstGeom>
          <a:noFill/>
        </p:spPr>
        <p:txBody>
          <a:bodyPr wrap="none" rtlCol="0">
            <a:spAutoFit/>
          </a:bodyPr>
          <a:lstStyle/>
          <a:p>
            <a:r>
              <a:rPr kumimoji="1" lang="en-US" altLang="zh-CN" sz="1200" dirty="0" smtClean="0">
                <a:solidFill>
                  <a:schemeClr val="accent1">
                    <a:lumMod val="75000"/>
                  </a:schemeClr>
                </a:solidFill>
                <a:latin typeface="微软雅黑" pitchFamily="34" charset="-122"/>
                <a:ea typeface="微软雅黑" pitchFamily="34" charset="-122"/>
              </a:rPr>
              <a:t>24g ,30g</a:t>
            </a:r>
            <a:endParaRPr kumimoji="1" lang="en-US" altLang="zh-CN" dirty="0">
              <a:solidFill>
                <a:schemeClr val="accent1">
                  <a:lumMod val="75000"/>
                </a:schemeClr>
              </a:solidFill>
              <a:latin typeface="微软雅黑" pitchFamily="34" charset="-122"/>
              <a:ea typeface="微软雅黑" pitchFamily="34" charset="-122"/>
            </a:endParaRPr>
          </a:p>
          <a:p>
            <a:r>
              <a:rPr kumimoji="1" lang="zh-CN" altLang="en-US" sz="1200" dirty="0" smtClean="0">
                <a:solidFill>
                  <a:schemeClr val="accent1">
                    <a:lumMod val="75000"/>
                  </a:schemeClr>
                </a:solidFill>
                <a:latin typeface="微软雅黑" pitchFamily="34" charset="-122"/>
                <a:ea typeface="微软雅黑" pitchFamily="34" charset="-122"/>
              </a:rPr>
              <a:t>一次性鞋套</a:t>
            </a:r>
            <a:endParaRPr kumimoji="1" lang="en-US" altLang="zh-CN" sz="1200" dirty="0" smtClean="0">
              <a:solidFill>
                <a:schemeClr val="accent1">
                  <a:lumMod val="75000"/>
                </a:schemeClr>
              </a:solidFill>
              <a:latin typeface="微软雅黑" pitchFamily="34" charset="-122"/>
              <a:ea typeface="微软雅黑" pitchFamily="34" charset="-122"/>
            </a:endParaRPr>
          </a:p>
        </p:txBody>
      </p:sp>
      <p:sp>
        <p:nvSpPr>
          <p:cNvPr id="20" name="テキスト ボックス 19">
            <a:extLst>
              <a:ext uri="{FF2B5EF4-FFF2-40B4-BE49-F238E27FC236}">
                <a16:creationId xmlns:a16="http://schemas.microsoft.com/office/drawing/2014/main" xmlns="" id="{48CDF70B-6300-4A03-B23E-F4A6A10A427D}"/>
              </a:ext>
            </a:extLst>
          </p:cNvPr>
          <p:cNvSpPr txBox="1"/>
          <p:nvPr/>
        </p:nvSpPr>
        <p:spPr>
          <a:xfrm>
            <a:off x="1669062" y="2111713"/>
            <a:ext cx="1083951" cy="646331"/>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耐切割手套</a:t>
            </a:r>
            <a:endParaRPr kumimoji="1" lang="en-US" altLang="zh-CN" sz="1200" dirty="0" smtClean="0">
              <a:solidFill>
                <a:schemeClr val="accent1">
                  <a:lumMod val="75000"/>
                </a:schemeClr>
              </a:solidFill>
              <a:latin typeface="微软雅黑" pitchFamily="34" charset="-122"/>
              <a:ea typeface="微软雅黑" pitchFamily="34" charset="-122"/>
            </a:endParaRPr>
          </a:p>
          <a:p>
            <a:r>
              <a:rPr kumimoji="1" lang="en-US" altLang="ja-JP" sz="1200" dirty="0" smtClean="0">
                <a:solidFill>
                  <a:schemeClr val="accent1">
                    <a:lumMod val="75000"/>
                  </a:schemeClr>
                </a:solidFill>
                <a:latin typeface="微软雅黑" pitchFamily="34" charset="-122"/>
                <a:ea typeface="微软雅黑" pitchFamily="34" charset="-122"/>
              </a:rPr>
              <a:t>※</a:t>
            </a:r>
            <a:r>
              <a:rPr kumimoji="1" lang="zh-CN" altLang="en-US" sz="1200" dirty="0" smtClean="0">
                <a:solidFill>
                  <a:schemeClr val="accent1">
                    <a:lumMod val="75000"/>
                  </a:schemeClr>
                </a:solidFill>
                <a:latin typeface="微软雅黑" pitchFamily="34" charset="-122"/>
                <a:ea typeface="微软雅黑" pitchFamily="34" charset="-122"/>
              </a:rPr>
              <a:t>耐切割等级</a:t>
            </a:r>
            <a:endParaRPr kumimoji="1" lang="en-US" altLang="zh-CN" sz="1200" dirty="0" smtClean="0">
              <a:solidFill>
                <a:schemeClr val="accent1">
                  <a:lumMod val="75000"/>
                </a:schemeClr>
              </a:solidFill>
              <a:latin typeface="微软雅黑" pitchFamily="34" charset="-122"/>
              <a:ea typeface="微软雅黑" pitchFamily="34" charset="-122"/>
            </a:endParaRPr>
          </a:p>
          <a:p>
            <a:r>
              <a:rPr kumimoji="1" lang="en-US" altLang="zh-CN" sz="1200" dirty="0" smtClean="0">
                <a:solidFill>
                  <a:schemeClr val="accent1">
                    <a:lumMod val="75000"/>
                  </a:schemeClr>
                </a:solidFill>
                <a:latin typeface="微软雅黑" pitchFamily="34" charset="-122"/>
                <a:ea typeface="微软雅黑" pitchFamily="34" charset="-122"/>
              </a:rPr>
              <a:t>   </a:t>
            </a:r>
            <a:r>
              <a:rPr kumimoji="1" lang="zh-CN" altLang="en-US" sz="1200" dirty="0" smtClean="0">
                <a:solidFill>
                  <a:schemeClr val="accent1">
                    <a:lumMod val="75000"/>
                  </a:schemeClr>
                </a:solidFill>
                <a:latin typeface="微软雅黑" pitchFamily="34" charset="-122"/>
                <a:ea typeface="微软雅黑" pitchFamily="34" charset="-122"/>
              </a:rPr>
              <a:t>的标示</a:t>
            </a:r>
            <a:endParaRPr kumimoji="1" lang="ja-JP" altLang="en-US" dirty="0">
              <a:solidFill>
                <a:schemeClr val="accent1">
                  <a:lumMod val="75000"/>
                </a:schemeClr>
              </a:solidFill>
              <a:latin typeface="微软雅黑" pitchFamily="34" charset="-122"/>
              <a:ea typeface="微软雅黑" pitchFamily="34" charset="-122"/>
            </a:endParaRPr>
          </a:p>
        </p:txBody>
      </p:sp>
      <p:sp>
        <p:nvSpPr>
          <p:cNvPr id="21" name="テキスト ボックス 20">
            <a:extLst>
              <a:ext uri="{FF2B5EF4-FFF2-40B4-BE49-F238E27FC236}">
                <a16:creationId xmlns:a16="http://schemas.microsoft.com/office/drawing/2014/main" xmlns="" id="{48CDF70B-6300-4A03-B23E-F4A6A10A427D}"/>
              </a:ext>
            </a:extLst>
          </p:cNvPr>
          <p:cNvSpPr txBox="1"/>
          <p:nvPr/>
        </p:nvSpPr>
        <p:spPr>
          <a:xfrm>
            <a:off x="1608636" y="3254721"/>
            <a:ext cx="1391728" cy="646331"/>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防尘口罩</a:t>
            </a:r>
            <a:endParaRPr kumimoji="1" lang="en-US" altLang="zh-CN" sz="1200" dirty="0" smtClean="0">
              <a:solidFill>
                <a:schemeClr val="accent1">
                  <a:lumMod val="75000"/>
                </a:schemeClr>
              </a:solidFill>
              <a:latin typeface="微软雅黑" pitchFamily="34" charset="-122"/>
              <a:ea typeface="微软雅黑" pitchFamily="34" charset="-122"/>
            </a:endParaRPr>
          </a:p>
          <a:p>
            <a:r>
              <a:rPr kumimoji="1" lang="en-US" altLang="ja-JP" sz="1200" dirty="0" smtClean="0">
                <a:solidFill>
                  <a:schemeClr val="accent1">
                    <a:lumMod val="75000"/>
                  </a:schemeClr>
                </a:solidFill>
                <a:latin typeface="微软雅黑" pitchFamily="34" charset="-122"/>
                <a:ea typeface="微软雅黑" pitchFamily="34" charset="-122"/>
              </a:rPr>
              <a:t>※</a:t>
            </a:r>
            <a:r>
              <a:rPr kumimoji="1" lang="zh-CN" altLang="en-US" sz="1200" dirty="0" smtClean="0">
                <a:solidFill>
                  <a:schemeClr val="accent1">
                    <a:lumMod val="75000"/>
                  </a:schemeClr>
                </a:solidFill>
                <a:latin typeface="微软雅黑" pitchFamily="34" charset="-122"/>
                <a:ea typeface="微软雅黑" pitchFamily="34" charset="-122"/>
              </a:rPr>
              <a:t>各国规格对照表</a:t>
            </a:r>
            <a:endParaRPr kumimoji="1" lang="en-US" altLang="zh-CN" sz="1200" dirty="0" smtClean="0">
              <a:solidFill>
                <a:schemeClr val="accent1">
                  <a:lumMod val="75000"/>
                </a:schemeClr>
              </a:solidFill>
              <a:latin typeface="微软雅黑" pitchFamily="34" charset="-122"/>
              <a:ea typeface="微软雅黑" pitchFamily="34" charset="-122"/>
            </a:endParaRPr>
          </a:p>
          <a:p>
            <a:r>
              <a:rPr kumimoji="1" lang="en-US" altLang="ja-JP" sz="1200" dirty="0" smtClean="0">
                <a:solidFill>
                  <a:schemeClr val="accent1">
                    <a:lumMod val="75000"/>
                  </a:schemeClr>
                </a:solidFill>
                <a:latin typeface="微软雅黑" pitchFamily="34" charset="-122"/>
                <a:ea typeface="微软雅黑" pitchFamily="34" charset="-122"/>
              </a:rPr>
              <a:t>※</a:t>
            </a:r>
            <a:r>
              <a:rPr kumimoji="1" lang="zh-CN" altLang="en-US" sz="1200" dirty="0" smtClean="0">
                <a:solidFill>
                  <a:schemeClr val="accent1">
                    <a:lumMod val="75000"/>
                  </a:schemeClr>
                </a:solidFill>
                <a:latin typeface="微软雅黑" pitchFamily="34" charset="-122"/>
                <a:ea typeface="微软雅黑" pitchFamily="34" charset="-122"/>
              </a:rPr>
              <a:t>行业种类参照表</a:t>
            </a:r>
            <a:endParaRPr kumimoji="1" lang="ja-JP" altLang="en-US" dirty="0">
              <a:solidFill>
                <a:schemeClr val="accent1">
                  <a:lumMod val="75000"/>
                </a:schemeClr>
              </a:solidFill>
              <a:latin typeface="微软雅黑" pitchFamily="34" charset="-122"/>
              <a:ea typeface="微软雅黑" pitchFamily="34" charset="-122"/>
            </a:endParaRPr>
          </a:p>
        </p:txBody>
      </p:sp>
      <p:sp>
        <p:nvSpPr>
          <p:cNvPr id="22" name="テキスト ボックス 21">
            <a:extLst>
              <a:ext uri="{FF2B5EF4-FFF2-40B4-BE49-F238E27FC236}">
                <a16:creationId xmlns:a16="http://schemas.microsoft.com/office/drawing/2014/main" xmlns="" id="{48CDF70B-6300-4A03-B23E-F4A6A10A427D}"/>
              </a:ext>
            </a:extLst>
          </p:cNvPr>
          <p:cNvSpPr txBox="1"/>
          <p:nvPr/>
        </p:nvSpPr>
        <p:spPr>
          <a:xfrm>
            <a:off x="1643042" y="4692234"/>
            <a:ext cx="800219"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防滑胶带</a:t>
            </a:r>
            <a:endParaRPr kumimoji="1" lang="ja-JP" altLang="en-US" dirty="0">
              <a:solidFill>
                <a:schemeClr val="accent1">
                  <a:lumMod val="75000"/>
                </a:schemeClr>
              </a:solidFill>
              <a:latin typeface="微软雅黑" pitchFamily="34" charset="-122"/>
              <a:ea typeface="微软雅黑" pitchFamily="34" charset="-122"/>
            </a:endParaRPr>
          </a:p>
        </p:txBody>
      </p:sp>
      <p:sp>
        <p:nvSpPr>
          <p:cNvPr id="23" name="テキスト ボックス 22">
            <a:extLst>
              <a:ext uri="{FF2B5EF4-FFF2-40B4-BE49-F238E27FC236}">
                <a16:creationId xmlns:a16="http://schemas.microsoft.com/office/drawing/2014/main" xmlns="" id="{48CDF70B-6300-4A03-B23E-F4A6A10A427D}"/>
              </a:ext>
            </a:extLst>
          </p:cNvPr>
          <p:cNvSpPr txBox="1"/>
          <p:nvPr/>
        </p:nvSpPr>
        <p:spPr>
          <a:xfrm>
            <a:off x="1700079" y="5763804"/>
            <a:ext cx="1107996"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手套箱用手套</a:t>
            </a:r>
            <a:endParaRPr kumimoji="1" lang="ja-JP" altLang="en-US" dirty="0">
              <a:solidFill>
                <a:schemeClr val="accent1">
                  <a:lumMod val="75000"/>
                </a:schemeClr>
              </a:solidFill>
              <a:latin typeface="微软雅黑" pitchFamily="34" charset="-122"/>
              <a:ea typeface="微软雅黑" pitchFamily="34" charset="-122"/>
            </a:endParaRPr>
          </a:p>
        </p:txBody>
      </p:sp>
      <p:sp>
        <p:nvSpPr>
          <p:cNvPr id="24" name="テキスト ボックス 23">
            <a:extLst>
              <a:ext uri="{FF2B5EF4-FFF2-40B4-BE49-F238E27FC236}">
                <a16:creationId xmlns:a16="http://schemas.microsoft.com/office/drawing/2014/main" xmlns="" id="{48CDF70B-6300-4A03-B23E-F4A6A10A427D}"/>
              </a:ext>
            </a:extLst>
          </p:cNvPr>
          <p:cNvSpPr txBox="1"/>
          <p:nvPr/>
        </p:nvSpPr>
        <p:spPr>
          <a:xfrm>
            <a:off x="3071802" y="1548962"/>
            <a:ext cx="1348446"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金佰利</a:t>
            </a:r>
            <a:r>
              <a:rPr kumimoji="1" lang="en-US" altLang="zh-CN" sz="1200" dirty="0" smtClean="0">
                <a:solidFill>
                  <a:schemeClr val="accent1">
                    <a:lumMod val="75000"/>
                  </a:schemeClr>
                </a:solidFill>
                <a:latin typeface="微软雅黑" pitchFamily="34" charset="-122"/>
                <a:ea typeface="微软雅黑" pitchFamily="34" charset="-122"/>
              </a:rPr>
              <a:t>/</a:t>
            </a:r>
            <a:r>
              <a:rPr kumimoji="1" lang="en-US" altLang="zh-CN" sz="1200" dirty="0" err="1" smtClean="0">
                <a:solidFill>
                  <a:schemeClr val="accent1">
                    <a:lumMod val="75000"/>
                  </a:schemeClr>
                </a:solidFill>
                <a:latin typeface="微软雅黑" pitchFamily="34" charset="-122"/>
                <a:ea typeface="微软雅黑" pitchFamily="34" charset="-122"/>
              </a:rPr>
              <a:t>kimberly</a:t>
            </a:r>
            <a:endParaRPr kumimoji="1" lang="ja-JP" altLang="en-US" dirty="0">
              <a:solidFill>
                <a:schemeClr val="accent1">
                  <a:lumMod val="75000"/>
                </a:schemeClr>
              </a:solidFill>
              <a:latin typeface="微软雅黑" pitchFamily="34" charset="-122"/>
              <a:ea typeface="微软雅黑" pitchFamily="34" charset="-122"/>
            </a:endParaRPr>
          </a:p>
        </p:txBody>
      </p:sp>
      <p:sp>
        <p:nvSpPr>
          <p:cNvPr id="25" name="テキスト ボックス 24">
            <a:extLst>
              <a:ext uri="{FF2B5EF4-FFF2-40B4-BE49-F238E27FC236}">
                <a16:creationId xmlns:a16="http://schemas.microsoft.com/office/drawing/2014/main" xmlns="" id="{48CDF70B-6300-4A03-B23E-F4A6A10A427D}"/>
              </a:ext>
            </a:extLst>
          </p:cNvPr>
          <p:cNvSpPr txBox="1"/>
          <p:nvPr/>
        </p:nvSpPr>
        <p:spPr>
          <a:xfrm>
            <a:off x="4643438" y="1540209"/>
            <a:ext cx="1276311"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安思尔</a:t>
            </a:r>
            <a:r>
              <a:rPr kumimoji="1" lang="en-US" altLang="zh-CN" sz="1200" dirty="0" smtClean="0">
                <a:solidFill>
                  <a:schemeClr val="accent1">
                    <a:lumMod val="75000"/>
                  </a:schemeClr>
                </a:solidFill>
                <a:latin typeface="微软雅黑" pitchFamily="34" charset="-122"/>
                <a:ea typeface="微软雅黑" pitchFamily="34" charset="-122"/>
              </a:rPr>
              <a:t>/ANSELL</a:t>
            </a:r>
            <a:endParaRPr kumimoji="1" lang="ja-JP" altLang="en-US" sz="1200" dirty="0">
              <a:solidFill>
                <a:schemeClr val="accent1">
                  <a:lumMod val="75000"/>
                </a:schemeClr>
              </a:solidFill>
              <a:latin typeface="微软雅黑" pitchFamily="34" charset="-122"/>
              <a:ea typeface="微软雅黑" pitchFamily="34" charset="-122"/>
            </a:endParaRPr>
          </a:p>
        </p:txBody>
      </p:sp>
      <p:sp>
        <p:nvSpPr>
          <p:cNvPr id="26" name="テキスト ボックス 25">
            <a:extLst>
              <a:ext uri="{FF2B5EF4-FFF2-40B4-BE49-F238E27FC236}">
                <a16:creationId xmlns:a16="http://schemas.microsoft.com/office/drawing/2014/main" xmlns="" id="{48CDF70B-6300-4A03-B23E-F4A6A10A427D}"/>
              </a:ext>
            </a:extLst>
          </p:cNvPr>
          <p:cNvSpPr txBox="1"/>
          <p:nvPr/>
        </p:nvSpPr>
        <p:spPr>
          <a:xfrm>
            <a:off x="3071802" y="2683217"/>
            <a:ext cx="1456424"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卡司顿</a:t>
            </a:r>
            <a:r>
              <a:rPr kumimoji="1" lang="en-US" altLang="zh-CN" sz="1200" dirty="0" smtClean="0">
                <a:solidFill>
                  <a:schemeClr val="accent1">
                    <a:lumMod val="75000"/>
                  </a:schemeClr>
                </a:solidFill>
                <a:latin typeface="微软雅黑" pitchFamily="34" charset="-122"/>
                <a:ea typeface="微软雅黑" pitchFamily="34" charset="-122"/>
              </a:rPr>
              <a:t>/CASTONG</a:t>
            </a:r>
            <a:endParaRPr kumimoji="1" lang="ja-JP" altLang="en-US" sz="1200" dirty="0">
              <a:solidFill>
                <a:schemeClr val="accent1">
                  <a:lumMod val="75000"/>
                </a:schemeClr>
              </a:solidFill>
              <a:latin typeface="微软雅黑" pitchFamily="34" charset="-122"/>
              <a:ea typeface="微软雅黑" pitchFamily="34" charset="-122"/>
            </a:endParaRPr>
          </a:p>
        </p:txBody>
      </p:sp>
      <p:sp>
        <p:nvSpPr>
          <p:cNvPr id="27" name="テキスト ボックス 26">
            <a:extLst>
              <a:ext uri="{FF2B5EF4-FFF2-40B4-BE49-F238E27FC236}">
                <a16:creationId xmlns:a16="http://schemas.microsoft.com/office/drawing/2014/main" xmlns="" id="{48CDF70B-6300-4A03-B23E-F4A6A10A427D}"/>
              </a:ext>
            </a:extLst>
          </p:cNvPr>
          <p:cNvSpPr txBox="1"/>
          <p:nvPr/>
        </p:nvSpPr>
        <p:spPr>
          <a:xfrm>
            <a:off x="4643438" y="2683217"/>
            <a:ext cx="1019831"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海太尔</a:t>
            </a:r>
            <a:r>
              <a:rPr kumimoji="1" lang="en-US" altLang="zh-CN" sz="1200" dirty="0" smtClean="0">
                <a:solidFill>
                  <a:schemeClr val="accent1">
                    <a:lumMod val="75000"/>
                  </a:schemeClr>
                </a:solidFill>
                <a:latin typeface="微软雅黑" pitchFamily="34" charset="-122"/>
                <a:ea typeface="微软雅黑" pitchFamily="34" charset="-122"/>
              </a:rPr>
              <a:t>/HTR</a:t>
            </a:r>
            <a:endParaRPr kumimoji="1" lang="ja-JP" altLang="en-US" dirty="0">
              <a:solidFill>
                <a:schemeClr val="accent1">
                  <a:lumMod val="75000"/>
                </a:schemeClr>
              </a:solidFill>
              <a:latin typeface="微软雅黑" pitchFamily="34" charset="-122"/>
              <a:ea typeface="微软雅黑" pitchFamily="34" charset="-122"/>
            </a:endParaRPr>
          </a:p>
        </p:txBody>
      </p:sp>
      <p:sp>
        <p:nvSpPr>
          <p:cNvPr id="28" name="テキスト ボックス 27">
            <a:extLst>
              <a:ext uri="{FF2B5EF4-FFF2-40B4-BE49-F238E27FC236}">
                <a16:creationId xmlns:a16="http://schemas.microsoft.com/office/drawing/2014/main" xmlns="" id="{48CDF70B-6300-4A03-B23E-F4A6A10A427D}"/>
              </a:ext>
            </a:extLst>
          </p:cNvPr>
          <p:cNvSpPr txBox="1"/>
          <p:nvPr/>
        </p:nvSpPr>
        <p:spPr>
          <a:xfrm>
            <a:off x="3071802" y="3969101"/>
            <a:ext cx="1548116"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重松</a:t>
            </a:r>
            <a:r>
              <a:rPr kumimoji="1" lang="en-US" altLang="zh-CN" sz="1200" dirty="0" smtClean="0">
                <a:solidFill>
                  <a:schemeClr val="accent1">
                    <a:lumMod val="75000"/>
                  </a:schemeClr>
                </a:solidFill>
                <a:latin typeface="微软雅黑" pitchFamily="34" charset="-122"/>
                <a:ea typeface="微软雅黑" pitchFamily="34" charset="-122"/>
              </a:rPr>
              <a:t>/SHIGEMATSU</a:t>
            </a:r>
            <a:endParaRPr kumimoji="1" lang="ja-JP" altLang="en-US" dirty="0">
              <a:solidFill>
                <a:schemeClr val="accent1">
                  <a:lumMod val="75000"/>
                </a:schemeClr>
              </a:solidFill>
              <a:latin typeface="微软雅黑" pitchFamily="34" charset="-122"/>
              <a:ea typeface="微软雅黑" pitchFamily="34" charset="-122"/>
            </a:endParaRPr>
          </a:p>
        </p:txBody>
      </p:sp>
      <p:sp>
        <p:nvSpPr>
          <p:cNvPr id="29" name="テキスト ボックス 28">
            <a:extLst>
              <a:ext uri="{FF2B5EF4-FFF2-40B4-BE49-F238E27FC236}">
                <a16:creationId xmlns:a16="http://schemas.microsoft.com/office/drawing/2014/main" xmlns="" id="{48CDF70B-6300-4A03-B23E-F4A6A10A427D}"/>
              </a:ext>
            </a:extLst>
          </p:cNvPr>
          <p:cNvSpPr txBox="1"/>
          <p:nvPr/>
        </p:nvSpPr>
        <p:spPr>
          <a:xfrm>
            <a:off x="4714876" y="3969101"/>
            <a:ext cx="979755"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羿科</a:t>
            </a:r>
            <a:r>
              <a:rPr kumimoji="1" lang="en-US" altLang="zh-CN" sz="1200" dirty="0" smtClean="0">
                <a:solidFill>
                  <a:schemeClr val="accent1">
                    <a:lumMod val="75000"/>
                  </a:schemeClr>
                </a:solidFill>
                <a:latin typeface="微软雅黑" pitchFamily="34" charset="-122"/>
                <a:ea typeface="微软雅黑" pitchFamily="34" charset="-122"/>
              </a:rPr>
              <a:t>/</a:t>
            </a:r>
            <a:r>
              <a:rPr kumimoji="1" lang="en-US" altLang="zh-CN" sz="1200" dirty="0" err="1" smtClean="0">
                <a:solidFill>
                  <a:schemeClr val="accent1">
                    <a:lumMod val="75000"/>
                  </a:schemeClr>
                </a:solidFill>
                <a:latin typeface="微软雅黑" pitchFamily="34" charset="-122"/>
                <a:ea typeface="微软雅黑" pitchFamily="34" charset="-122"/>
              </a:rPr>
              <a:t>Aegle</a:t>
            </a:r>
            <a:endParaRPr kumimoji="1" lang="ja-JP" altLang="en-US" dirty="0">
              <a:solidFill>
                <a:schemeClr val="accent1">
                  <a:lumMod val="75000"/>
                </a:schemeClr>
              </a:solidFill>
              <a:latin typeface="微软雅黑" pitchFamily="34" charset="-122"/>
              <a:ea typeface="微软雅黑" pitchFamily="34" charset="-122"/>
            </a:endParaRPr>
          </a:p>
        </p:txBody>
      </p:sp>
      <p:sp>
        <p:nvSpPr>
          <p:cNvPr id="30" name="テキスト ボックス 29">
            <a:extLst>
              <a:ext uri="{FF2B5EF4-FFF2-40B4-BE49-F238E27FC236}">
                <a16:creationId xmlns:a16="http://schemas.microsoft.com/office/drawing/2014/main" xmlns="" id="{48CDF70B-6300-4A03-B23E-F4A6A10A427D}"/>
              </a:ext>
            </a:extLst>
          </p:cNvPr>
          <p:cNvSpPr txBox="1"/>
          <p:nvPr/>
        </p:nvSpPr>
        <p:spPr>
          <a:xfrm>
            <a:off x="3214678" y="5153385"/>
            <a:ext cx="1098378"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赛门</a:t>
            </a:r>
            <a:r>
              <a:rPr kumimoji="1" lang="en-US" altLang="zh-CN" sz="1200" dirty="0" smtClean="0">
                <a:solidFill>
                  <a:schemeClr val="accent1">
                    <a:lumMod val="75000"/>
                  </a:schemeClr>
                </a:solidFill>
                <a:latin typeface="微软雅黑" pitchFamily="34" charset="-122"/>
                <a:ea typeface="微软雅黑" pitchFamily="34" charset="-122"/>
              </a:rPr>
              <a:t>/</a:t>
            </a:r>
            <a:r>
              <a:rPr kumimoji="1" lang="en-US" altLang="zh-CN" sz="1200" dirty="0" err="1" smtClean="0">
                <a:solidFill>
                  <a:schemeClr val="accent1">
                    <a:lumMod val="75000"/>
                  </a:schemeClr>
                </a:solidFill>
                <a:latin typeface="微软雅黑" pitchFamily="34" charset="-122"/>
                <a:ea typeface="微软雅黑" pitchFamily="34" charset="-122"/>
              </a:rPr>
              <a:t>Saimen</a:t>
            </a:r>
            <a:endParaRPr kumimoji="1" lang="ja-JP" altLang="en-US" dirty="0">
              <a:solidFill>
                <a:schemeClr val="accent1">
                  <a:lumMod val="75000"/>
                </a:schemeClr>
              </a:solidFill>
              <a:latin typeface="微软雅黑" pitchFamily="34" charset="-122"/>
              <a:ea typeface="微软雅黑" pitchFamily="34" charset="-122"/>
            </a:endParaRPr>
          </a:p>
        </p:txBody>
      </p:sp>
      <p:sp>
        <p:nvSpPr>
          <p:cNvPr id="31" name="テキスト ボックス 30">
            <a:extLst>
              <a:ext uri="{FF2B5EF4-FFF2-40B4-BE49-F238E27FC236}">
                <a16:creationId xmlns:a16="http://schemas.microsoft.com/office/drawing/2014/main" xmlns="" id="{48CDF70B-6300-4A03-B23E-F4A6A10A427D}"/>
              </a:ext>
            </a:extLst>
          </p:cNvPr>
          <p:cNvSpPr txBox="1"/>
          <p:nvPr/>
        </p:nvSpPr>
        <p:spPr>
          <a:xfrm>
            <a:off x="4643438" y="5153385"/>
            <a:ext cx="1143262"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德安</a:t>
            </a:r>
            <a:r>
              <a:rPr kumimoji="1" lang="en-US" altLang="zh-CN" sz="1200" dirty="0" smtClean="0">
                <a:solidFill>
                  <a:schemeClr val="accent1">
                    <a:lumMod val="75000"/>
                  </a:schemeClr>
                </a:solidFill>
                <a:latin typeface="微软雅黑" pitchFamily="34" charset="-122"/>
                <a:ea typeface="微软雅黑" pitchFamily="34" charset="-122"/>
              </a:rPr>
              <a:t>/DENIOS</a:t>
            </a:r>
            <a:endParaRPr kumimoji="1" lang="ja-JP" altLang="en-US" sz="1200" dirty="0">
              <a:solidFill>
                <a:schemeClr val="accent1">
                  <a:lumMod val="75000"/>
                </a:schemeClr>
              </a:solidFill>
              <a:latin typeface="微软雅黑" pitchFamily="34" charset="-122"/>
              <a:ea typeface="微软雅黑" pitchFamily="34" charset="-122"/>
            </a:endParaRPr>
          </a:p>
        </p:txBody>
      </p:sp>
      <p:pic>
        <p:nvPicPr>
          <p:cNvPr id="16386" name="Picture 2"/>
          <p:cNvPicPr>
            <a:picLocks noChangeAspect="1" noChangeArrowheads="1"/>
          </p:cNvPicPr>
          <p:nvPr/>
        </p:nvPicPr>
        <p:blipFill>
          <a:blip r:embed="rId5" cstate="print"/>
          <a:srcRect/>
          <a:stretch>
            <a:fillRect/>
          </a:stretch>
        </p:blipFill>
        <p:spPr bwMode="auto">
          <a:xfrm>
            <a:off x="3214678" y="1812011"/>
            <a:ext cx="1143008" cy="919818"/>
          </a:xfrm>
          <a:prstGeom prst="rect">
            <a:avLst/>
          </a:prstGeom>
          <a:noFill/>
          <a:ln w="9525">
            <a:noFill/>
            <a:miter lim="800000"/>
            <a:headEnd/>
            <a:tailEnd/>
          </a:ln>
          <a:effectLst/>
        </p:spPr>
      </p:pic>
      <p:pic>
        <p:nvPicPr>
          <p:cNvPr id="16389" name="Picture 5"/>
          <p:cNvPicPr>
            <a:picLocks noChangeAspect="1" noChangeArrowheads="1"/>
          </p:cNvPicPr>
          <p:nvPr/>
        </p:nvPicPr>
        <p:blipFill>
          <a:blip r:embed="rId6" cstate="print"/>
          <a:srcRect/>
          <a:stretch>
            <a:fillRect/>
          </a:stretch>
        </p:blipFill>
        <p:spPr bwMode="auto">
          <a:xfrm>
            <a:off x="4643438" y="1754523"/>
            <a:ext cx="976311" cy="976311"/>
          </a:xfrm>
          <a:prstGeom prst="rect">
            <a:avLst/>
          </a:prstGeom>
          <a:noFill/>
          <a:ln w="9525">
            <a:noFill/>
            <a:miter lim="800000"/>
            <a:headEnd/>
            <a:tailEnd/>
          </a:ln>
          <a:effectLst/>
        </p:spPr>
      </p:pic>
      <p:pic>
        <p:nvPicPr>
          <p:cNvPr id="16390" name="Picture 6"/>
          <p:cNvPicPr>
            <a:picLocks noChangeAspect="1" noChangeArrowheads="1"/>
          </p:cNvPicPr>
          <p:nvPr/>
        </p:nvPicPr>
        <p:blipFill>
          <a:blip r:embed="rId7" cstate="print"/>
          <a:srcRect/>
          <a:stretch>
            <a:fillRect/>
          </a:stretch>
        </p:blipFill>
        <p:spPr bwMode="auto">
          <a:xfrm>
            <a:off x="5143504" y="2412992"/>
            <a:ext cx="661986" cy="297698"/>
          </a:xfrm>
          <a:prstGeom prst="rect">
            <a:avLst/>
          </a:prstGeom>
          <a:noFill/>
          <a:ln w="9525">
            <a:noFill/>
            <a:miter lim="800000"/>
            <a:headEnd/>
            <a:tailEnd/>
          </a:ln>
          <a:effectLst/>
        </p:spPr>
      </p:pic>
      <p:pic>
        <p:nvPicPr>
          <p:cNvPr id="16391" name="Picture 7"/>
          <p:cNvPicPr>
            <a:picLocks noChangeAspect="1" noChangeArrowheads="1"/>
          </p:cNvPicPr>
          <p:nvPr/>
        </p:nvPicPr>
        <p:blipFill>
          <a:blip r:embed="rId8" cstate="print"/>
          <a:srcRect l="9068" t="16875" r="4783" b="6045"/>
          <a:stretch>
            <a:fillRect/>
          </a:stretch>
        </p:blipFill>
        <p:spPr bwMode="auto">
          <a:xfrm>
            <a:off x="3214678" y="2930869"/>
            <a:ext cx="1143008" cy="1022692"/>
          </a:xfrm>
          <a:prstGeom prst="rect">
            <a:avLst/>
          </a:prstGeom>
          <a:noFill/>
          <a:ln w="9525">
            <a:noFill/>
            <a:miter lim="800000"/>
            <a:headEnd/>
            <a:tailEnd/>
          </a:ln>
          <a:effectLst/>
        </p:spPr>
      </p:pic>
      <p:pic>
        <p:nvPicPr>
          <p:cNvPr id="16392" name="Picture 8"/>
          <p:cNvPicPr>
            <a:picLocks noChangeAspect="1" noChangeArrowheads="1"/>
          </p:cNvPicPr>
          <p:nvPr/>
        </p:nvPicPr>
        <p:blipFill>
          <a:blip r:embed="rId9" cstate="print"/>
          <a:srcRect l="8333"/>
          <a:stretch>
            <a:fillRect/>
          </a:stretch>
        </p:blipFill>
        <p:spPr bwMode="auto">
          <a:xfrm>
            <a:off x="285720" y="1540209"/>
            <a:ext cx="785818" cy="1160667"/>
          </a:xfrm>
          <a:prstGeom prst="rect">
            <a:avLst/>
          </a:prstGeom>
          <a:noFill/>
          <a:ln w="9525">
            <a:noFill/>
            <a:miter lim="800000"/>
            <a:headEnd/>
            <a:tailEnd/>
          </a:ln>
          <a:effectLst/>
        </p:spPr>
      </p:pic>
      <p:pic>
        <p:nvPicPr>
          <p:cNvPr id="16393" name="Picture 9"/>
          <p:cNvPicPr>
            <a:picLocks noChangeAspect="1" noChangeArrowheads="1"/>
          </p:cNvPicPr>
          <p:nvPr/>
        </p:nvPicPr>
        <p:blipFill>
          <a:blip r:embed="rId10" cstate="print"/>
          <a:srcRect l="9302"/>
          <a:stretch>
            <a:fillRect/>
          </a:stretch>
        </p:blipFill>
        <p:spPr bwMode="auto">
          <a:xfrm>
            <a:off x="928662" y="1533004"/>
            <a:ext cx="785818" cy="1208951"/>
          </a:xfrm>
          <a:prstGeom prst="rect">
            <a:avLst/>
          </a:prstGeom>
          <a:noFill/>
          <a:ln w="9525">
            <a:noFill/>
            <a:miter lim="800000"/>
            <a:headEnd/>
            <a:tailEnd/>
          </a:ln>
          <a:effectLst/>
        </p:spPr>
      </p:pic>
      <p:pic>
        <p:nvPicPr>
          <p:cNvPr id="16394" name="Picture 10"/>
          <p:cNvPicPr>
            <a:picLocks noChangeAspect="1" noChangeArrowheads="1"/>
          </p:cNvPicPr>
          <p:nvPr/>
        </p:nvPicPr>
        <p:blipFill>
          <a:blip r:embed="rId11" cstate="print"/>
          <a:srcRect/>
          <a:stretch>
            <a:fillRect/>
          </a:stretch>
        </p:blipFill>
        <p:spPr bwMode="auto">
          <a:xfrm>
            <a:off x="6143636" y="2968969"/>
            <a:ext cx="1143008" cy="1143008"/>
          </a:xfrm>
          <a:prstGeom prst="rect">
            <a:avLst/>
          </a:prstGeom>
          <a:noFill/>
          <a:ln w="9525">
            <a:noFill/>
            <a:miter lim="800000"/>
            <a:headEnd/>
            <a:tailEnd/>
          </a:ln>
          <a:effectLst/>
        </p:spPr>
      </p:pic>
      <p:pic>
        <p:nvPicPr>
          <p:cNvPr id="16395" name="Picture 11"/>
          <p:cNvPicPr>
            <a:picLocks noChangeAspect="1" noChangeArrowheads="1"/>
          </p:cNvPicPr>
          <p:nvPr/>
        </p:nvPicPr>
        <p:blipFill>
          <a:blip r:embed="rId12" cstate="print"/>
          <a:srcRect l="10989" t="7330" r="4761" b="7148"/>
          <a:stretch>
            <a:fillRect/>
          </a:stretch>
        </p:blipFill>
        <p:spPr bwMode="auto">
          <a:xfrm>
            <a:off x="4565877" y="2968969"/>
            <a:ext cx="1220569" cy="928694"/>
          </a:xfrm>
          <a:prstGeom prst="rect">
            <a:avLst/>
          </a:prstGeom>
          <a:noFill/>
          <a:ln w="9525">
            <a:noFill/>
            <a:miter lim="800000"/>
            <a:headEnd/>
            <a:tailEnd/>
          </a:ln>
          <a:effectLst/>
        </p:spPr>
      </p:pic>
      <p:pic>
        <p:nvPicPr>
          <p:cNvPr id="16396" name="Picture 12"/>
          <p:cNvPicPr>
            <a:picLocks noChangeAspect="1" noChangeArrowheads="1"/>
          </p:cNvPicPr>
          <p:nvPr/>
        </p:nvPicPr>
        <p:blipFill>
          <a:blip r:embed="rId13" cstate="print"/>
          <a:srcRect l="12500" r="12499"/>
          <a:stretch>
            <a:fillRect/>
          </a:stretch>
        </p:blipFill>
        <p:spPr bwMode="auto">
          <a:xfrm>
            <a:off x="3100363" y="4183415"/>
            <a:ext cx="900133" cy="1000132"/>
          </a:xfrm>
          <a:prstGeom prst="rect">
            <a:avLst/>
          </a:prstGeom>
          <a:noFill/>
          <a:ln w="9525">
            <a:noFill/>
            <a:miter lim="800000"/>
            <a:headEnd/>
            <a:tailEnd/>
          </a:ln>
          <a:effectLst/>
        </p:spPr>
      </p:pic>
      <p:pic>
        <p:nvPicPr>
          <p:cNvPr id="16397" name="Picture 13"/>
          <p:cNvPicPr>
            <a:picLocks noChangeAspect="1" noChangeArrowheads="1"/>
          </p:cNvPicPr>
          <p:nvPr/>
        </p:nvPicPr>
        <p:blipFill>
          <a:blip r:embed="rId14" cstate="print"/>
          <a:srcRect/>
          <a:stretch>
            <a:fillRect/>
          </a:stretch>
        </p:blipFill>
        <p:spPr bwMode="auto">
          <a:xfrm>
            <a:off x="357159" y="2826094"/>
            <a:ext cx="1214446" cy="1095480"/>
          </a:xfrm>
          <a:prstGeom prst="rect">
            <a:avLst/>
          </a:prstGeom>
          <a:noFill/>
          <a:ln w="9525">
            <a:noFill/>
            <a:miter lim="800000"/>
            <a:headEnd/>
            <a:tailEnd/>
          </a:ln>
          <a:effectLst/>
        </p:spPr>
      </p:pic>
      <p:pic>
        <p:nvPicPr>
          <p:cNvPr id="16398" name="Picture 14"/>
          <p:cNvPicPr>
            <a:picLocks noChangeAspect="1" noChangeArrowheads="1"/>
          </p:cNvPicPr>
          <p:nvPr/>
        </p:nvPicPr>
        <p:blipFill>
          <a:blip r:embed="rId15" cstate="print"/>
          <a:srcRect t="27134" b="4268"/>
          <a:stretch>
            <a:fillRect/>
          </a:stretch>
        </p:blipFill>
        <p:spPr bwMode="auto">
          <a:xfrm>
            <a:off x="3929058" y="4612043"/>
            <a:ext cx="357190" cy="261502"/>
          </a:xfrm>
          <a:prstGeom prst="rect">
            <a:avLst/>
          </a:prstGeom>
          <a:noFill/>
          <a:ln w="9525">
            <a:noFill/>
            <a:miter lim="800000"/>
            <a:headEnd/>
            <a:tailEnd/>
          </a:ln>
          <a:effectLst/>
        </p:spPr>
      </p:pic>
      <p:sp>
        <p:nvSpPr>
          <p:cNvPr id="45" name="テキスト ボックス 44">
            <a:extLst>
              <a:ext uri="{FF2B5EF4-FFF2-40B4-BE49-F238E27FC236}">
                <a16:creationId xmlns:a16="http://schemas.microsoft.com/office/drawing/2014/main" xmlns="" id="{48CDF70B-6300-4A03-B23E-F4A6A10A427D}"/>
              </a:ext>
            </a:extLst>
          </p:cNvPr>
          <p:cNvSpPr txBox="1"/>
          <p:nvPr/>
        </p:nvSpPr>
        <p:spPr>
          <a:xfrm>
            <a:off x="3914657" y="4906548"/>
            <a:ext cx="688256" cy="276999"/>
          </a:xfrm>
          <a:prstGeom prst="rect">
            <a:avLst/>
          </a:prstGeom>
          <a:solidFill>
            <a:schemeClr val="accent6">
              <a:lumMod val="75000"/>
            </a:schemeClr>
          </a:solidFill>
        </p:spPr>
        <p:txBody>
          <a:bodyPr wrap="none" lIns="36000" rIns="36000" rtlCol="0">
            <a:spAutoFit/>
          </a:bodyPr>
          <a:lstStyle/>
          <a:p>
            <a:r>
              <a:rPr kumimoji="1" lang="zh-CN" altLang="en-US" sz="1200" b="1" dirty="0" smtClean="0">
                <a:solidFill>
                  <a:schemeClr val="bg1"/>
                </a:solidFill>
                <a:latin typeface="微软雅黑" pitchFamily="34" charset="-122"/>
                <a:ea typeface="微软雅黑" pitchFamily="34" charset="-122"/>
              </a:rPr>
              <a:t>日本进口</a:t>
            </a:r>
            <a:endParaRPr kumimoji="1" lang="ja-JP" altLang="en-US" b="1" dirty="0">
              <a:solidFill>
                <a:schemeClr val="bg1"/>
              </a:solidFill>
              <a:latin typeface="微软雅黑" pitchFamily="34" charset="-122"/>
              <a:ea typeface="微软雅黑" pitchFamily="34" charset="-122"/>
            </a:endParaRPr>
          </a:p>
        </p:txBody>
      </p:sp>
      <p:pic>
        <p:nvPicPr>
          <p:cNvPr id="16401" name="Picture 17"/>
          <p:cNvPicPr>
            <a:picLocks noChangeAspect="1" noChangeArrowheads="1"/>
          </p:cNvPicPr>
          <p:nvPr/>
        </p:nvPicPr>
        <p:blipFill>
          <a:blip r:embed="rId16" cstate="print"/>
          <a:srcRect/>
          <a:stretch>
            <a:fillRect/>
          </a:stretch>
        </p:blipFill>
        <p:spPr bwMode="auto">
          <a:xfrm>
            <a:off x="3428992" y="5397861"/>
            <a:ext cx="577267" cy="971498"/>
          </a:xfrm>
          <a:prstGeom prst="rect">
            <a:avLst/>
          </a:prstGeom>
          <a:noFill/>
          <a:ln w="9525">
            <a:noFill/>
            <a:miter lim="800000"/>
            <a:headEnd/>
            <a:tailEnd/>
          </a:ln>
          <a:effectLst/>
        </p:spPr>
      </p:pic>
      <p:pic>
        <p:nvPicPr>
          <p:cNvPr id="16402" name="Picture 18"/>
          <p:cNvPicPr>
            <a:picLocks noChangeAspect="1" noChangeArrowheads="1"/>
          </p:cNvPicPr>
          <p:nvPr/>
        </p:nvPicPr>
        <p:blipFill>
          <a:blip r:embed="rId17" cstate="print"/>
          <a:srcRect/>
          <a:stretch>
            <a:fillRect/>
          </a:stretch>
        </p:blipFill>
        <p:spPr bwMode="auto">
          <a:xfrm>
            <a:off x="6072198" y="4183415"/>
            <a:ext cx="1285884" cy="992194"/>
          </a:xfrm>
          <a:prstGeom prst="rect">
            <a:avLst/>
          </a:prstGeom>
          <a:noFill/>
          <a:ln w="9525">
            <a:noFill/>
            <a:miter lim="800000"/>
            <a:headEnd/>
            <a:tailEnd/>
          </a:ln>
          <a:effectLst/>
        </p:spPr>
      </p:pic>
      <p:pic>
        <p:nvPicPr>
          <p:cNvPr id="16404" name="Picture 20"/>
          <p:cNvPicPr>
            <a:picLocks noChangeAspect="1" noChangeArrowheads="1"/>
          </p:cNvPicPr>
          <p:nvPr/>
        </p:nvPicPr>
        <p:blipFill>
          <a:blip r:embed="rId18" cstate="print"/>
          <a:srcRect/>
          <a:stretch>
            <a:fillRect/>
          </a:stretch>
        </p:blipFill>
        <p:spPr bwMode="auto">
          <a:xfrm>
            <a:off x="4643438" y="4397729"/>
            <a:ext cx="1143008" cy="803036"/>
          </a:xfrm>
          <a:prstGeom prst="rect">
            <a:avLst/>
          </a:prstGeom>
          <a:noFill/>
          <a:ln w="9525">
            <a:noFill/>
            <a:miter lim="800000"/>
            <a:headEnd/>
            <a:tailEnd/>
          </a:ln>
          <a:effectLst/>
        </p:spPr>
      </p:pic>
      <p:pic>
        <p:nvPicPr>
          <p:cNvPr id="16405" name="Picture 21"/>
          <p:cNvPicPr>
            <a:picLocks noChangeAspect="1" noChangeArrowheads="1"/>
          </p:cNvPicPr>
          <p:nvPr/>
        </p:nvPicPr>
        <p:blipFill>
          <a:blip r:embed="rId19" cstate="print"/>
          <a:srcRect/>
          <a:stretch>
            <a:fillRect/>
          </a:stretch>
        </p:blipFill>
        <p:spPr bwMode="auto">
          <a:xfrm>
            <a:off x="285720" y="4111977"/>
            <a:ext cx="1389734" cy="955995"/>
          </a:xfrm>
          <a:prstGeom prst="rect">
            <a:avLst/>
          </a:prstGeom>
          <a:noFill/>
          <a:ln w="9525">
            <a:noFill/>
            <a:miter lim="800000"/>
            <a:headEnd/>
            <a:tailEnd/>
          </a:ln>
          <a:effectLst/>
        </p:spPr>
      </p:pic>
      <p:pic>
        <p:nvPicPr>
          <p:cNvPr id="53" name="Picture 1"/>
          <p:cNvPicPr>
            <a:picLocks noChangeAspect="1" noChangeArrowheads="1"/>
          </p:cNvPicPr>
          <p:nvPr/>
        </p:nvPicPr>
        <p:blipFill>
          <a:blip r:embed="rId20" cstate="print"/>
          <a:srcRect b="9149"/>
          <a:stretch>
            <a:fillRect/>
          </a:stretch>
        </p:blipFill>
        <p:spPr bwMode="auto">
          <a:xfrm>
            <a:off x="4572000" y="5388858"/>
            <a:ext cx="1159939" cy="937697"/>
          </a:xfrm>
          <a:prstGeom prst="rect">
            <a:avLst/>
          </a:prstGeom>
          <a:noFill/>
          <a:ln w="1">
            <a:noFill/>
            <a:miter lim="800000"/>
            <a:headEnd/>
            <a:tailEnd type="none" w="med" len="med"/>
          </a:ln>
          <a:effectLst/>
        </p:spPr>
      </p:pic>
      <p:pic>
        <p:nvPicPr>
          <p:cNvPr id="16406" name="Picture 22"/>
          <p:cNvPicPr>
            <a:picLocks noChangeAspect="1" noChangeArrowheads="1"/>
          </p:cNvPicPr>
          <p:nvPr/>
        </p:nvPicPr>
        <p:blipFill>
          <a:blip r:embed="rId21" cstate="print"/>
          <a:srcRect/>
          <a:stretch>
            <a:fillRect/>
          </a:stretch>
        </p:blipFill>
        <p:spPr bwMode="auto">
          <a:xfrm>
            <a:off x="5000628" y="6183679"/>
            <a:ext cx="814368" cy="180971"/>
          </a:xfrm>
          <a:prstGeom prst="rect">
            <a:avLst/>
          </a:prstGeom>
          <a:noFill/>
          <a:ln w="9525">
            <a:noFill/>
            <a:miter lim="800000"/>
            <a:headEnd/>
            <a:tailEnd/>
          </a:ln>
          <a:effectLst/>
        </p:spPr>
      </p:pic>
      <p:pic>
        <p:nvPicPr>
          <p:cNvPr id="16407" name="Picture 23"/>
          <p:cNvPicPr>
            <a:picLocks noChangeAspect="1" noChangeArrowheads="1"/>
          </p:cNvPicPr>
          <p:nvPr/>
        </p:nvPicPr>
        <p:blipFill>
          <a:blip r:embed="rId22" cstate="print"/>
          <a:srcRect/>
          <a:stretch>
            <a:fillRect/>
          </a:stretch>
        </p:blipFill>
        <p:spPr bwMode="auto">
          <a:xfrm>
            <a:off x="3929058" y="1897399"/>
            <a:ext cx="769914" cy="188801"/>
          </a:xfrm>
          <a:prstGeom prst="rect">
            <a:avLst/>
          </a:prstGeom>
          <a:noFill/>
          <a:ln w="9525">
            <a:noFill/>
            <a:miter lim="800000"/>
            <a:headEnd/>
            <a:tailEnd/>
          </a:ln>
          <a:effectLst/>
        </p:spPr>
      </p:pic>
      <p:pic>
        <p:nvPicPr>
          <p:cNvPr id="16408" name="Picture 24"/>
          <p:cNvPicPr>
            <a:picLocks noChangeAspect="1" noChangeArrowheads="1"/>
          </p:cNvPicPr>
          <p:nvPr/>
        </p:nvPicPr>
        <p:blipFill>
          <a:blip r:embed="rId23" cstate="print"/>
          <a:srcRect/>
          <a:stretch>
            <a:fillRect/>
          </a:stretch>
        </p:blipFill>
        <p:spPr bwMode="auto">
          <a:xfrm>
            <a:off x="6143636" y="5254985"/>
            <a:ext cx="1071550" cy="1071550"/>
          </a:xfrm>
          <a:prstGeom prst="rect">
            <a:avLst/>
          </a:prstGeom>
          <a:noFill/>
          <a:ln w="9525">
            <a:noFill/>
            <a:miter lim="800000"/>
            <a:headEnd/>
            <a:tailEnd/>
          </a:ln>
          <a:effectLst/>
        </p:spPr>
      </p:pic>
      <p:pic>
        <p:nvPicPr>
          <p:cNvPr id="16409" name="Picture 25"/>
          <p:cNvPicPr>
            <a:picLocks noChangeAspect="1" noChangeArrowheads="1"/>
          </p:cNvPicPr>
          <p:nvPr/>
        </p:nvPicPr>
        <p:blipFill>
          <a:blip r:embed="rId24" cstate="print"/>
          <a:srcRect/>
          <a:stretch>
            <a:fillRect/>
          </a:stretch>
        </p:blipFill>
        <p:spPr bwMode="auto">
          <a:xfrm>
            <a:off x="285720" y="5300909"/>
            <a:ext cx="1428760" cy="969516"/>
          </a:xfrm>
          <a:prstGeom prst="rect">
            <a:avLst/>
          </a:prstGeom>
          <a:noFill/>
          <a:ln w="9525">
            <a:noFill/>
            <a:miter lim="800000"/>
            <a:headEnd/>
            <a:tailEnd/>
          </a:ln>
          <a:effectLst/>
        </p:spPr>
      </p:pic>
      <p:sp>
        <p:nvSpPr>
          <p:cNvPr id="60" name="テキスト ボックス 59"/>
          <p:cNvSpPr txBox="1"/>
          <p:nvPr/>
        </p:nvSpPr>
        <p:spPr>
          <a:xfrm>
            <a:off x="6357950" y="1127108"/>
            <a:ext cx="2000264" cy="351546"/>
          </a:xfrm>
          <a:prstGeom prst="rect">
            <a:avLst/>
          </a:prstGeom>
          <a:solidFill>
            <a:schemeClr val="accent4">
              <a:lumMod val="75000"/>
            </a:schemeClr>
          </a:solidFill>
        </p:spPr>
        <p:txBody>
          <a:bodyPr wrap="square" lIns="104306" tIns="52153" rIns="104306" bIns="52153" rtlCol="0">
            <a:spAutoFit/>
          </a:bodyPr>
          <a:lstStyle/>
          <a:p>
            <a:pPr algn="ctr"/>
            <a:r>
              <a:rPr lang="zh-CN" altLang="en-US" sz="1600" b="1" dirty="0" smtClean="0">
                <a:solidFill>
                  <a:schemeClr val="bg1"/>
                </a:solidFill>
                <a:latin typeface="微软雅黑" pitchFamily="34" charset="-122"/>
                <a:ea typeface="微软雅黑" pitchFamily="34" charset="-122"/>
              </a:rPr>
              <a:t>性价比更优的商品</a:t>
            </a:r>
            <a:endParaRPr lang="ja-JP" altLang="en-US" sz="1600" b="1" dirty="0">
              <a:solidFill>
                <a:schemeClr val="bg1"/>
              </a:solidFill>
              <a:latin typeface="微软雅黑" pitchFamily="34" charset="-122"/>
              <a:ea typeface="微软雅黑" pitchFamily="34" charset="-122"/>
            </a:endParaRPr>
          </a:p>
        </p:txBody>
      </p:sp>
      <p:sp>
        <p:nvSpPr>
          <p:cNvPr id="54" name="正方形/長方形 53"/>
          <p:cNvSpPr/>
          <p:nvPr/>
        </p:nvSpPr>
        <p:spPr>
          <a:xfrm>
            <a:off x="7458016" y="1879889"/>
            <a:ext cx="965328"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600" b="1" i="1" dirty="0" smtClean="0">
                <a:solidFill>
                  <a:srgbClr val="FF0000"/>
                </a:solidFill>
              </a:rPr>
              <a:t>￥</a:t>
            </a:r>
            <a:r>
              <a:rPr lang="en-US" altLang="ja-JP" sz="2400" b="1" i="1" dirty="0" smtClean="0">
                <a:solidFill>
                  <a:srgbClr val="FF0000"/>
                </a:solidFill>
              </a:rPr>
              <a:t>13</a:t>
            </a:r>
            <a:r>
              <a:rPr lang="en-US" altLang="zh-CN" sz="1600" b="1" i="1" dirty="0" smtClean="0">
                <a:solidFill>
                  <a:srgbClr val="FF0000"/>
                </a:solidFill>
              </a:rPr>
              <a:t>.00</a:t>
            </a:r>
            <a:endParaRPr lang="zh-CN" altLang="en-US" sz="2400" b="1" i="1" dirty="0">
              <a:solidFill>
                <a:srgbClr val="FF0000"/>
              </a:solidFill>
            </a:endParaRPr>
          </a:p>
        </p:txBody>
      </p:sp>
      <p:sp>
        <p:nvSpPr>
          <p:cNvPr id="57" name="正方形/長方形 56"/>
          <p:cNvSpPr/>
          <p:nvPr/>
        </p:nvSpPr>
        <p:spPr>
          <a:xfrm>
            <a:off x="7458015" y="3055934"/>
            <a:ext cx="965328"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600" b="1" i="1" dirty="0" smtClean="0">
                <a:solidFill>
                  <a:srgbClr val="FF0000"/>
                </a:solidFill>
              </a:rPr>
              <a:t>￥</a:t>
            </a:r>
            <a:r>
              <a:rPr lang="en-US" altLang="ja-JP" sz="2400" b="1" i="1" dirty="0" smtClean="0">
                <a:solidFill>
                  <a:srgbClr val="FF0000"/>
                </a:solidFill>
              </a:rPr>
              <a:t>29</a:t>
            </a:r>
            <a:r>
              <a:rPr lang="en-US" altLang="zh-CN" sz="1600" b="1" i="1" dirty="0" smtClean="0">
                <a:solidFill>
                  <a:srgbClr val="FF0000"/>
                </a:solidFill>
              </a:rPr>
              <a:t>.00</a:t>
            </a:r>
            <a:endParaRPr lang="zh-CN" altLang="en-US" sz="2400" b="1" i="1" dirty="0">
              <a:solidFill>
                <a:srgbClr val="FF0000"/>
              </a:solidFill>
            </a:endParaRPr>
          </a:p>
        </p:txBody>
      </p:sp>
      <p:sp>
        <p:nvSpPr>
          <p:cNvPr id="58" name="正方形/長方形 57"/>
          <p:cNvSpPr/>
          <p:nvPr/>
        </p:nvSpPr>
        <p:spPr>
          <a:xfrm>
            <a:off x="7380269" y="4308781"/>
            <a:ext cx="1120820"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600" b="1" i="1" dirty="0" smtClean="0">
                <a:solidFill>
                  <a:srgbClr val="FF0000"/>
                </a:solidFill>
              </a:rPr>
              <a:t>￥</a:t>
            </a:r>
            <a:r>
              <a:rPr lang="en-US" altLang="ja-JP" sz="2400" b="1" i="1" dirty="0" smtClean="0">
                <a:solidFill>
                  <a:srgbClr val="FF0000"/>
                </a:solidFill>
              </a:rPr>
              <a:t>250</a:t>
            </a:r>
            <a:r>
              <a:rPr lang="en-US" altLang="zh-CN" sz="1600" b="1" i="1" dirty="0" smtClean="0">
                <a:solidFill>
                  <a:srgbClr val="FF0000"/>
                </a:solidFill>
              </a:rPr>
              <a:t>.00</a:t>
            </a:r>
            <a:endParaRPr lang="zh-CN" altLang="en-US" sz="2400" b="1" i="1" dirty="0">
              <a:solidFill>
                <a:srgbClr val="FF0000"/>
              </a:solidFill>
            </a:endParaRPr>
          </a:p>
        </p:txBody>
      </p:sp>
      <p:sp>
        <p:nvSpPr>
          <p:cNvPr id="59" name="正方形/長方形 58"/>
          <p:cNvSpPr/>
          <p:nvPr/>
        </p:nvSpPr>
        <p:spPr>
          <a:xfrm>
            <a:off x="7458015" y="5341950"/>
            <a:ext cx="965328"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600" b="1" i="1" dirty="0" smtClean="0">
                <a:solidFill>
                  <a:srgbClr val="FF0000"/>
                </a:solidFill>
              </a:rPr>
              <a:t>￥</a:t>
            </a:r>
            <a:r>
              <a:rPr lang="en-US" altLang="ja-JP" sz="2400" b="1" i="1" dirty="0" smtClean="0">
                <a:solidFill>
                  <a:srgbClr val="FF0000"/>
                </a:solidFill>
              </a:rPr>
              <a:t>22</a:t>
            </a:r>
            <a:r>
              <a:rPr lang="en-US" altLang="zh-CN" sz="1600" b="1" i="1" dirty="0" smtClean="0">
                <a:solidFill>
                  <a:srgbClr val="FF0000"/>
                </a:solidFill>
              </a:rPr>
              <a:t>.00</a:t>
            </a:r>
            <a:endParaRPr lang="zh-CN" altLang="en-US" sz="2400" b="1" i="1" dirty="0">
              <a:solidFill>
                <a:srgbClr val="FF0000"/>
              </a:solidFill>
            </a:endParaRPr>
          </a:p>
        </p:txBody>
      </p:sp>
      <p:sp>
        <p:nvSpPr>
          <p:cNvPr id="61" name="正方形/長方形 60"/>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31.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安全保护用品</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商品扩充</a:t>
            </a:r>
          </a:p>
        </p:txBody>
      </p:sp>
      <p:sp>
        <p:nvSpPr>
          <p:cNvPr id="62" name="正方形/長方形 61"/>
          <p:cNvSpPr/>
          <p:nvPr/>
        </p:nvSpPr>
        <p:spPr>
          <a:xfrm>
            <a:off x="142844" y="714356"/>
            <a:ext cx="5262979" cy="369332"/>
          </a:xfrm>
          <a:prstGeom prst="rect">
            <a:avLst/>
          </a:prstGeom>
        </p:spPr>
        <p:txBody>
          <a:bodyPr wrap="none">
            <a:spAutoFit/>
          </a:bodyPr>
          <a:lstStyle/>
          <a:p>
            <a:pPr algn="ctr"/>
            <a:r>
              <a:rPr lang="zh-CN" altLang="en-US" b="1" dirty="0" smtClean="0">
                <a:solidFill>
                  <a:srgbClr val="FF0000"/>
                </a:solidFill>
                <a:latin typeface="微软雅黑" pitchFamily="34" charset="-122"/>
                <a:ea typeface="微软雅黑" pitchFamily="34" charset="-122"/>
              </a:rPr>
              <a:t>销售对象：化学系工厂，机械系工厂等各种制造厂</a:t>
            </a:r>
            <a:endParaRPr lang="zh-CN" altLang="en-US" b="1" dirty="0">
              <a:solidFill>
                <a:srgbClr val="FF0000"/>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393"/>
                                        </p:tgtEl>
                                        <p:attrNameLst>
                                          <p:attrName>style.visibility</p:attrName>
                                        </p:attrNameLst>
                                      </p:cBhvr>
                                      <p:to>
                                        <p:strVal val="visible"/>
                                      </p:to>
                                    </p:set>
                                    <p:animEffect transition="in" filter="fade">
                                      <p:cBhvr>
                                        <p:cTn id="10" dur="500"/>
                                        <p:tgtEl>
                                          <p:spTgt spid="1639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6392"/>
                                        </p:tgtEl>
                                        <p:attrNameLst>
                                          <p:attrName>style.visibility</p:attrName>
                                        </p:attrNameLst>
                                      </p:cBhvr>
                                      <p:to>
                                        <p:strVal val="visible"/>
                                      </p:to>
                                    </p:set>
                                    <p:animEffect transition="in" filter="fade">
                                      <p:cBhvr>
                                        <p:cTn id="16" dur="500"/>
                                        <p:tgtEl>
                                          <p:spTgt spid="16392"/>
                                        </p:tgtEl>
                                      </p:cBhvr>
                                    </p:animEffect>
                                  </p:childTnLst>
                                </p:cTn>
                              </p:par>
                              <p:par>
                                <p:cTn id="17" presetID="10" presetClass="entr" presetSubtype="0" fill="hold" nodeType="withEffect">
                                  <p:stCondLst>
                                    <p:cond delay="0"/>
                                  </p:stCondLst>
                                  <p:childTnLst>
                                    <p:set>
                                      <p:cBhvr>
                                        <p:cTn id="18" dur="1" fill="hold">
                                          <p:stCondLst>
                                            <p:cond delay="0"/>
                                          </p:stCondLst>
                                        </p:cTn>
                                        <p:tgtEl>
                                          <p:spTgt spid="16397"/>
                                        </p:tgtEl>
                                        <p:attrNameLst>
                                          <p:attrName>style.visibility</p:attrName>
                                        </p:attrNameLst>
                                      </p:cBhvr>
                                      <p:to>
                                        <p:strVal val="visible"/>
                                      </p:to>
                                    </p:set>
                                    <p:animEffect transition="in" filter="fade">
                                      <p:cBhvr>
                                        <p:cTn id="19" dur="500"/>
                                        <p:tgtEl>
                                          <p:spTgt spid="1639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16405"/>
                                        </p:tgtEl>
                                        <p:attrNameLst>
                                          <p:attrName>style.visibility</p:attrName>
                                        </p:attrNameLst>
                                      </p:cBhvr>
                                      <p:to>
                                        <p:strVal val="visible"/>
                                      </p:to>
                                    </p:set>
                                    <p:animEffect transition="in" filter="fade">
                                      <p:cBhvr>
                                        <p:cTn id="28" dur="500"/>
                                        <p:tgtEl>
                                          <p:spTgt spid="16405"/>
                                        </p:tgtEl>
                                      </p:cBhvr>
                                    </p:animEffect>
                                  </p:childTnLst>
                                </p:cTn>
                              </p:par>
                              <p:par>
                                <p:cTn id="29" presetID="10" presetClass="entr" presetSubtype="0" fill="hold" nodeType="withEffect">
                                  <p:stCondLst>
                                    <p:cond delay="0"/>
                                  </p:stCondLst>
                                  <p:childTnLst>
                                    <p:set>
                                      <p:cBhvr>
                                        <p:cTn id="30" dur="1" fill="hold">
                                          <p:stCondLst>
                                            <p:cond delay="0"/>
                                          </p:stCondLst>
                                        </p:cTn>
                                        <p:tgtEl>
                                          <p:spTgt spid="16409"/>
                                        </p:tgtEl>
                                        <p:attrNameLst>
                                          <p:attrName>style.visibility</p:attrName>
                                        </p:attrNameLst>
                                      </p:cBhvr>
                                      <p:to>
                                        <p:strVal val="visible"/>
                                      </p:to>
                                    </p:set>
                                    <p:animEffect transition="in" filter="fade">
                                      <p:cBhvr>
                                        <p:cTn id="31" dur="500"/>
                                        <p:tgtEl>
                                          <p:spTgt spid="1640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nodeType="withEffect">
                                  <p:stCondLst>
                                    <p:cond delay="0"/>
                                  </p:stCondLst>
                                  <p:childTnLst>
                                    <p:set>
                                      <p:cBhvr>
                                        <p:cTn id="50" dur="1" fill="hold">
                                          <p:stCondLst>
                                            <p:cond delay="0"/>
                                          </p:stCondLst>
                                        </p:cTn>
                                        <p:tgtEl>
                                          <p:spTgt spid="16407"/>
                                        </p:tgtEl>
                                        <p:attrNameLst>
                                          <p:attrName>style.visibility</p:attrName>
                                        </p:attrNameLst>
                                      </p:cBhvr>
                                      <p:to>
                                        <p:strVal val="visible"/>
                                      </p:to>
                                    </p:set>
                                    <p:animEffect transition="in" filter="fade">
                                      <p:cBhvr>
                                        <p:cTn id="51" dur="500"/>
                                        <p:tgtEl>
                                          <p:spTgt spid="16407"/>
                                        </p:tgtEl>
                                      </p:cBhvr>
                                    </p:animEffect>
                                  </p:childTnLst>
                                </p:cTn>
                              </p:par>
                              <p:par>
                                <p:cTn id="52" presetID="10" presetClass="entr" presetSubtype="0" fill="hold" nodeType="withEffect">
                                  <p:stCondLst>
                                    <p:cond delay="0"/>
                                  </p:stCondLst>
                                  <p:childTnLst>
                                    <p:set>
                                      <p:cBhvr>
                                        <p:cTn id="53" dur="1" fill="hold">
                                          <p:stCondLst>
                                            <p:cond delay="0"/>
                                          </p:stCondLst>
                                        </p:cTn>
                                        <p:tgtEl>
                                          <p:spTgt spid="16386"/>
                                        </p:tgtEl>
                                        <p:attrNameLst>
                                          <p:attrName>style.visibility</p:attrName>
                                        </p:attrNameLst>
                                      </p:cBhvr>
                                      <p:to>
                                        <p:strVal val="visible"/>
                                      </p:to>
                                    </p:set>
                                    <p:animEffect transition="in" filter="fade">
                                      <p:cBhvr>
                                        <p:cTn id="54" dur="500"/>
                                        <p:tgtEl>
                                          <p:spTgt spid="16386"/>
                                        </p:tgtEl>
                                      </p:cBhvr>
                                    </p:animEffect>
                                  </p:childTnLst>
                                </p:cTn>
                              </p:par>
                              <p:par>
                                <p:cTn id="55" presetID="10" presetClass="entr" presetSubtype="0" fill="hold" nodeType="withEffect">
                                  <p:stCondLst>
                                    <p:cond delay="0"/>
                                  </p:stCondLst>
                                  <p:childTnLst>
                                    <p:set>
                                      <p:cBhvr>
                                        <p:cTn id="56" dur="1" fill="hold">
                                          <p:stCondLst>
                                            <p:cond delay="0"/>
                                          </p:stCondLst>
                                        </p:cTn>
                                        <p:tgtEl>
                                          <p:spTgt spid="16389"/>
                                        </p:tgtEl>
                                        <p:attrNameLst>
                                          <p:attrName>style.visibility</p:attrName>
                                        </p:attrNameLst>
                                      </p:cBhvr>
                                      <p:to>
                                        <p:strVal val="visible"/>
                                      </p:to>
                                    </p:set>
                                    <p:animEffect transition="in" filter="fade">
                                      <p:cBhvr>
                                        <p:cTn id="57" dur="500"/>
                                        <p:tgtEl>
                                          <p:spTgt spid="16389"/>
                                        </p:tgtEl>
                                      </p:cBhvr>
                                    </p:animEffect>
                                  </p:childTnLst>
                                </p:cTn>
                              </p:par>
                              <p:par>
                                <p:cTn id="58" presetID="10" presetClass="entr" presetSubtype="0" fill="hold" nodeType="withEffect">
                                  <p:stCondLst>
                                    <p:cond delay="0"/>
                                  </p:stCondLst>
                                  <p:childTnLst>
                                    <p:set>
                                      <p:cBhvr>
                                        <p:cTn id="59" dur="1" fill="hold">
                                          <p:stCondLst>
                                            <p:cond delay="0"/>
                                          </p:stCondLst>
                                        </p:cTn>
                                        <p:tgtEl>
                                          <p:spTgt spid="16390"/>
                                        </p:tgtEl>
                                        <p:attrNameLst>
                                          <p:attrName>style.visibility</p:attrName>
                                        </p:attrNameLst>
                                      </p:cBhvr>
                                      <p:to>
                                        <p:strVal val="visible"/>
                                      </p:to>
                                    </p:set>
                                    <p:animEffect transition="in" filter="fade">
                                      <p:cBhvr>
                                        <p:cTn id="60" dur="500"/>
                                        <p:tgtEl>
                                          <p:spTgt spid="1639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par>
                                <p:cTn id="67" presetID="10" presetClass="entr" presetSubtype="0" fill="hold" nodeType="withEffect">
                                  <p:stCondLst>
                                    <p:cond delay="0"/>
                                  </p:stCondLst>
                                  <p:childTnLst>
                                    <p:set>
                                      <p:cBhvr>
                                        <p:cTn id="68" dur="1" fill="hold">
                                          <p:stCondLst>
                                            <p:cond delay="0"/>
                                          </p:stCondLst>
                                        </p:cTn>
                                        <p:tgtEl>
                                          <p:spTgt spid="16391"/>
                                        </p:tgtEl>
                                        <p:attrNameLst>
                                          <p:attrName>style.visibility</p:attrName>
                                        </p:attrNameLst>
                                      </p:cBhvr>
                                      <p:to>
                                        <p:strVal val="visible"/>
                                      </p:to>
                                    </p:set>
                                    <p:animEffect transition="in" filter="fade">
                                      <p:cBhvr>
                                        <p:cTn id="69" dur="500"/>
                                        <p:tgtEl>
                                          <p:spTgt spid="16391"/>
                                        </p:tgtEl>
                                      </p:cBhvr>
                                    </p:animEffect>
                                  </p:childTnLst>
                                </p:cTn>
                              </p:par>
                              <p:par>
                                <p:cTn id="70" presetID="10" presetClass="entr" presetSubtype="0" fill="hold" nodeType="withEffect">
                                  <p:stCondLst>
                                    <p:cond delay="0"/>
                                  </p:stCondLst>
                                  <p:childTnLst>
                                    <p:set>
                                      <p:cBhvr>
                                        <p:cTn id="71" dur="1" fill="hold">
                                          <p:stCondLst>
                                            <p:cond delay="0"/>
                                          </p:stCondLst>
                                        </p:cTn>
                                        <p:tgtEl>
                                          <p:spTgt spid="16395"/>
                                        </p:tgtEl>
                                        <p:attrNameLst>
                                          <p:attrName>style.visibility</p:attrName>
                                        </p:attrNameLst>
                                      </p:cBhvr>
                                      <p:to>
                                        <p:strVal val="visible"/>
                                      </p:to>
                                    </p:set>
                                    <p:animEffect transition="in" filter="fade">
                                      <p:cBhvr>
                                        <p:cTn id="72" dur="500"/>
                                        <p:tgtEl>
                                          <p:spTgt spid="16395"/>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16396"/>
                                        </p:tgtEl>
                                        <p:attrNameLst>
                                          <p:attrName>style.visibility</p:attrName>
                                        </p:attrNameLst>
                                      </p:cBhvr>
                                      <p:to>
                                        <p:strVal val="visible"/>
                                      </p:to>
                                    </p:set>
                                    <p:animEffect transition="in" filter="fade">
                                      <p:cBhvr>
                                        <p:cTn id="81" dur="500"/>
                                        <p:tgtEl>
                                          <p:spTgt spid="16396"/>
                                        </p:tgtEl>
                                      </p:cBhvr>
                                    </p:animEffect>
                                  </p:childTnLst>
                                </p:cTn>
                              </p:par>
                              <p:par>
                                <p:cTn id="82" presetID="10" presetClass="entr" presetSubtype="0" fill="hold" nodeType="withEffect">
                                  <p:stCondLst>
                                    <p:cond delay="0"/>
                                  </p:stCondLst>
                                  <p:childTnLst>
                                    <p:set>
                                      <p:cBhvr>
                                        <p:cTn id="83" dur="1" fill="hold">
                                          <p:stCondLst>
                                            <p:cond delay="0"/>
                                          </p:stCondLst>
                                        </p:cTn>
                                        <p:tgtEl>
                                          <p:spTgt spid="16398"/>
                                        </p:tgtEl>
                                        <p:attrNameLst>
                                          <p:attrName>style.visibility</p:attrName>
                                        </p:attrNameLst>
                                      </p:cBhvr>
                                      <p:to>
                                        <p:strVal val="visible"/>
                                      </p:to>
                                    </p:set>
                                    <p:animEffect transition="in" filter="fade">
                                      <p:cBhvr>
                                        <p:cTn id="84" dur="500"/>
                                        <p:tgtEl>
                                          <p:spTgt spid="1639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500"/>
                                        <p:tgtEl>
                                          <p:spTgt spid="45"/>
                                        </p:tgtEl>
                                      </p:cBhvr>
                                    </p:animEffect>
                                  </p:childTnLst>
                                </p:cTn>
                              </p:par>
                              <p:par>
                                <p:cTn id="88" presetID="10" presetClass="entr" presetSubtype="0" fill="hold" nodeType="withEffect">
                                  <p:stCondLst>
                                    <p:cond delay="0"/>
                                  </p:stCondLst>
                                  <p:childTnLst>
                                    <p:set>
                                      <p:cBhvr>
                                        <p:cTn id="89" dur="1" fill="hold">
                                          <p:stCondLst>
                                            <p:cond delay="0"/>
                                          </p:stCondLst>
                                        </p:cTn>
                                        <p:tgtEl>
                                          <p:spTgt spid="16404"/>
                                        </p:tgtEl>
                                        <p:attrNameLst>
                                          <p:attrName>style.visibility</p:attrName>
                                        </p:attrNameLst>
                                      </p:cBhvr>
                                      <p:to>
                                        <p:strVal val="visible"/>
                                      </p:to>
                                    </p:set>
                                    <p:animEffect transition="in" filter="fade">
                                      <p:cBhvr>
                                        <p:cTn id="90" dur="500"/>
                                        <p:tgtEl>
                                          <p:spTgt spid="1640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500"/>
                                        <p:tgtEl>
                                          <p:spTgt spid="3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fade">
                                      <p:cBhvr>
                                        <p:cTn id="96" dur="500"/>
                                        <p:tgtEl>
                                          <p:spTgt spid="30"/>
                                        </p:tgtEl>
                                      </p:cBhvr>
                                    </p:animEffect>
                                  </p:childTnLst>
                                </p:cTn>
                              </p:par>
                              <p:par>
                                <p:cTn id="97" presetID="10" presetClass="entr" presetSubtype="0" fill="hold" nodeType="withEffect">
                                  <p:stCondLst>
                                    <p:cond delay="0"/>
                                  </p:stCondLst>
                                  <p:childTnLst>
                                    <p:set>
                                      <p:cBhvr>
                                        <p:cTn id="98" dur="1" fill="hold">
                                          <p:stCondLst>
                                            <p:cond delay="0"/>
                                          </p:stCondLst>
                                        </p:cTn>
                                        <p:tgtEl>
                                          <p:spTgt spid="16401"/>
                                        </p:tgtEl>
                                        <p:attrNameLst>
                                          <p:attrName>style.visibility</p:attrName>
                                        </p:attrNameLst>
                                      </p:cBhvr>
                                      <p:to>
                                        <p:strVal val="visible"/>
                                      </p:to>
                                    </p:set>
                                    <p:animEffect transition="in" filter="fade">
                                      <p:cBhvr>
                                        <p:cTn id="99" dur="500"/>
                                        <p:tgtEl>
                                          <p:spTgt spid="16401"/>
                                        </p:tgtEl>
                                      </p:cBhvr>
                                    </p:animEffect>
                                  </p:childTnLst>
                                </p:cTn>
                              </p:par>
                              <p:par>
                                <p:cTn id="100" presetID="10" presetClass="entr" presetSubtype="0" fill="hold" nodeType="with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fade">
                                      <p:cBhvr>
                                        <p:cTn id="102" dur="500"/>
                                        <p:tgtEl>
                                          <p:spTgt spid="53"/>
                                        </p:tgtEl>
                                      </p:cBhvr>
                                    </p:animEffect>
                                  </p:childTnLst>
                                </p:cTn>
                              </p:par>
                              <p:par>
                                <p:cTn id="103" presetID="10" presetClass="entr" presetSubtype="0" fill="hold" nodeType="withEffect">
                                  <p:stCondLst>
                                    <p:cond delay="0"/>
                                  </p:stCondLst>
                                  <p:childTnLst>
                                    <p:set>
                                      <p:cBhvr>
                                        <p:cTn id="104" dur="1" fill="hold">
                                          <p:stCondLst>
                                            <p:cond delay="0"/>
                                          </p:stCondLst>
                                        </p:cTn>
                                        <p:tgtEl>
                                          <p:spTgt spid="16406"/>
                                        </p:tgtEl>
                                        <p:attrNameLst>
                                          <p:attrName>style.visibility</p:attrName>
                                        </p:attrNameLst>
                                      </p:cBhvr>
                                      <p:to>
                                        <p:strVal val="visible"/>
                                      </p:to>
                                    </p:set>
                                    <p:animEffect transition="in" filter="fade">
                                      <p:cBhvr>
                                        <p:cTn id="105" dur="500"/>
                                        <p:tgtEl>
                                          <p:spTgt spid="16406"/>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1"/>
                                        </p:tgtEl>
                                        <p:attrNameLst>
                                          <p:attrName>style.visibility</p:attrName>
                                        </p:attrNameLst>
                                      </p:cBhvr>
                                      <p:to>
                                        <p:strVal val="visible"/>
                                      </p:to>
                                    </p:set>
                                    <p:animEffect transition="in" filter="fade">
                                      <p:cBhvr>
                                        <p:cTn id="108" dur="500"/>
                                        <p:tgtEl>
                                          <p:spTgt spid="11"/>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fade">
                                      <p:cBhvr>
                                        <p:cTn id="113" dur="500"/>
                                        <p:tgtEl>
                                          <p:spTgt spid="60"/>
                                        </p:tgtEl>
                                      </p:cBhvr>
                                    </p:animEffect>
                                  </p:childTnLst>
                                </p:cTn>
                              </p:par>
                              <p:par>
                                <p:cTn id="114" presetID="10" presetClass="entr" presetSubtype="0" fill="hold" nodeType="withEffect">
                                  <p:stCondLst>
                                    <p:cond delay="0"/>
                                  </p:stCondLst>
                                  <p:childTnLst>
                                    <p:set>
                                      <p:cBhvr>
                                        <p:cTn id="115" dur="1" fill="hold">
                                          <p:stCondLst>
                                            <p:cond delay="0"/>
                                          </p:stCondLst>
                                        </p:cTn>
                                        <p:tgtEl>
                                          <p:spTgt spid="15"/>
                                        </p:tgtEl>
                                        <p:attrNameLst>
                                          <p:attrName>style.visibility</p:attrName>
                                        </p:attrNameLst>
                                      </p:cBhvr>
                                      <p:to>
                                        <p:strVal val="visible"/>
                                      </p:to>
                                    </p:set>
                                    <p:animEffect transition="in" filter="fade">
                                      <p:cBhvr>
                                        <p:cTn id="116" dur="500"/>
                                        <p:tgtEl>
                                          <p:spTgt spid="15"/>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6"/>
                                        </p:tgtEl>
                                        <p:attrNameLst>
                                          <p:attrName>style.visibility</p:attrName>
                                        </p:attrNameLst>
                                      </p:cBhvr>
                                      <p:to>
                                        <p:strVal val="visible"/>
                                      </p:to>
                                    </p:set>
                                    <p:animEffect transition="in" filter="fade">
                                      <p:cBhvr>
                                        <p:cTn id="119" dur="500"/>
                                        <p:tgtEl>
                                          <p:spTgt spid="16"/>
                                        </p:tgtEl>
                                      </p:cBhvr>
                                    </p:animEffect>
                                  </p:childTnLst>
                                </p:cTn>
                              </p:par>
                              <p:par>
                                <p:cTn id="120" presetID="10" presetClass="entr" presetSubtype="0" fill="hold" nodeType="withEffect">
                                  <p:stCondLst>
                                    <p:cond delay="0"/>
                                  </p:stCondLst>
                                  <p:childTnLst>
                                    <p:set>
                                      <p:cBhvr>
                                        <p:cTn id="121" dur="1" fill="hold">
                                          <p:stCondLst>
                                            <p:cond delay="0"/>
                                          </p:stCondLst>
                                        </p:cTn>
                                        <p:tgtEl>
                                          <p:spTgt spid="16394"/>
                                        </p:tgtEl>
                                        <p:attrNameLst>
                                          <p:attrName>style.visibility</p:attrName>
                                        </p:attrNameLst>
                                      </p:cBhvr>
                                      <p:to>
                                        <p:strVal val="visible"/>
                                      </p:to>
                                    </p:set>
                                    <p:animEffect transition="in" filter="fade">
                                      <p:cBhvr>
                                        <p:cTn id="122" dur="500"/>
                                        <p:tgtEl>
                                          <p:spTgt spid="16394"/>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500"/>
                                        <p:tgtEl>
                                          <p:spTgt spid="17"/>
                                        </p:tgtEl>
                                      </p:cBhvr>
                                    </p:animEffect>
                                  </p:childTnLst>
                                </p:cTn>
                              </p:par>
                              <p:par>
                                <p:cTn id="126" presetID="10" presetClass="entr" presetSubtype="0" fill="hold" nodeType="withEffect">
                                  <p:stCondLst>
                                    <p:cond delay="0"/>
                                  </p:stCondLst>
                                  <p:childTnLst>
                                    <p:set>
                                      <p:cBhvr>
                                        <p:cTn id="127" dur="1" fill="hold">
                                          <p:stCondLst>
                                            <p:cond delay="0"/>
                                          </p:stCondLst>
                                        </p:cTn>
                                        <p:tgtEl>
                                          <p:spTgt spid="16402"/>
                                        </p:tgtEl>
                                        <p:attrNameLst>
                                          <p:attrName>style.visibility</p:attrName>
                                        </p:attrNameLst>
                                      </p:cBhvr>
                                      <p:to>
                                        <p:strVal val="visible"/>
                                      </p:to>
                                    </p:set>
                                    <p:animEffect transition="in" filter="fade">
                                      <p:cBhvr>
                                        <p:cTn id="128" dur="500"/>
                                        <p:tgtEl>
                                          <p:spTgt spid="16402"/>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8"/>
                                        </p:tgtEl>
                                        <p:attrNameLst>
                                          <p:attrName>style.visibility</p:attrName>
                                        </p:attrNameLst>
                                      </p:cBhvr>
                                      <p:to>
                                        <p:strVal val="visible"/>
                                      </p:to>
                                    </p:set>
                                    <p:animEffect transition="in" filter="fade">
                                      <p:cBhvr>
                                        <p:cTn id="131" dur="500"/>
                                        <p:tgtEl>
                                          <p:spTgt spid="18"/>
                                        </p:tgtEl>
                                      </p:cBhvr>
                                    </p:animEffect>
                                  </p:childTnLst>
                                </p:cTn>
                              </p:par>
                              <p:par>
                                <p:cTn id="132" presetID="10" presetClass="entr" presetSubtype="0" fill="hold" nodeType="withEffect">
                                  <p:stCondLst>
                                    <p:cond delay="0"/>
                                  </p:stCondLst>
                                  <p:childTnLst>
                                    <p:set>
                                      <p:cBhvr>
                                        <p:cTn id="133" dur="1" fill="hold">
                                          <p:stCondLst>
                                            <p:cond delay="0"/>
                                          </p:stCondLst>
                                        </p:cTn>
                                        <p:tgtEl>
                                          <p:spTgt spid="16408"/>
                                        </p:tgtEl>
                                        <p:attrNameLst>
                                          <p:attrName>style.visibility</p:attrName>
                                        </p:attrNameLst>
                                      </p:cBhvr>
                                      <p:to>
                                        <p:strVal val="visible"/>
                                      </p:to>
                                    </p:set>
                                    <p:animEffect transition="in" filter="fade">
                                      <p:cBhvr>
                                        <p:cTn id="134" dur="500"/>
                                        <p:tgtEl>
                                          <p:spTgt spid="16408"/>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9"/>
                                        </p:tgtEl>
                                        <p:attrNameLst>
                                          <p:attrName>style.visibility</p:attrName>
                                        </p:attrNameLst>
                                      </p:cBhvr>
                                      <p:to>
                                        <p:strVal val="visible"/>
                                      </p:to>
                                    </p:set>
                                    <p:animEffect transition="in" filter="fade">
                                      <p:cBhvr>
                                        <p:cTn id="137" dur="500"/>
                                        <p:tgtEl>
                                          <p:spTgt spid="19"/>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2"/>
                                        </p:tgtEl>
                                        <p:attrNameLst>
                                          <p:attrName>style.visibility</p:attrName>
                                        </p:attrNameLst>
                                      </p:cBhvr>
                                      <p:to>
                                        <p:strVal val="visible"/>
                                      </p:to>
                                    </p:set>
                                    <p:animEffect transition="in" filter="fade">
                                      <p:cBhvr>
                                        <p:cTn id="140" dur="500"/>
                                        <p:tgtEl>
                                          <p:spTgt spid="12"/>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54"/>
                                        </p:tgtEl>
                                        <p:attrNameLst>
                                          <p:attrName>style.visibility</p:attrName>
                                        </p:attrNameLst>
                                      </p:cBhvr>
                                      <p:to>
                                        <p:strVal val="visible"/>
                                      </p:to>
                                    </p:set>
                                    <p:animEffect transition="in" filter="fade">
                                      <p:cBhvr>
                                        <p:cTn id="143" dur="500"/>
                                        <p:tgtEl>
                                          <p:spTgt spid="54"/>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7"/>
                                        </p:tgtEl>
                                        <p:attrNameLst>
                                          <p:attrName>style.visibility</p:attrName>
                                        </p:attrNameLst>
                                      </p:cBhvr>
                                      <p:to>
                                        <p:strVal val="visible"/>
                                      </p:to>
                                    </p:set>
                                    <p:animEffect transition="in" filter="fade">
                                      <p:cBhvr>
                                        <p:cTn id="146" dur="500"/>
                                        <p:tgtEl>
                                          <p:spTgt spid="57"/>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fade">
                                      <p:cBhvr>
                                        <p:cTn id="149" dur="500"/>
                                        <p:tgtEl>
                                          <p:spTgt spid="58"/>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59"/>
                                        </p:tgtEl>
                                        <p:attrNameLst>
                                          <p:attrName>style.visibility</p:attrName>
                                        </p:attrNameLst>
                                      </p:cBhvr>
                                      <p:to>
                                        <p:strVal val="visible"/>
                                      </p:to>
                                    </p:set>
                                    <p:animEffect transition="in" filter="fade">
                                      <p:cBhvr>
                                        <p:cTn id="15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45" grpId="0" animBg="1"/>
      <p:bldP spid="60" grpId="0" animBg="1"/>
      <p:bldP spid="54" grpId="0"/>
      <p:bldP spid="57" grpId="0"/>
      <p:bldP spid="58" grpId="0"/>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22"/>
          <p:cNvSpPr txBox="1"/>
          <p:nvPr/>
        </p:nvSpPr>
        <p:spPr>
          <a:xfrm>
            <a:off x="647056" y="1584176"/>
            <a:ext cx="5005064" cy="5013176"/>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400" dirty="0" smtClean="0">
                <a:solidFill>
                  <a:schemeClr val="tx1"/>
                </a:solidFill>
                <a:latin typeface="Microsoft YaHei" pitchFamily="34" charset="-122"/>
                <a:ea typeface="Microsoft YaHei" pitchFamily="34" charset="-122"/>
              </a:rPr>
              <a:t>1933</a:t>
            </a:r>
            <a:r>
              <a:rPr kumimoji="1" lang="ja-JP" altLang="en-US" sz="1400" dirty="0" smtClean="0">
                <a:solidFill>
                  <a:schemeClr val="tx1"/>
                </a:solidFill>
                <a:latin typeface="Microsoft YaHei" pitchFamily="34" charset="-122"/>
                <a:ea typeface="Microsoft YaHei" pitchFamily="34" charset="-122"/>
              </a:rPr>
              <a:t>年　创</a:t>
            </a:r>
            <a:r>
              <a:rPr kumimoji="1" lang="zh-CN" altLang="en-US" sz="1400" dirty="0" smtClean="0">
                <a:solidFill>
                  <a:schemeClr val="tx1"/>
                </a:solidFill>
                <a:latin typeface="Microsoft YaHei" pitchFamily="34" charset="-122"/>
                <a:ea typeface="Microsoft YaHei" pitchFamily="34" charset="-122"/>
              </a:rPr>
              <a:t>立</a:t>
            </a:r>
            <a:r>
              <a:rPr kumimoji="1" lang="ja-JP" altLang="en-US" sz="1400" dirty="0" smtClean="0">
                <a:solidFill>
                  <a:schemeClr val="tx1"/>
                </a:solidFill>
                <a:latin typeface="Microsoft YaHei" pitchFamily="34" charset="-122"/>
                <a:ea typeface="Microsoft YaHei" pitchFamily="34" charset="-122"/>
              </a:rPr>
              <a:t> 井内盛荣堂商铺</a:t>
            </a:r>
            <a:endParaRPr kumimoji="1" lang="en-US" altLang="ja-JP" sz="1400" dirty="0" smtClean="0">
              <a:solidFill>
                <a:schemeClr val="tx1"/>
              </a:solidFill>
              <a:latin typeface="Microsoft YaHei" pitchFamily="34" charset="-122"/>
              <a:ea typeface="Microsoft YaHei" pitchFamily="34" charset="-122"/>
            </a:endParaRPr>
          </a:p>
          <a:p>
            <a:endParaRPr kumimoji="1" lang="en-US" altLang="ja-JP" sz="400" dirty="0" smtClean="0">
              <a:solidFill>
                <a:schemeClr val="tx1"/>
              </a:solidFill>
              <a:latin typeface="Microsoft YaHei" pitchFamily="34" charset="-122"/>
              <a:ea typeface="Microsoft YaHei" pitchFamily="34" charset="-122"/>
            </a:endParaRPr>
          </a:p>
          <a:p>
            <a:endParaRPr lang="en-US" altLang="ja-JP" sz="400" dirty="0" smtClean="0">
              <a:solidFill>
                <a:schemeClr val="tx1"/>
              </a:solidFill>
              <a:latin typeface="Microsoft YaHei" pitchFamily="34" charset="-122"/>
              <a:ea typeface="Microsoft YaHei" pitchFamily="34" charset="-122"/>
            </a:endParaRPr>
          </a:p>
          <a:p>
            <a:endParaRPr kumimoji="1" lang="en-US" altLang="ja-JP" sz="400" dirty="0" smtClean="0">
              <a:solidFill>
                <a:schemeClr val="tx1"/>
              </a:solidFill>
              <a:latin typeface="Microsoft YaHei" pitchFamily="34" charset="-122"/>
              <a:ea typeface="Microsoft YaHei" pitchFamily="34" charset="-122"/>
            </a:endParaRPr>
          </a:p>
          <a:p>
            <a:r>
              <a:rPr kumimoji="1" lang="en-US" altLang="ja-JP" sz="1400" dirty="0" smtClean="0">
                <a:solidFill>
                  <a:schemeClr val="tx1"/>
                </a:solidFill>
                <a:latin typeface="Microsoft YaHei" pitchFamily="34" charset="-122"/>
                <a:ea typeface="Microsoft YaHei" pitchFamily="34" charset="-122"/>
              </a:rPr>
              <a:t>1962</a:t>
            </a:r>
            <a:r>
              <a:rPr kumimoji="1" lang="ja-JP" altLang="en-US" sz="1400" dirty="0" smtClean="0">
                <a:solidFill>
                  <a:schemeClr val="tx1"/>
                </a:solidFill>
                <a:latin typeface="Microsoft YaHei" pitchFamily="34" charset="-122"/>
                <a:ea typeface="Microsoft YaHei" pitchFamily="34" charset="-122"/>
              </a:rPr>
              <a:t>年　</a:t>
            </a:r>
            <a:r>
              <a:rPr kumimoji="1" lang="zh-CN" altLang="en-US" sz="1400" dirty="0" smtClean="0">
                <a:solidFill>
                  <a:schemeClr val="tx1"/>
                </a:solidFill>
                <a:latin typeface="Microsoft YaHei" pitchFamily="34" charset="-122"/>
                <a:ea typeface="Microsoft YaHei" pitchFamily="34" charset="-122"/>
              </a:rPr>
              <a:t>成立</a:t>
            </a:r>
            <a:r>
              <a:rPr kumimoji="1" lang="ja-JP" altLang="en-US" sz="1400" dirty="0" smtClean="0">
                <a:solidFill>
                  <a:schemeClr val="tx1"/>
                </a:solidFill>
                <a:latin typeface="Microsoft YaHei" pitchFamily="34" charset="-122"/>
                <a:ea typeface="Microsoft YaHei" pitchFamily="34" charset="-122"/>
              </a:rPr>
              <a:t> 株式</a:t>
            </a:r>
            <a:r>
              <a:rPr kumimoji="1" lang="ja-JP" altLang="en-US" sz="1400" dirty="0">
                <a:solidFill>
                  <a:schemeClr val="tx1"/>
                </a:solidFill>
                <a:latin typeface="Microsoft YaHei" pitchFamily="34" charset="-122"/>
                <a:ea typeface="Microsoft YaHei" pitchFamily="34" charset="-122"/>
              </a:rPr>
              <a:t>会社井内</a:t>
            </a:r>
            <a:r>
              <a:rPr kumimoji="1" lang="ja-JP" altLang="en-US" sz="1400" dirty="0" smtClean="0">
                <a:solidFill>
                  <a:schemeClr val="tx1"/>
                </a:solidFill>
                <a:latin typeface="Microsoft YaHei" pitchFamily="34" charset="-122"/>
                <a:ea typeface="Microsoft YaHei" pitchFamily="34" charset="-122"/>
              </a:rPr>
              <a:t>盛栄堂</a:t>
            </a:r>
            <a:endParaRPr kumimoji="1" lang="en-US" altLang="ja-JP" sz="1400" dirty="0" smtClean="0">
              <a:solidFill>
                <a:schemeClr val="tx1"/>
              </a:solidFill>
              <a:latin typeface="Microsoft YaHei" pitchFamily="34" charset="-122"/>
              <a:ea typeface="Microsoft YaHei" pitchFamily="34" charset="-122"/>
            </a:endParaRPr>
          </a:p>
          <a:p>
            <a:endParaRPr lang="en-US" altLang="ja-JP" sz="1400" dirty="0" smtClean="0">
              <a:solidFill>
                <a:schemeClr val="tx1"/>
              </a:solidFill>
              <a:latin typeface="Microsoft YaHei" pitchFamily="34" charset="-122"/>
              <a:ea typeface="Microsoft YaHei" pitchFamily="34" charset="-122"/>
            </a:endParaRPr>
          </a:p>
          <a:p>
            <a:r>
              <a:rPr lang="en-US" altLang="ja-JP" sz="1400" dirty="0" smtClean="0">
                <a:solidFill>
                  <a:schemeClr val="tx1"/>
                </a:solidFill>
                <a:latin typeface="Microsoft YaHei" pitchFamily="34" charset="-122"/>
                <a:ea typeface="Microsoft YaHei" pitchFamily="34" charset="-122"/>
              </a:rPr>
              <a:t>1963</a:t>
            </a:r>
            <a:r>
              <a:rPr lang="ja-JP" altLang="en-US" sz="1400" dirty="0" smtClean="0">
                <a:solidFill>
                  <a:schemeClr val="tx1"/>
                </a:solidFill>
                <a:latin typeface="Microsoft YaHei" pitchFamily="34" charset="-122"/>
                <a:ea typeface="Microsoft YaHei" pitchFamily="34" charset="-122"/>
              </a:rPr>
              <a:t>年　第一号</a:t>
            </a:r>
            <a:r>
              <a:rPr lang="zh-CN" altLang="en-US" sz="1400" dirty="0" smtClean="0">
                <a:solidFill>
                  <a:schemeClr val="tx1"/>
                </a:solidFill>
                <a:latin typeface="Microsoft YaHei" pitchFamily="34" charset="-122"/>
                <a:ea typeface="Microsoft YaHei" pitchFamily="34" charset="-122"/>
              </a:rPr>
              <a:t>产业</a:t>
            </a:r>
            <a:r>
              <a:rPr lang="ja-JP" altLang="en-US" sz="1400" dirty="0" smtClean="0">
                <a:solidFill>
                  <a:schemeClr val="tx1"/>
                </a:solidFill>
                <a:latin typeface="Microsoft YaHei" pitchFamily="34" charset="-122"/>
                <a:ea typeface="Microsoft YaHei" pitchFamily="34" charset="-122"/>
              </a:rPr>
              <a:t>用</a:t>
            </a:r>
            <a:r>
              <a:rPr lang="zh-CN" altLang="en-US" sz="1400" dirty="0" smtClean="0">
                <a:solidFill>
                  <a:schemeClr val="tx1"/>
                </a:solidFill>
                <a:latin typeface="Microsoft YaHei" pitchFamily="34" charset="-122"/>
                <a:ea typeface="Microsoft YaHei" pitchFamily="34" charset="-122"/>
              </a:rPr>
              <a:t>综合</a:t>
            </a:r>
            <a:r>
              <a:rPr lang="ja-JP" altLang="en-US" sz="1400" dirty="0" smtClean="0">
                <a:solidFill>
                  <a:schemeClr val="tx1"/>
                </a:solidFill>
                <a:latin typeface="Microsoft YaHei" pitchFamily="34" charset="-122"/>
                <a:ea typeface="Microsoft YaHei" pitchFamily="34" charset="-122"/>
              </a:rPr>
              <a:t>目录书发刊</a:t>
            </a:r>
            <a:endParaRPr lang="en-US" altLang="ja-JP" sz="1400" dirty="0" smtClean="0">
              <a:solidFill>
                <a:schemeClr val="tx1"/>
              </a:solidFill>
              <a:latin typeface="Microsoft YaHei" pitchFamily="34" charset="-122"/>
              <a:ea typeface="Microsoft YaHei" pitchFamily="34" charset="-122"/>
            </a:endParaRPr>
          </a:p>
          <a:p>
            <a:endParaRPr lang="en-US" altLang="ja-JP" sz="1400" dirty="0" smtClean="0">
              <a:solidFill>
                <a:schemeClr val="tx1"/>
              </a:solidFill>
              <a:latin typeface="Microsoft YaHei" pitchFamily="34" charset="-122"/>
              <a:ea typeface="Microsoft YaHei" pitchFamily="34" charset="-122"/>
            </a:endParaRPr>
          </a:p>
          <a:p>
            <a:r>
              <a:rPr lang="en-US" altLang="ja-JP" sz="1400" dirty="0" smtClean="0">
                <a:solidFill>
                  <a:schemeClr val="tx1"/>
                </a:solidFill>
                <a:latin typeface="Microsoft YaHei" pitchFamily="34" charset="-122"/>
                <a:ea typeface="Microsoft YaHei" pitchFamily="34" charset="-122"/>
              </a:rPr>
              <a:t>1985</a:t>
            </a:r>
            <a:r>
              <a:rPr lang="ja-JP" altLang="en-US" sz="1400" dirty="0" smtClean="0">
                <a:solidFill>
                  <a:schemeClr val="tx1"/>
                </a:solidFill>
                <a:latin typeface="Microsoft YaHei" pitchFamily="34" charset="-122"/>
                <a:ea typeface="Microsoft YaHei" pitchFamily="34" charset="-122"/>
              </a:rPr>
              <a:t>年　第一号</a:t>
            </a:r>
            <a:r>
              <a:rPr lang="zh-CN" altLang="en-US" sz="1400" dirty="0" smtClean="0">
                <a:solidFill>
                  <a:schemeClr val="tx1"/>
                </a:solidFill>
                <a:latin typeface="Microsoft YaHei" pitchFamily="34" charset="-122"/>
                <a:ea typeface="Microsoft YaHei" pitchFamily="34" charset="-122"/>
              </a:rPr>
              <a:t>医疗</a:t>
            </a:r>
            <a:r>
              <a:rPr lang="ja-JP" altLang="en-US" sz="1400" dirty="0" smtClean="0">
                <a:solidFill>
                  <a:schemeClr val="tx1"/>
                </a:solidFill>
                <a:latin typeface="Microsoft YaHei" pitchFamily="34" charset="-122"/>
                <a:ea typeface="Microsoft YaHei" pitchFamily="34" charset="-122"/>
              </a:rPr>
              <a:t>用</a:t>
            </a:r>
            <a:r>
              <a:rPr lang="zh-CN" altLang="en-US" sz="1400" dirty="0" smtClean="0">
                <a:solidFill>
                  <a:schemeClr val="tx1"/>
                </a:solidFill>
                <a:latin typeface="Microsoft YaHei" pitchFamily="34" charset="-122"/>
                <a:ea typeface="Microsoft YaHei" pitchFamily="34" charset="-122"/>
              </a:rPr>
              <a:t>看护用</a:t>
            </a:r>
            <a:r>
              <a:rPr lang="ja-JP" altLang="en-US" sz="1400" dirty="0" smtClean="0">
                <a:solidFill>
                  <a:schemeClr val="tx1"/>
                </a:solidFill>
                <a:latin typeface="Microsoft YaHei" pitchFamily="34" charset="-122"/>
                <a:ea typeface="Microsoft YaHei" pitchFamily="34" charset="-122"/>
              </a:rPr>
              <a:t>品</a:t>
            </a:r>
            <a:r>
              <a:rPr lang="zh-CN" altLang="en-US" sz="1400" dirty="0" smtClean="0">
                <a:solidFill>
                  <a:schemeClr val="tx1"/>
                </a:solidFill>
                <a:latin typeface="Microsoft YaHei" pitchFamily="34" charset="-122"/>
                <a:ea typeface="Microsoft YaHei" pitchFamily="34" charset="-122"/>
              </a:rPr>
              <a:t>目录发刊</a:t>
            </a:r>
            <a:endParaRPr lang="en-US" altLang="zh-CN" sz="1400" dirty="0" smtClean="0">
              <a:solidFill>
                <a:schemeClr val="tx1"/>
              </a:solidFill>
              <a:latin typeface="Microsoft YaHei" pitchFamily="34" charset="-122"/>
              <a:ea typeface="Microsoft YaHei" pitchFamily="34" charset="-122"/>
            </a:endParaRPr>
          </a:p>
          <a:p>
            <a:endParaRPr lang="en-US" altLang="ja-JP" sz="1400" dirty="0" smtClean="0">
              <a:solidFill>
                <a:schemeClr val="tx1"/>
              </a:solidFill>
              <a:latin typeface="Microsoft YaHei" pitchFamily="34" charset="-122"/>
              <a:ea typeface="Microsoft YaHei" pitchFamily="34" charset="-122"/>
            </a:endParaRPr>
          </a:p>
          <a:p>
            <a:r>
              <a:rPr lang="en-US" altLang="ja-JP" sz="1400" dirty="0" smtClean="0">
                <a:solidFill>
                  <a:schemeClr val="tx1"/>
                </a:solidFill>
                <a:latin typeface="Microsoft YaHei" pitchFamily="34" charset="-122"/>
                <a:ea typeface="Microsoft YaHei" pitchFamily="34" charset="-122"/>
              </a:rPr>
              <a:t>1995</a:t>
            </a:r>
            <a:r>
              <a:rPr lang="ja-JP" altLang="en-US" sz="1400" dirty="0" smtClean="0">
                <a:solidFill>
                  <a:schemeClr val="tx1"/>
                </a:solidFill>
                <a:latin typeface="Microsoft YaHei" pitchFamily="34" charset="-122"/>
                <a:ea typeface="Microsoft YaHei" pitchFamily="34" charset="-122"/>
              </a:rPr>
              <a:t>年　</a:t>
            </a:r>
            <a:r>
              <a:rPr lang="zh-CN" altLang="en-US" sz="1400" dirty="0" smtClean="0">
                <a:solidFill>
                  <a:schemeClr val="tx1"/>
                </a:solidFill>
                <a:latin typeface="Microsoft YaHei" pitchFamily="34" charset="-122"/>
                <a:ea typeface="Microsoft YaHei" pitchFamily="34" charset="-122"/>
              </a:rPr>
              <a:t>成立 </a:t>
            </a:r>
            <a:r>
              <a:rPr lang="ja-JP" altLang="en-US" sz="1400" dirty="0" smtClean="0">
                <a:solidFill>
                  <a:schemeClr val="tx1"/>
                </a:solidFill>
                <a:latin typeface="Microsoft YaHei" pitchFamily="34" charset="-122"/>
                <a:ea typeface="Microsoft YaHei" pitchFamily="34" charset="-122"/>
              </a:rPr>
              <a:t>大阪物流中心</a:t>
            </a:r>
            <a:endParaRPr lang="en-US" altLang="ja-JP" sz="1400" dirty="0" smtClean="0">
              <a:solidFill>
                <a:schemeClr val="tx1"/>
              </a:solidFill>
              <a:latin typeface="Microsoft YaHei" pitchFamily="34" charset="-122"/>
              <a:ea typeface="Microsoft YaHei" pitchFamily="34" charset="-122"/>
            </a:endParaRPr>
          </a:p>
          <a:p>
            <a:endParaRPr lang="en-US" altLang="ja-JP" sz="1400" dirty="0" smtClean="0">
              <a:solidFill>
                <a:schemeClr val="tx1"/>
              </a:solidFill>
              <a:latin typeface="Microsoft YaHei" pitchFamily="34" charset="-122"/>
              <a:ea typeface="Microsoft YaHei" pitchFamily="34" charset="-122"/>
            </a:endParaRPr>
          </a:p>
          <a:p>
            <a:r>
              <a:rPr lang="en-US" altLang="ja-JP" sz="1400" dirty="0" smtClean="0">
                <a:solidFill>
                  <a:schemeClr val="tx1"/>
                </a:solidFill>
                <a:latin typeface="Microsoft YaHei" pitchFamily="34" charset="-122"/>
                <a:ea typeface="Microsoft YaHei" pitchFamily="34" charset="-122"/>
              </a:rPr>
              <a:t>1999</a:t>
            </a:r>
            <a:r>
              <a:rPr lang="ja-JP" altLang="en-US" sz="1400" dirty="0" smtClean="0">
                <a:solidFill>
                  <a:schemeClr val="tx1"/>
                </a:solidFill>
                <a:latin typeface="Microsoft YaHei" pitchFamily="34" charset="-122"/>
                <a:ea typeface="Microsoft YaHei" pitchFamily="34" charset="-122"/>
              </a:rPr>
              <a:t>年　东京证交所 大阪证交所 二部上市 </a:t>
            </a:r>
            <a:endParaRPr lang="en-US" altLang="ja-JP" sz="1400" dirty="0" smtClean="0">
              <a:solidFill>
                <a:schemeClr val="tx1"/>
              </a:solidFill>
              <a:latin typeface="Microsoft YaHei" pitchFamily="34" charset="-122"/>
              <a:ea typeface="Microsoft YaHei" pitchFamily="34" charset="-122"/>
            </a:endParaRPr>
          </a:p>
          <a:p>
            <a:endParaRPr lang="en-US" altLang="ja-JP" sz="1400" dirty="0" smtClean="0">
              <a:solidFill>
                <a:schemeClr val="tx1"/>
              </a:solidFill>
              <a:latin typeface="Microsoft YaHei" pitchFamily="34" charset="-122"/>
              <a:ea typeface="Microsoft YaHei" pitchFamily="34" charset="-122"/>
            </a:endParaRPr>
          </a:p>
          <a:p>
            <a:r>
              <a:rPr lang="en-US" altLang="ja-JP" sz="1400" dirty="0" smtClean="0">
                <a:solidFill>
                  <a:schemeClr val="tx1"/>
                </a:solidFill>
                <a:latin typeface="Microsoft YaHei" pitchFamily="34" charset="-122"/>
                <a:ea typeface="Microsoft YaHei" pitchFamily="34" charset="-122"/>
              </a:rPr>
              <a:t>2001</a:t>
            </a:r>
            <a:r>
              <a:rPr lang="ja-JP" altLang="en-US" sz="1400" dirty="0" smtClean="0">
                <a:solidFill>
                  <a:schemeClr val="tx1"/>
                </a:solidFill>
                <a:latin typeface="Microsoft YaHei" pitchFamily="34" charset="-122"/>
                <a:ea typeface="Microsoft YaHei" pitchFamily="34" charset="-122"/>
              </a:rPr>
              <a:t>年　东京证交所 大阪证交所 一部上市 </a:t>
            </a:r>
            <a:endParaRPr lang="en-US" altLang="ja-JP" sz="1400" dirty="0" smtClean="0">
              <a:solidFill>
                <a:schemeClr val="tx1"/>
              </a:solidFill>
              <a:latin typeface="Microsoft YaHei" pitchFamily="34" charset="-122"/>
              <a:ea typeface="Microsoft YaHei" pitchFamily="34" charset="-122"/>
            </a:endParaRPr>
          </a:p>
          <a:p>
            <a:endParaRPr lang="en-US" altLang="ja-JP" sz="1400" dirty="0" smtClean="0">
              <a:solidFill>
                <a:schemeClr val="tx1"/>
              </a:solidFill>
              <a:latin typeface="Microsoft YaHei" pitchFamily="34" charset="-122"/>
              <a:ea typeface="Microsoft YaHei" pitchFamily="34" charset="-122"/>
            </a:endParaRPr>
          </a:p>
          <a:p>
            <a:r>
              <a:rPr lang="en-US" altLang="ja-JP" sz="1400" dirty="0" smtClean="0">
                <a:solidFill>
                  <a:schemeClr val="tx1"/>
                </a:solidFill>
                <a:latin typeface="Microsoft YaHei" pitchFamily="34" charset="-122"/>
                <a:ea typeface="Microsoft YaHei" pitchFamily="34" charset="-122"/>
              </a:rPr>
              <a:t>2001</a:t>
            </a:r>
            <a:r>
              <a:rPr lang="ja-JP" altLang="en-US" sz="1400" dirty="0" smtClean="0">
                <a:solidFill>
                  <a:schemeClr val="tx1"/>
                </a:solidFill>
                <a:latin typeface="Microsoft YaHei" pitchFamily="34" charset="-122"/>
                <a:ea typeface="Microsoft YaHei" pitchFamily="34" charset="-122"/>
              </a:rPr>
              <a:t>年　公司名</a:t>
            </a:r>
            <a:r>
              <a:rPr lang="zh-CN" altLang="en-US" sz="1400" dirty="0" smtClean="0">
                <a:solidFill>
                  <a:schemeClr val="tx1"/>
                </a:solidFill>
                <a:latin typeface="Microsoft YaHei" pitchFamily="34" charset="-122"/>
                <a:ea typeface="Microsoft YaHei" pitchFamily="34" charset="-122"/>
              </a:rPr>
              <a:t>更</a:t>
            </a:r>
            <a:r>
              <a:rPr lang="ja-JP" altLang="en-US" sz="1400" dirty="0" smtClean="0">
                <a:solidFill>
                  <a:schemeClr val="tx1"/>
                </a:solidFill>
                <a:latin typeface="Microsoft YaHei" pitchFamily="34" charset="-122"/>
                <a:ea typeface="Microsoft YaHei" pitchFamily="34" charset="-122"/>
              </a:rPr>
              <a:t>为</a:t>
            </a:r>
            <a:r>
              <a:rPr lang="en-US" altLang="zh-CN" sz="1400" dirty="0" smtClean="0">
                <a:solidFill>
                  <a:schemeClr val="tx1"/>
                </a:solidFill>
                <a:latin typeface="Microsoft YaHei" pitchFamily="34" charset="-122"/>
                <a:ea typeface="Microsoft YaHei" pitchFamily="34" charset="-122"/>
              </a:rPr>
              <a:t>AS</a:t>
            </a:r>
            <a:r>
              <a:rPr lang="zh-CN" altLang="en-US" sz="1400" dirty="0" smtClean="0">
                <a:solidFill>
                  <a:schemeClr val="tx1"/>
                </a:solidFill>
                <a:latin typeface="Microsoft YaHei" pitchFamily="34" charset="-122"/>
                <a:ea typeface="Microsoft YaHei" pitchFamily="34" charset="-122"/>
              </a:rPr>
              <a:t> </a:t>
            </a:r>
            <a:r>
              <a:rPr lang="en-US" altLang="zh-CN" sz="1400" dirty="0" smtClean="0">
                <a:solidFill>
                  <a:schemeClr val="tx1"/>
                </a:solidFill>
                <a:latin typeface="Microsoft YaHei" pitchFamily="34" charset="-122"/>
                <a:ea typeface="Microsoft YaHei" pitchFamily="34" charset="-122"/>
              </a:rPr>
              <a:t>ONE</a:t>
            </a:r>
            <a:r>
              <a:rPr lang="ja-JP" altLang="en-US" sz="1400" dirty="0" smtClean="0">
                <a:solidFill>
                  <a:schemeClr val="tx1"/>
                </a:solidFill>
                <a:latin typeface="Microsoft YaHei" pitchFamily="34" charset="-122"/>
                <a:ea typeface="Microsoft YaHei" pitchFamily="34" charset="-122"/>
              </a:rPr>
              <a:t>株式会社 </a:t>
            </a:r>
            <a:endParaRPr lang="en-US" altLang="ja-JP" sz="1400" dirty="0" smtClean="0">
              <a:solidFill>
                <a:schemeClr val="tx1"/>
              </a:solidFill>
              <a:latin typeface="Microsoft YaHei" pitchFamily="34" charset="-122"/>
              <a:ea typeface="Microsoft YaHei" pitchFamily="34" charset="-122"/>
            </a:endParaRPr>
          </a:p>
          <a:p>
            <a:endParaRPr lang="en-US" altLang="ja-JP" sz="1400" dirty="0" smtClean="0">
              <a:solidFill>
                <a:schemeClr val="tx1"/>
              </a:solidFill>
              <a:latin typeface="Microsoft YaHei" pitchFamily="34" charset="-122"/>
              <a:ea typeface="Microsoft YaHei" pitchFamily="34" charset="-122"/>
            </a:endParaRPr>
          </a:p>
          <a:p>
            <a:r>
              <a:rPr lang="en-US" altLang="ja-JP" sz="1400" dirty="0" smtClean="0">
                <a:solidFill>
                  <a:schemeClr val="tx1"/>
                </a:solidFill>
                <a:latin typeface="Microsoft YaHei" pitchFamily="34" charset="-122"/>
                <a:ea typeface="Microsoft YaHei" pitchFamily="34" charset="-122"/>
              </a:rPr>
              <a:t>2005</a:t>
            </a:r>
            <a:r>
              <a:rPr lang="ja-JP" altLang="en-US" sz="1400" dirty="0" smtClean="0">
                <a:solidFill>
                  <a:schemeClr val="tx1"/>
                </a:solidFill>
                <a:latin typeface="Microsoft YaHei" pitchFamily="34" charset="-122"/>
                <a:ea typeface="Microsoft YaHei" pitchFamily="34" charset="-122"/>
              </a:rPr>
              <a:t>年　收购</a:t>
            </a:r>
            <a:r>
              <a:rPr lang="en-US" altLang="ja-JP" sz="1400" dirty="0" smtClean="0">
                <a:solidFill>
                  <a:schemeClr val="tx1"/>
                </a:solidFill>
                <a:latin typeface="Microsoft YaHei" pitchFamily="34" charset="-122"/>
                <a:ea typeface="Microsoft YaHei" pitchFamily="34" charset="-122"/>
              </a:rPr>
              <a:t>Nikko Hansen</a:t>
            </a:r>
            <a:r>
              <a:rPr lang="ja-JP" altLang="en-US" sz="1400" dirty="0" smtClean="0">
                <a:solidFill>
                  <a:schemeClr val="tx1"/>
                </a:solidFill>
                <a:latin typeface="Microsoft YaHei" pitchFamily="34" charset="-122"/>
                <a:ea typeface="Microsoft YaHei" pitchFamily="34" charset="-122"/>
              </a:rPr>
              <a:t>株式会社 </a:t>
            </a:r>
            <a:endParaRPr lang="en-US" altLang="ja-JP" sz="1400" dirty="0" smtClean="0">
              <a:solidFill>
                <a:schemeClr val="tx1"/>
              </a:solidFill>
              <a:latin typeface="Microsoft YaHei" pitchFamily="34" charset="-122"/>
              <a:ea typeface="Microsoft YaHei" pitchFamily="34" charset="-122"/>
            </a:endParaRPr>
          </a:p>
          <a:p>
            <a:endParaRPr lang="en-US" altLang="ja-JP" sz="1400" dirty="0" smtClean="0">
              <a:solidFill>
                <a:schemeClr val="tx1"/>
              </a:solidFill>
              <a:latin typeface="Microsoft YaHei" pitchFamily="34" charset="-122"/>
              <a:ea typeface="Microsoft YaHei" pitchFamily="34" charset="-122"/>
            </a:endParaRPr>
          </a:p>
          <a:p>
            <a:r>
              <a:rPr lang="en-US" altLang="ja-JP" sz="1400" dirty="0" smtClean="0">
                <a:solidFill>
                  <a:schemeClr val="tx1"/>
                </a:solidFill>
                <a:latin typeface="Microsoft YaHei" pitchFamily="34" charset="-122"/>
                <a:ea typeface="Microsoft YaHei" pitchFamily="34" charset="-122"/>
              </a:rPr>
              <a:t>2007</a:t>
            </a:r>
            <a:r>
              <a:rPr lang="ja-JP" altLang="en-US" sz="1400" dirty="0" smtClean="0">
                <a:solidFill>
                  <a:schemeClr val="tx1"/>
                </a:solidFill>
                <a:latin typeface="Microsoft YaHei" pitchFamily="34" charset="-122"/>
                <a:ea typeface="Microsoft YaHei" pitchFamily="34" charset="-122"/>
              </a:rPr>
              <a:t>年　</a:t>
            </a:r>
            <a:r>
              <a:rPr lang="zh-CN" altLang="en-US" sz="1400" dirty="0" smtClean="0">
                <a:solidFill>
                  <a:schemeClr val="tx1"/>
                </a:solidFill>
                <a:latin typeface="Microsoft YaHei" pitchFamily="34" charset="-122"/>
                <a:ea typeface="Microsoft YaHei" pitchFamily="34" charset="-122"/>
              </a:rPr>
              <a:t>成</a:t>
            </a:r>
            <a:r>
              <a:rPr lang="ja-JP" altLang="en-US" sz="1400" dirty="0" smtClean="0">
                <a:solidFill>
                  <a:schemeClr val="tx1"/>
                </a:solidFill>
                <a:latin typeface="Microsoft YaHei" pitchFamily="34" charset="-122"/>
                <a:ea typeface="Microsoft YaHei" pitchFamily="34" charset="-122"/>
              </a:rPr>
              <a:t>立 </a:t>
            </a:r>
            <a:r>
              <a:rPr lang="zh-CN" altLang="en-US" sz="1400" dirty="0" smtClean="0">
                <a:solidFill>
                  <a:schemeClr val="tx1"/>
                </a:solidFill>
                <a:latin typeface="Microsoft YaHei" pitchFamily="34" charset="-122"/>
                <a:ea typeface="Microsoft YaHei" pitchFamily="34" charset="-122"/>
              </a:rPr>
              <a:t>亚</a:t>
            </a:r>
            <a:r>
              <a:rPr lang="ja-JP" altLang="en-US" sz="1400" dirty="0" smtClean="0">
                <a:solidFill>
                  <a:schemeClr val="tx1"/>
                </a:solidFill>
                <a:latin typeface="Microsoft YaHei" pitchFamily="34" charset="-122"/>
                <a:ea typeface="Microsoft YaHei" pitchFamily="34" charset="-122"/>
              </a:rPr>
              <a:t>速旺（上海）商貿有限公司</a:t>
            </a:r>
            <a:r>
              <a:rPr lang="en-US" altLang="ja-JP" sz="1400" dirty="0" smtClean="0">
                <a:solidFill>
                  <a:schemeClr val="tx1"/>
                </a:solidFill>
                <a:latin typeface="Microsoft YaHei" pitchFamily="34" charset="-122"/>
                <a:ea typeface="Microsoft YaHei" pitchFamily="34" charset="-122"/>
              </a:rPr>
              <a:t>[</a:t>
            </a:r>
            <a:r>
              <a:rPr lang="ja-JP" altLang="en-US" sz="1400" dirty="0" smtClean="0">
                <a:solidFill>
                  <a:schemeClr val="tx1"/>
                </a:solidFill>
                <a:latin typeface="Microsoft YaHei" pitchFamily="34" charset="-122"/>
                <a:ea typeface="Microsoft YaHei" pitchFamily="34" charset="-122"/>
              </a:rPr>
              <a:t>中国</a:t>
            </a:r>
            <a:r>
              <a:rPr lang="en-US" altLang="ja-JP" sz="1400" dirty="0" smtClean="0">
                <a:solidFill>
                  <a:schemeClr val="tx1"/>
                </a:solidFill>
                <a:latin typeface="Microsoft YaHei" pitchFamily="34" charset="-122"/>
                <a:ea typeface="Microsoft YaHei" pitchFamily="34" charset="-122"/>
              </a:rPr>
              <a:t>]</a:t>
            </a:r>
          </a:p>
          <a:p>
            <a:endParaRPr lang="en-US" altLang="ja-JP" sz="1400" dirty="0" smtClean="0">
              <a:solidFill>
                <a:schemeClr val="tx1"/>
              </a:solidFill>
              <a:latin typeface="Microsoft YaHei" pitchFamily="34" charset="-122"/>
              <a:ea typeface="Microsoft YaHei" pitchFamily="34" charset="-122"/>
            </a:endParaRPr>
          </a:p>
          <a:p>
            <a:r>
              <a:rPr lang="en-US" altLang="ja-JP" sz="1400" dirty="0" smtClean="0">
                <a:solidFill>
                  <a:schemeClr val="tx1"/>
                </a:solidFill>
                <a:latin typeface="Microsoft YaHei" pitchFamily="34" charset="-122"/>
                <a:ea typeface="Microsoft YaHei" pitchFamily="34" charset="-122"/>
              </a:rPr>
              <a:t>2011</a:t>
            </a:r>
            <a:r>
              <a:rPr lang="ja-JP" altLang="en-US" sz="1400" dirty="0" smtClean="0">
                <a:solidFill>
                  <a:schemeClr val="tx1"/>
                </a:solidFill>
                <a:latin typeface="Microsoft YaHei" pitchFamily="34" charset="-122"/>
                <a:ea typeface="Microsoft YaHei" pitchFamily="34" charset="-122"/>
              </a:rPr>
              <a:t>年　</a:t>
            </a:r>
            <a:r>
              <a:rPr lang="zh-CN" altLang="en-US" sz="1400" dirty="0" smtClean="0">
                <a:solidFill>
                  <a:schemeClr val="tx1"/>
                </a:solidFill>
                <a:latin typeface="Microsoft YaHei" pitchFamily="34" charset="-122"/>
                <a:ea typeface="Microsoft YaHei" pitchFamily="34" charset="-122"/>
              </a:rPr>
              <a:t>成立</a:t>
            </a:r>
            <a:r>
              <a:rPr lang="ja-JP" altLang="en-US" sz="1400" dirty="0" smtClean="0">
                <a:solidFill>
                  <a:schemeClr val="tx1"/>
                </a:solidFill>
                <a:latin typeface="Microsoft YaHei" pitchFamily="34" charset="-122"/>
                <a:ea typeface="Microsoft YaHei" pitchFamily="34" charset="-122"/>
              </a:rPr>
              <a:t> 九州物流中心</a:t>
            </a:r>
            <a:endParaRPr lang="en-US" altLang="ja-JP" sz="1400" dirty="0" smtClean="0">
              <a:solidFill>
                <a:schemeClr val="tx1"/>
              </a:solidFill>
              <a:latin typeface="Microsoft YaHei" pitchFamily="34" charset="-122"/>
              <a:ea typeface="Microsoft YaHei" pitchFamily="34" charset="-122"/>
            </a:endParaRPr>
          </a:p>
          <a:p>
            <a:endParaRPr lang="en-US" altLang="ja-JP" sz="1400" dirty="0" smtClean="0">
              <a:solidFill>
                <a:schemeClr val="tx1"/>
              </a:solidFill>
              <a:latin typeface="Microsoft YaHei" pitchFamily="34" charset="-122"/>
              <a:ea typeface="Microsoft YaHei" pitchFamily="34" charset="-122"/>
            </a:endParaRPr>
          </a:p>
          <a:p>
            <a:r>
              <a:rPr lang="en-US" altLang="ja-JP" sz="1400" dirty="0" smtClean="0">
                <a:solidFill>
                  <a:schemeClr val="tx1"/>
                </a:solidFill>
                <a:latin typeface="Microsoft YaHei" pitchFamily="34" charset="-122"/>
                <a:ea typeface="Microsoft YaHei" pitchFamily="34" charset="-122"/>
              </a:rPr>
              <a:t>2016</a:t>
            </a:r>
            <a:r>
              <a:rPr lang="ja-JP" altLang="en-US" sz="1400" dirty="0" smtClean="0">
                <a:solidFill>
                  <a:schemeClr val="tx1"/>
                </a:solidFill>
                <a:latin typeface="Microsoft YaHei" pitchFamily="34" charset="-122"/>
                <a:ea typeface="Microsoft YaHei" pitchFamily="34" charset="-122"/>
              </a:rPr>
              <a:t>年　</a:t>
            </a:r>
            <a:r>
              <a:rPr lang="zh-CN" altLang="en-US" sz="1400" dirty="0" smtClean="0">
                <a:solidFill>
                  <a:schemeClr val="tx1"/>
                </a:solidFill>
                <a:latin typeface="Microsoft YaHei" pitchFamily="34" charset="-122"/>
                <a:ea typeface="Microsoft YaHei" pitchFamily="34" charset="-122"/>
              </a:rPr>
              <a:t>成</a:t>
            </a:r>
            <a:r>
              <a:rPr lang="ja-JP" altLang="en-US" sz="1400" dirty="0" smtClean="0">
                <a:solidFill>
                  <a:schemeClr val="tx1"/>
                </a:solidFill>
                <a:latin typeface="Microsoft YaHei" pitchFamily="34" charset="-122"/>
                <a:ea typeface="Microsoft YaHei" pitchFamily="34" charset="-122"/>
              </a:rPr>
              <a:t>立 </a:t>
            </a:r>
            <a:r>
              <a:rPr lang="en-US" altLang="ja-JP" sz="1400" dirty="0" smtClean="0">
                <a:solidFill>
                  <a:schemeClr val="tx1"/>
                </a:solidFill>
                <a:latin typeface="Microsoft YaHei" pitchFamily="34" charset="-122"/>
                <a:ea typeface="Microsoft YaHei" pitchFamily="34" charset="-122"/>
              </a:rPr>
              <a:t>AS ONE INTERNATIONAL,INC.[</a:t>
            </a:r>
            <a:r>
              <a:rPr lang="ja-JP" altLang="en-US" sz="1400" dirty="0" smtClean="0">
                <a:solidFill>
                  <a:schemeClr val="tx1"/>
                </a:solidFill>
                <a:latin typeface="Microsoft YaHei" pitchFamily="34" charset="-122"/>
                <a:ea typeface="Microsoft YaHei" pitchFamily="34" charset="-122"/>
              </a:rPr>
              <a:t>美国</a:t>
            </a:r>
            <a:r>
              <a:rPr lang="en-US" altLang="ja-JP" sz="1400" dirty="0" smtClean="0">
                <a:solidFill>
                  <a:schemeClr val="tx1"/>
                </a:solidFill>
                <a:latin typeface="Microsoft YaHei" pitchFamily="34" charset="-122"/>
                <a:ea typeface="Microsoft YaHei" pitchFamily="34" charset="-122"/>
              </a:rPr>
              <a:t>]</a:t>
            </a:r>
            <a:endParaRPr lang="ja-JP" altLang="en-US" sz="1400" dirty="0" smtClean="0">
              <a:solidFill>
                <a:schemeClr val="tx1"/>
              </a:solidFill>
              <a:latin typeface="Microsoft YaHei" pitchFamily="34" charset="-122"/>
              <a:ea typeface="Microsoft YaHei" pitchFamily="34" charset="-122"/>
            </a:endParaRPr>
          </a:p>
          <a:p>
            <a:endParaRPr kumimoji="1" lang="ja-JP" altLang="en-US" sz="1400" dirty="0">
              <a:solidFill>
                <a:schemeClr val="tx1"/>
              </a:solidFill>
              <a:latin typeface="Microsoft YaHei" pitchFamily="34" charset="-122"/>
              <a:ea typeface="Microsoft YaHei" pitchFamily="34" charset="-122"/>
            </a:endParaRPr>
          </a:p>
        </p:txBody>
      </p:sp>
      <p:grpSp>
        <p:nvGrpSpPr>
          <p:cNvPr id="2" name="グループ化 18"/>
          <p:cNvGrpSpPr/>
          <p:nvPr/>
        </p:nvGrpSpPr>
        <p:grpSpPr>
          <a:xfrm>
            <a:off x="395536" y="1656184"/>
            <a:ext cx="72008" cy="4797152"/>
            <a:chOff x="1331640" y="1412776"/>
            <a:chExt cx="72008" cy="4608512"/>
          </a:xfrm>
        </p:grpSpPr>
        <p:cxnSp>
          <p:nvCxnSpPr>
            <p:cNvPr id="7" name="直線コネクタ 6"/>
            <p:cNvCxnSpPr>
              <a:stCxn id="8" idx="4"/>
              <a:endCxn id="14" idx="0"/>
            </p:cNvCxnSpPr>
            <p:nvPr/>
          </p:nvCxnSpPr>
          <p:spPr>
            <a:xfrm>
              <a:off x="1367644" y="1484784"/>
              <a:ext cx="0" cy="44644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円/楕円 7"/>
            <p:cNvSpPr/>
            <p:nvPr/>
          </p:nvSpPr>
          <p:spPr>
            <a:xfrm>
              <a:off x="1331640" y="1412776"/>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1331640" y="5949280"/>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1331640" y="1844824"/>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1331640" y="2276872"/>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1331640" y="2631644"/>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1331640" y="3046703"/>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1331640" y="3461761"/>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1331640" y="3876819"/>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1331640" y="422108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1331640" y="4653136"/>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1331640" y="5085184"/>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1331640" y="5517232"/>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49"/>
          <p:cNvGrpSpPr/>
          <p:nvPr/>
        </p:nvGrpSpPr>
        <p:grpSpPr>
          <a:xfrm>
            <a:off x="5619586" y="5013176"/>
            <a:ext cx="3017396" cy="1700808"/>
            <a:chOff x="5364088" y="4869160"/>
            <a:chExt cx="3528392" cy="1988840"/>
          </a:xfrm>
        </p:grpSpPr>
        <p:grpSp>
          <p:nvGrpSpPr>
            <p:cNvPr id="5" name="グループ化 38"/>
            <p:cNvGrpSpPr/>
            <p:nvPr/>
          </p:nvGrpSpPr>
          <p:grpSpPr>
            <a:xfrm>
              <a:off x="5436096" y="5438586"/>
              <a:ext cx="2592288" cy="1419414"/>
              <a:chOff x="0" y="925589"/>
              <a:chExt cx="9144000" cy="5006824"/>
            </a:xfrm>
          </p:grpSpPr>
          <p:pic>
            <p:nvPicPr>
              <p:cNvPr id="40" name="Picture 2"/>
              <p:cNvPicPr>
                <a:picLocks noChangeAspect="1" noChangeArrowheads="1"/>
              </p:cNvPicPr>
              <p:nvPr/>
            </p:nvPicPr>
            <p:blipFill>
              <a:blip r:embed="rId2" cstate="print"/>
              <a:srcRect/>
              <a:stretch>
                <a:fillRect/>
              </a:stretch>
            </p:blipFill>
            <p:spPr bwMode="auto">
              <a:xfrm>
                <a:off x="0" y="925589"/>
                <a:ext cx="9144000" cy="5006824"/>
              </a:xfrm>
              <a:prstGeom prst="rect">
                <a:avLst/>
              </a:prstGeom>
              <a:noFill/>
              <a:ln w="9525">
                <a:noFill/>
                <a:miter lim="800000"/>
                <a:headEnd/>
                <a:tailEnd/>
              </a:ln>
            </p:spPr>
          </p:pic>
          <p:pic>
            <p:nvPicPr>
              <p:cNvPr id="4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492896"/>
                <a:ext cx="2088232" cy="2376264"/>
              </a:xfrm>
              <a:prstGeom prst="rect">
                <a:avLst/>
              </a:prstGeom>
              <a:noFill/>
              <a:ln w="15875">
                <a:solidFill>
                  <a:srgbClr val="FF0000"/>
                </a:solidFill>
              </a:ln>
              <a:extLst>
                <a:ext uri="{909E8E84-426E-40DD-AFC4-6F175D3DCCD1}">
                  <a14:hiddenFill xmlns:a14="http://schemas.microsoft.com/office/drawing/2010/main">
                    <a:solidFill>
                      <a:srgbClr val="FFFFFF"/>
                    </a:solidFill>
                  </a14:hiddenFill>
                </a:ext>
              </a:extLst>
            </p:spPr>
          </p:pic>
        </p:grpSp>
        <p:pic>
          <p:nvPicPr>
            <p:cNvPr id="19467" name="Picture 11"/>
            <p:cNvPicPr>
              <a:picLocks noChangeAspect="1" noChangeArrowheads="1"/>
            </p:cNvPicPr>
            <p:nvPr/>
          </p:nvPicPr>
          <p:blipFill>
            <a:blip r:embed="rId4" cstate="print"/>
            <a:srcRect l="24070" t="7805" r="25567" b="13318"/>
            <a:stretch>
              <a:fillRect/>
            </a:stretch>
          </p:blipFill>
          <p:spPr bwMode="auto">
            <a:xfrm>
              <a:off x="7524328" y="4869160"/>
              <a:ext cx="1368152" cy="1157668"/>
            </a:xfrm>
            <a:prstGeom prst="rect">
              <a:avLst/>
            </a:prstGeom>
            <a:noFill/>
            <a:ln w="9525">
              <a:noFill/>
              <a:miter lim="800000"/>
              <a:headEnd/>
              <a:tailEnd/>
            </a:ln>
          </p:spPr>
        </p:pic>
        <p:pic>
          <p:nvPicPr>
            <p:cNvPr id="43" name="図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088" y="4869160"/>
              <a:ext cx="720080" cy="1019146"/>
            </a:xfrm>
            <a:prstGeom prst="rect">
              <a:avLst/>
            </a:prstGeom>
          </p:spPr>
        </p:pic>
      </p:grpSp>
      <p:grpSp>
        <p:nvGrpSpPr>
          <p:cNvPr id="6" name="グループ化 47"/>
          <p:cNvGrpSpPr/>
          <p:nvPr/>
        </p:nvGrpSpPr>
        <p:grpSpPr>
          <a:xfrm>
            <a:off x="5547578" y="1177878"/>
            <a:ext cx="3056870" cy="1531042"/>
            <a:chOff x="5292080" y="980728"/>
            <a:chExt cx="3574551" cy="1790324"/>
          </a:xfrm>
        </p:grpSpPr>
        <p:pic>
          <p:nvPicPr>
            <p:cNvPr id="19460" name="Picture 4" descr="https://www.as-1.co.jp/recruit/company/history/images/p_history-02.jpg"/>
            <p:cNvPicPr>
              <a:picLocks noChangeAspect="1" noChangeArrowheads="1"/>
            </p:cNvPicPr>
            <p:nvPr/>
          </p:nvPicPr>
          <p:blipFill>
            <a:blip r:embed="rId6" cstate="print"/>
            <a:srcRect/>
            <a:stretch>
              <a:fillRect/>
            </a:stretch>
          </p:blipFill>
          <p:spPr bwMode="auto">
            <a:xfrm>
              <a:off x="6031611" y="1196753"/>
              <a:ext cx="1656184" cy="1242137"/>
            </a:xfrm>
            <a:prstGeom prst="rect">
              <a:avLst/>
            </a:prstGeom>
            <a:noFill/>
          </p:spPr>
        </p:pic>
        <p:pic>
          <p:nvPicPr>
            <p:cNvPr id="19458" name="Picture 2" descr="https://www.as-1.co.jp/recruit/company/history/images/p_history-01.jpg"/>
            <p:cNvPicPr>
              <a:picLocks noChangeAspect="1" noChangeArrowheads="1"/>
            </p:cNvPicPr>
            <p:nvPr/>
          </p:nvPicPr>
          <p:blipFill>
            <a:blip r:embed="rId7" cstate="print"/>
            <a:srcRect/>
            <a:stretch>
              <a:fillRect/>
            </a:stretch>
          </p:blipFill>
          <p:spPr bwMode="auto">
            <a:xfrm>
              <a:off x="5292080" y="980728"/>
              <a:ext cx="1008112" cy="1344149"/>
            </a:xfrm>
            <a:prstGeom prst="rect">
              <a:avLst/>
            </a:prstGeom>
            <a:noFill/>
          </p:spPr>
        </p:pic>
        <p:pic>
          <p:nvPicPr>
            <p:cNvPr id="19464" name="Picture 8" descr="https://www.as-1.co.jp/recruit/company/history/images/p_history-04.jpg"/>
            <p:cNvPicPr>
              <a:picLocks noChangeAspect="1" noChangeArrowheads="1"/>
            </p:cNvPicPr>
            <p:nvPr/>
          </p:nvPicPr>
          <p:blipFill>
            <a:blip r:embed="rId8" cstate="print"/>
            <a:srcRect/>
            <a:stretch>
              <a:fillRect/>
            </a:stretch>
          </p:blipFill>
          <p:spPr bwMode="auto">
            <a:xfrm>
              <a:off x="7714503" y="1002798"/>
              <a:ext cx="1152128" cy="1437698"/>
            </a:xfrm>
            <a:prstGeom prst="rect">
              <a:avLst/>
            </a:prstGeom>
            <a:noFill/>
          </p:spPr>
        </p:pic>
        <p:sp>
          <p:nvSpPr>
            <p:cNvPr id="44" name="二等辺三角形 43"/>
            <p:cNvSpPr/>
            <p:nvPr/>
          </p:nvSpPr>
          <p:spPr>
            <a:xfrm rot="10800000">
              <a:off x="6787115" y="2627036"/>
              <a:ext cx="648072" cy="144016"/>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9462" name="Picture 6" descr="https://www.as-1.co.jp/recruit/company/history/images/p_history-05.jpg"/>
          <p:cNvPicPr>
            <a:picLocks noChangeAspect="1" noChangeArrowheads="1"/>
          </p:cNvPicPr>
          <p:nvPr/>
        </p:nvPicPr>
        <p:blipFill>
          <a:blip r:embed="rId9" cstate="print"/>
          <a:srcRect/>
          <a:stretch>
            <a:fillRect/>
          </a:stretch>
        </p:blipFill>
        <p:spPr bwMode="auto">
          <a:xfrm>
            <a:off x="5552793" y="2993721"/>
            <a:ext cx="1093036" cy="1457381"/>
          </a:xfrm>
          <a:prstGeom prst="rect">
            <a:avLst/>
          </a:prstGeom>
          <a:noFill/>
        </p:spPr>
      </p:pic>
      <p:pic>
        <p:nvPicPr>
          <p:cNvPr id="19466" name="Picture 10" descr="https://www.as-1.co.jp/recruit/company/history/images/p_history-06.jpg"/>
          <p:cNvPicPr>
            <a:picLocks noChangeAspect="1" noChangeArrowheads="1"/>
          </p:cNvPicPr>
          <p:nvPr/>
        </p:nvPicPr>
        <p:blipFill>
          <a:blip r:embed="rId10" cstate="print"/>
          <a:srcRect/>
          <a:stretch>
            <a:fillRect/>
          </a:stretch>
        </p:blipFill>
        <p:spPr bwMode="auto">
          <a:xfrm>
            <a:off x="7461757" y="2993721"/>
            <a:ext cx="1170010" cy="877508"/>
          </a:xfrm>
          <a:prstGeom prst="rect">
            <a:avLst/>
          </a:prstGeom>
          <a:noFill/>
        </p:spPr>
      </p:pic>
      <p:pic>
        <p:nvPicPr>
          <p:cNvPr id="36" name="Picture 4" descr="https://www.as-1.co.jp/company/assets_c/2016/08/pic_020_01-thumb-228xauto-318.jpg"/>
          <p:cNvPicPr>
            <a:picLocks noChangeAspect="1" noChangeArrowheads="1"/>
          </p:cNvPicPr>
          <p:nvPr/>
        </p:nvPicPr>
        <p:blipFill>
          <a:blip r:embed="rId11" cstate="print"/>
          <a:srcRect/>
          <a:stretch>
            <a:fillRect/>
          </a:stretch>
        </p:blipFill>
        <p:spPr bwMode="auto">
          <a:xfrm>
            <a:off x="6722803" y="3671095"/>
            <a:ext cx="1231590" cy="740034"/>
          </a:xfrm>
          <a:prstGeom prst="rect">
            <a:avLst/>
          </a:prstGeom>
          <a:noFill/>
        </p:spPr>
      </p:pic>
      <p:sp>
        <p:nvSpPr>
          <p:cNvPr id="46" name="二等辺三角形 45"/>
          <p:cNvSpPr/>
          <p:nvPr/>
        </p:nvSpPr>
        <p:spPr>
          <a:xfrm rot="10800000">
            <a:off x="6876257" y="4601984"/>
            <a:ext cx="554215" cy="123159"/>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ホームベース 51"/>
          <p:cNvSpPr/>
          <p:nvPr/>
        </p:nvSpPr>
        <p:spPr>
          <a:xfrm>
            <a:off x="323528" y="1052736"/>
            <a:ext cx="2088232" cy="360040"/>
          </a:xfrm>
          <a:prstGeom prst="homePlate">
            <a:avLst>
              <a:gd name="adj" fmla="val 84116"/>
            </a:avLst>
          </a:prstGeom>
          <a:solidFill>
            <a:srgbClr val="FF0000"/>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smtClean="0">
                <a:solidFill>
                  <a:schemeClr val="bg1"/>
                </a:solidFill>
                <a:latin typeface="Microsoft YaHei" pitchFamily="34" charset="-122"/>
                <a:ea typeface="Microsoft YaHei" pitchFamily="34" charset="-122"/>
              </a:rPr>
              <a:t> </a:t>
            </a:r>
            <a:r>
              <a:rPr lang="en-US" altLang="ja-JP" sz="1600" b="1" dirty="0" smtClean="0">
                <a:solidFill>
                  <a:schemeClr val="bg1"/>
                </a:solidFill>
                <a:latin typeface="Microsoft YaHei" pitchFamily="34" charset="-122"/>
                <a:ea typeface="Microsoft YaHei" pitchFamily="34" charset="-122"/>
              </a:rPr>
              <a:t>80</a:t>
            </a:r>
            <a:r>
              <a:rPr lang="ja-JP" altLang="en-US" sz="1600" b="1" dirty="0" smtClean="0">
                <a:solidFill>
                  <a:schemeClr val="bg1"/>
                </a:solidFill>
                <a:latin typeface="Microsoft YaHei" pitchFamily="34" charset="-122"/>
                <a:ea typeface="Microsoft YaHei" pitchFamily="34" charset="-122"/>
              </a:rPr>
              <a:t>年以上</a:t>
            </a:r>
            <a:r>
              <a:rPr lang="zh-CN" altLang="en-US" sz="1600" b="1" dirty="0" smtClean="0">
                <a:solidFill>
                  <a:schemeClr val="bg1"/>
                </a:solidFill>
                <a:latin typeface="Microsoft YaHei" pitchFamily="34" charset="-122"/>
                <a:ea typeface="Microsoft YaHei" pitchFamily="34" charset="-122"/>
              </a:rPr>
              <a:t>的历史</a:t>
            </a:r>
            <a:endParaRPr kumimoji="1" lang="ja-JP" altLang="en-US" sz="1600" b="1" dirty="0">
              <a:solidFill>
                <a:schemeClr val="bg1"/>
              </a:solidFill>
              <a:latin typeface="Microsoft YaHei" pitchFamily="34" charset="-122"/>
              <a:ea typeface="Microsoft YaHei" pitchFamily="34" charset="-122"/>
            </a:endParaRPr>
          </a:p>
        </p:txBody>
      </p:sp>
      <p:grpSp>
        <p:nvGrpSpPr>
          <p:cNvPr id="9" name="グループ化 33"/>
          <p:cNvGrpSpPr/>
          <p:nvPr/>
        </p:nvGrpSpPr>
        <p:grpSpPr>
          <a:xfrm>
            <a:off x="0" y="72008"/>
            <a:ext cx="9144000" cy="692696"/>
            <a:chOff x="0" y="72008"/>
            <a:chExt cx="9144000" cy="692696"/>
          </a:xfrm>
        </p:grpSpPr>
        <p:sp>
          <p:nvSpPr>
            <p:cNvPr id="35" name="正方形/長方形 34"/>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ja-JP" altLang="en-US" sz="2800" b="1" dirty="0">
                  <a:solidFill>
                    <a:schemeClr val="tx1"/>
                  </a:solidFill>
                  <a:latin typeface="Microsoft YaHei" panose="020B0503020204020204" pitchFamily="34" charset="-122"/>
                  <a:ea typeface="Microsoft YaHei" panose="020B0503020204020204" pitchFamily="34" charset="-122"/>
                  <a:cs typeface="Arial" charset="0"/>
                </a:rPr>
                <a:t>２</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发展历史</a:t>
              </a:r>
              <a:endParaRPr kumimoji="1" lang="ja-JP" altLang="en-US" sz="2800" dirty="0">
                <a:solidFill>
                  <a:schemeClr val="tx1"/>
                </a:solidFill>
                <a:latin typeface="Microsoft YaHei" panose="020B0503020204020204" pitchFamily="34" charset="-122"/>
                <a:ea typeface="Microsoft YaHei" panose="020B0503020204020204" pitchFamily="34" charset="-122"/>
              </a:endParaRPr>
            </a:p>
          </p:txBody>
        </p:sp>
        <p:cxnSp>
          <p:nvCxnSpPr>
            <p:cNvPr id="37" name="直線コネクタ 36"/>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8" name="Picture 21"/>
            <p:cNvPicPr>
              <a:picLocks noChangeAspect="1" noChangeArrowheads="1"/>
            </p:cNvPicPr>
            <p:nvPr/>
          </p:nvPicPr>
          <p:blipFill>
            <a:blip r:embed="rId12" cstate="print"/>
            <a:srcRect r="60083" b="-8037"/>
            <a:stretch>
              <a:fillRect/>
            </a:stretch>
          </p:blipFill>
          <p:spPr bwMode="auto">
            <a:xfrm>
              <a:off x="6876256" y="332656"/>
              <a:ext cx="2088232" cy="265083"/>
            </a:xfrm>
            <a:prstGeom prst="rect">
              <a:avLst/>
            </a:prstGeom>
            <a:noFill/>
            <a:ln w="9525">
              <a:noFill/>
              <a:miter lim="800000"/>
              <a:headEnd/>
              <a:tailEnd/>
            </a:ln>
          </p:spPr>
        </p:pic>
      </p:grpSp>
      <p:pic>
        <p:nvPicPr>
          <p:cNvPr id="42" name="Picture 2"/>
          <p:cNvPicPr>
            <a:picLocks noChangeAspect="1" noChangeArrowheads="1"/>
          </p:cNvPicPr>
          <p:nvPr/>
        </p:nvPicPr>
        <p:blipFill>
          <a:blip r:embed="rId13" cstate="print"/>
          <a:srcRect/>
          <a:stretch>
            <a:fillRect/>
          </a:stretch>
        </p:blipFill>
        <p:spPr bwMode="auto">
          <a:xfrm>
            <a:off x="6786578" y="5857892"/>
            <a:ext cx="500066" cy="589364"/>
          </a:xfrm>
          <a:prstGeom prst="rect">
            <a:avLst/>
          </a:prstGeom>
          <a:noFill/>
          <a:ln w="28575">
            <a:solidFill>
              <a:srgbClr val="FF0000"/>
            </a:solid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30</a:t>
            </a:fld>
            <a:endParaRPr lang="en-US" dirty="0">
              <a:solidFill>
                <a:prstClr val="black">
                  <a:shade val="50000"/>
                </a:prstClr>
              </a:solidFill>
              <a:latin typeface="Times New Roman" pitchFamily="18" charset="0"/>
              <a:ea typeface="ＭＳ Ｐゴシック" pitchFamily="50" charset="-128"/>
            </a:endParaRPr>
          </a:p>
        </p:txBody>
      </p:sp>
      <p:cxnSp>
        <p:nvCxnSpPr>
          <p:cNvPr id="6"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3"/>
          <p:cNvPicPr>
            <a:picLocks noChangeAspect="1" noChangeArrowheads="1"/>
          </p:cNvPicPr>
          <p:nvPr/>
        </p:nvPicPr>
        <p:blipFill>
          <a:blip r:embed="rId2" cstate="print"/>
          <a:srcRect r="39266"/>
          <a:stretch>
            <a:fillRect/>
          </a:stretch>
        </p:blipFill>
        <p:spPr bwMode="auto">
          <a:xfrm>
            <a:off x="7286644" y="214291"/>
            <a:ext cx="1637558" cy="205304"/>
          </a:xfrm>
          <a:prstGeom prst="rect">
            <a:avLst/>
          </a:prstGeom>
          <a:noFill/>
          <a:ln w="9525">
            <a:noFill/>
            <a:miter lim="800000"/>
            <a:headEnd/>
            <a:tailEnd/>
          </a:ln>
        </p:spPr>
      </p:pic>
      <p:sp>
        <p:nvSpPr>
          <p:cNvPr id="8" name="正方形/長方形 7"/>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32</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安全保护用品</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选择表</a:t>
            </a:r>
          </a:p>
        </p:txBody>
      </p:sp>
      <p:sp>
        <p:nvSpPr>
          <p:cNvPr id="9" name="正方形/長方形 8"/>
          <p:cNvSpPr/>
          <p:nvPr/>
        </p:nvSpPr>
        <p:spPr>
          <a:xfrm>
            <a:off x="4000496" y="2947570"/>
            <a:ext cx="1857372" cy="338554"/>
          </a:xfrm>
          <a:prstGeom prst="rect">
            <a:avLst/>
          </a:prstGeom>
        </p:spPr>
        <p:txBody>
          <a:bodyPr wrap="square">
            <a:spAutoFit/>
          </a:bodyPr>
          <a:lstStyle/>
          <a:p>
            <a:r>
              <a:rPr kumimoji="1" lang="zh-CN" altLang="en-US" sz="1600" b="1" dirty="0" smtClean="0">
                <a:solidFill>
                  <a:schemeClr val="accent1">
                    <a:lumMod val="75000"/>
                  </a:schemeClr>
                </a:solidFill>
                <a:latin typeface="微软雅黑" pitchFamily="34" charset="-122"/>
                <a:ea typeface="微软雅黑" pitchFamily="34" charset="-122"/>
              </a:rPr>
              <a:t>行业种类参照表</a:t>
            </a:r>
            <a:endParaRPr kumimoji="1" lang="ja-JP" altLang="en-US" sz="1600" b="1" dirty="0">
              <a:solidFill>
                <a:schemeClr val="accent1">
                  <a:lumMod val="75000"/>
                </a:schemeClr>
              </a:solidFill>
              <a:latin typeface="微软雅黑" pitchFamily="34" charset="-122"/>
              <a:ea typeface="微软雅黑" pitchFamily="34" charset="-122"/>
            </a:endParaRPr>
          </a:p>
        </p:txBody>
      </p:sp>
      <p:sp>
        <p:nvSpPr>
          <p:cNvPr id="10" name="正方形/長方形 9"/>
          <p:cNvSpPr/>
          <p:nvPr/>
        </p:nvSpPr>
        <p:spPr>
          <a:xfrm>
            <a:off x="4071934" y="1000108"/>
            <a:ext cx="1857372" cy="338554"/>
          </a:xfrm>
          <a:prstGeom prst="rect">
            <a:avLst/>
          </a:prstGeom>
        </p:spPr>
        <p:txBody>
          <a:bodyPr wrap="square">
            <a:spAutoFit/>
          </a:bodyPr>
          <a:lstStyle/>
          <a:p>
            <a:r>
              <a:rPr kumimoji="1" lang="zh-CN" altLang="en-US" sz="1600" b="1" dirty="0" smtClean="0">
                <a:solidFill>
                  <a:schemeClr val="accent1">
                    <a:lumMod val="75000"/>
                  </a:schemeClr>
                </a:solidFill>
                <a:latin typeface="微软雅黑" pitchFamily="34" charset="-122"/>
                <a:ea typeface="微软雅黑" pitchFamily="34" charset="-122"/>
              </a:rPr>
              <a:t>各国规格对照表</a:t>
            </a:r>
            <a:endParaRPr kumimoji="1" lang="ja-JP" altLang="en-US" sz="1600" b="1" dirty="0">
              <a:solidFill>
                <a:schemeClr val="accent1">
                  <a:lumMod val="75000"/>
                </a:schemeClr>
              </a:solidFill>
              <a:latin typeface="微软雅黑" pitchFamily="34" charset="-122"/>
              <a:ea typeface="微软雅黑" pitchFamily="34" charset="-122"/>
            </a:endParaRPr>
          </a:p>
        </p:txBody>
      </p:sp>
      <p:pic>
        <p:nvPicPr>
          <p:cNvPr id="10242" name="Picture 2"/>
          <p:cNvPicPr>
            <a:picLocks noChangeAspect="1" noChangeArrowheads="1"/>
          </p:cNvPicPr>
          <p:nvPr/>
        </p:nvPicPr>
        <p:blipFill>
          <a:blip r:embed="rId3" cstate="print"/>
          <a:srcRect/>
          <a:stretch>
            <a:fillRect/>
          </a:stretch>
        </p:blipFill>
        <p:spPr bwMode="auto">
          <a:xfrm>
            <a:off x="142845" y="1357298"/>
            <a:ext cx="3786214" cy="1833581"/>
          </a:xfrm>
          <a:prstGeom prst="rect">
            <a:avLst/>
          </a:prstGeom>
          <a:noFill/>
          <a:ln w="9525">
            <a:noFill/>
            <a:miter lim="800000"/>
            <a:headEnd/>
            <a:tailEnd/>
          </a:ln>
          <a:effectLst/>
        </p:spPr>
      </p:pic>
      <p:sp>
        <p:nvSpPr>
          <p:cNvPr id="12" name="正方形/長方形 11"/>
          <p:cNvSpPr/>
          <p:nvPr/>
        </p:nvSpPr>
        <p:spPr>
          <a:xfrm>
            <a:off x="142844" y="1000108"/>
            <a:ext cx="1887055" cy="338554"/>
          </a:xfrm>
          <a:prstGeom prst="rect">
            <a:avLst/>
          </a:prstGeom>
        </p:spPr>
        <p:txBody>
          <a:bodyPr wrap="none">
            <a:spAutoFit/>
          </a:bodyPr>
          <a:lstStyle/>
          <a:p>
            <a:r>
              <a:rPr kumimoji="1" lang="zh-CN" altLang="en-US" sz="1600" b="1" dirty="0" smtClean="0">
                <a:solidFill>
                  <a:schemeClr val="accent1">
                    <a:lumMod val="75000"/>
                  </a:schemeClr>
                </a:solidFill>
                <a:latin typeface="微软雅黑" pitchFamily="34" charset="-122"/>
                <a:ea typeface="微软雅黑" pitchFamily="34" charset="-122"/>
              </a:rPr>
              <a:t>耐切割等级的标示</a:t>
            </a:r>
            <a:endParaRPr kumimoji="1" lang="ja-JP" altLang="en-US" sz="1600" b="1" dirty="0">
              <a:solidFill>
                <a:schemeClr val="accent1">
                  <a:lumMod val="75000"/>
                </a:schemeClr>
              </a:solidFill>
              <a:latin typeface="微软雅黑" pitchFamily="34" charset="-122"/>
              <a:ea typeface="微软雅黑" pitchFamily="34" charset="-122"/>
            </a:endParaRPr>
          </a:p>
        </p:txBody>
      </p:sp>
      <p:pic>
        <p:nvPicPr>
          <p:cNvPr id="10243" name="Picture 3"/>
          <p:cNvPicPr>
            <a:picLocks noChangeAspect="1" noChangeArrowheads="1"/>
          </p:cNvPicPr>
          <p:nvPr/>
        </p:nvPicPr>
        <p:blipFill>
          <a:blip r:embed="rId4" cstate="print"/>
          <a:srcRect/>
          <a:stretch>
            <a:fillRect/>
          </a:stretch>
        </p:blipFill>
        <p:spPr bwMode="auto">
          <a:xfrm>
            <a:off x="188927" y="3571876"/>
            <a:ext cx="3740131" cy="2096350"/>
          </a:xfrm>
          <a:prstGeom prst="rect">
            <a:avLst/>
          </a:prstGeom>
          <a:noFill/>
          <a:ln w="9525">
            <a:noFill/>
            <a:miter lim="800000"/>
            <a:headEnd/>
            <a:tailEnd/>
          </a:ln>
          <a:effectLst/>
        </p:spPr>
      </p:pic>
      <p:sp>
        <p:nvSpPr>
          <p:cNvPr id="14" name="正方形/長方形 13"/>
          <p:cNvSpPr/>
          <p:nvPr/>
        </p:nvSpPr>
        <p:spPr>
          <a:xfrm>
            <a:off x="142844" y="3214686"/>
            <a:ext cx="2031325" cy="338554"/>
          </a:xfrm>
          <a:prstGeom prst="rect">
            <a:avLst/>
          </a:prstGeom>
        </p:spPr>
        <p:txBody>
          <a:bodyPr wrap="none">
            <a:spAutoFit/>
          </a:bodyPr>
          <a:lstStyle/>
          <a:p>
            <a:r>
              <a:rPr kumimoji="1" lang="zh-CN" altLang="en-US" sz="1600" b="1" dirty="0" smtClean="0">
                <a:solidFill>
                  <a:schemeClr val="accent1">
                    <a:lumMod val="75000"/>
                  </a:schemeClr>
                </a:solidFill>
                <a:latin typeface="微软雅黑" pitchFamily="34" charset="-122"/>
                <a:ea typeface="微软雅黑" pitchFamily="34" charset="-122"/>
              </a:rPr>
              <a:t>日本重松、兴研介绍</a:t>
            </a:r>
            <a:endParaRPr kumimoji="1" lang="ja-JP" altLang="en-US" sz="1600" b="1" dirty="0">
              <a:solidFill>
                <a:schemeClr val="accent1">
                  <a:lumMod val="75000"/>
                </a:schemeClr>
              </a:solidFill>
              <a:latin typeface="微软雅黑" pitchFamily="34" charset="-122"/>
              <a:ea typeface="微软雅黑" pitchFamily="34" charset="-122"/>
            </a:endParaRPr>
          </a:p>
        </p:txBody>
      </p:sp>
      <p:pic>
        <p:nvPicPr>
          <p:cNvPr id="10244" name="Picture 4"/>
          <p:cNvPicPr>
            <a:picLocks noChangeAspect="1" noChangeArrowheads="1"/>
          </p:cNvPicPr>
          <p:nvPr/>
        </p:nvPicPr>
        <p:blipFill>
          <a:blip r:embed="rId5" cstate="print"/>
          <a:srcRect/>
          <a:stretch>
            <a:fillRect/>
          </a:stretch>
        </p:blipFill>
        <p:spPr bwMode="auto">
          <a:xfrm>
            <a:off x="4000496" y="1357298"/>
            <a:ext cx="5072098" cy="1570263"/>
          </a:xfrm>
          <a:prstGeom prst="rect">
            <a:avLst/>
          </a:prstGeom>
          <a:noFill/>
          <a:ln w="9525">
            <a:noFill/>
            <a:miter lim="800000"/>
            <a:headEnd/>
            <a:tailEnd/>
          </a:ln>
          <a:effectLst/>
        </p:spPr>
      </p:pic>
      <p:pic>
        <p:nvPicPr>
          <p:cNvPr id="10245" name="Picture 5"/>
          <p:cNvPicPr>
            <a:picLocks noChangeAspect="1" noChangeArrowheads="1"/>
          </p:cNvPicPr>
          <p:nvPr/>
        </p:nvPicPr>
        <p:blipFill>
          <a:blip r:embed="rId6" cstate="print"/>
          <a:srcRect/>
          <a:stretch>
            <a:fillRect/>
          </a:stretch>
        </p:blipFill>
        <p:spPr bwMode="auto">
          <a:xfrm>
            <a:off x="3981446" y="3286124"/>
            <a:ext cx="5072130" cy="29292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31</a:t>
            </a:fld>
            <a:endParaRPr lang="en-US" dirty="0">
              <a:solidFill>
                <a:prstClr val="black">
                  <a:shade val="50000"/>
                </a:prstClr>
              </a:solidFill>
              <a:latin typeface="Times New Roman" pitchFamily="18" charset="0"/>
              <a:ea typeface="ＭＳ Ｐゴシック" pitchFamily="50" charset="-128"/>
            </a:endParaRPr>
          </a:p>
        </p:txBody>
      </p:sp>
      <p:cxnSp>
        <p:nvCxnSpPr>
          <p:cNvPr id="5"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21"/>
          <p:cNvPicPr>
            <a:picLocks noChangeAspect="1" noChangeArrowheads="1"/>
          </p:cNvPicPr>
          <p:nvPr/>
        </p:nvPicPr>
        <p:blipFill>
          <a:blip r:embed="rId2"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7" name="正方形/長方形 6"/>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33</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安全保护用品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rgbClr val="FF0000"/>
                </a:solidFill>
                <a:latin typeface="Microsoft YaHei" panose="020B0503020204020204" pitchFamily="34" charset="-122"/>
                <a:ea typeface="Microsoft YaHei" panose="020B0503020204020204" pitchFamily="34" charset="-122"/>
                <a:cs typeface="Arial" charset="0"/>
              </a:rPr>
              <a:t>畅销品</a:t>
            </a:r>
          </a:p>
        </p:txBody>
      </p:sp>
      <p:sp>
        <p:nvSpPr>
          <p:cNvPr id="8" name="正方形/長方形 7"/>
          <p:cNvSpPr/>
          <p:nvPr/>
        </p:nvSpPr>
        <p:spPr>
          <a:xfrm>
            <a:off x="5265054" y="1000108"/>
            <a:ext cx="2467342" cy="369332"/>
          </a:xfrm>
          <a:prstGeom prst="rect">
            <a:avLst/>
          </a:prstGeom>
        </p:spPr>
        <p:txBody>
          <a:bodyPr wrap="none">
            <a:spAutoFit/>
          </a:bodyPr>
          <a:lstStyle/>
          <a:p>
            <a:r>
              <a:rPr lang="en-US" altLang="zh-CN" b="1" dirty="0" smtClean="0">
                <a:latin typeface="微软雅黑" pitchFamily="34" charset="-122"/>
                <a:ea typeface="微软雅黑" pitchFamily="34" charset="-122"/>
              </a:rPr>
              <a:t>AS ONE</a:t>
            </a:r>
            <a:r>
              <a:rPr lang="zh-CN" altLang="en-US" b="1" dirty="0" smtClean="0">
                <a:latin typeface="微软雅黑" pitchFamily="34" charset="-122"/>
                <a:ea typeface="微软雅黑" pitchFamily="34" charset="-122"/>
              </a:rPr>
              <a:t>无尘丁腈手套</a:t>
            </a:r>
            <a:endParaRPr lang="zh-CN" altLang="en-US" sz="2000" b="1" dirty="0">
              <a:latin typeface="微软雅黑" pitchFamily="34" charset="-122"/>
              <a:ea typeface="微软雅黑" pitchFamily="34" charset="-122"/>
            </a:endParaRPr>
          </a:p>
        </p:txBody>
      </p:sp>
      <p:sp>
        <p:nvSpPr>
          <p:cNvPr id="9" name="テキスト ボックス 222">
            <a:extLst>
              <a:ext uri="{FF2B5EF4-FFF2-40B4-BE49-F238E27FC236}">
                <a16:creationId xmlns:xdr="http://schemas.openxmlformats.org/drawingml/2006/spreadsheetDrawing" xmlns="" xmlns:a16="http://schemas.microsoft.com/office/drawing/2014/main" xmlns:lc="http://schemas.openxmlformats.org/drawingml/2006/lockedCanvas" id="{00000000-0008-0000-0200-0000A7000000}"/>
              </a:ext>
            </a:extLst>
          </p:cNvPr>
          <p:cNvSpPr txBox="1"/>
          <p:nvPr/>
        </p:nvSpPr>
        <p:spPr>
          <a:xfrm>
            <a:off x="7442220" y="2395530"/>
            <a:ext cx="1472519"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800" b="1" i="1" u="none" dirty="0" smtClean="0">
                <a:solidFill>
                  <a:srgbClr val="C00000"/>
                </a:solidFill>
                <a:latin typeface="微软雅黑" pitchFamily="34" charset="-122"/>
                <a:ea typeface="微软雅黑" pitchFamily="34" charset="-122"/>
              </a:rPr>
              <a:t>￥</a:t>
            </a:r>
            <a:r>
              <a:rPr kumimoji="1" lang="en-US" altLang="ja-JP" sz="2400" b="1" i="1" u="none" dirty="0" smtClean="0">
                <a:solidFill>
                  <a:srgbClr val="C00000"/>
                </a:solidFill>
                <a:latin typeface="微软雅黑" pitchFamily="34" charset="-122"/>
                <a:ea typeface="微软雅黑" pitchFamily="34" charset="-122"/>
              </a:rPr>
              <a:t>590</a:t>
            </a:r>
            <a:r>
              <a:rPr kumimoji="1" lang="en-US" altLang="ja-JP" sz="1800" b="1" i="1" u="none" dirty="0" smtClean="0">
                <a:solidFill>
                  <a:srgbClr val="C00000"/>
                </a:solidFill>
                <a:latin typeface="微软雅黑" pitchFamily="34" charset="-122"/>
                <a:ea typeface="微软雅黑" pitchFamily="34" charset="-122"/>
              </a:rPr>
              <a:t>.00</a:t>
            </a:r>
            <a:r>
              <a:rPr kumimoji="1" lang="zh-CN" altLang="en-US" sz="1800" b="1" i="1" u="none" dirty="0" smtClean="0">
                <a:solidFill>
                  <a:srgbClr val="C00000"/>
                </a:solidFill>
                <a:latin typeface="微软雅黑" pitchFamily="34" charset="-122"/>
                <a:ea typeface="微软雅黑" pitchFamily="34" charset="-122"/>
              </a:rPr>
              <a:t>起</a:t>
            </a:r>
            <a:endParaRPr kumimoji="1" lang="ja-JP" altLang="en-US" sz="1800" b="1" i="1" u="none" dirty="0">
              <a:solidFill>
                <a:srgbClr val="C00000"/>
              </a:solidFill>
              <a:latin typeface="微软雅黑" pitchFamily="34" charset="-122"/>
              <a:ea typeface="微软雅黑" pitchFamily="34" charset="-122"/>
            </a:endParaRPr>
          </a:p>
        </p:txBody>
      </p:sp>
      <p:sp>
        <p:nvSpPr>
          <p:cNvPr id="10" name="正方形/長方形 9"/>
          <p:cNvSpPr/>
          <p:nvPr/>
        </p:nvSpPr>
        <p:spPr>
          <a:xfrm>
            <a:off x="5318062" y="2844796"/>
            <a:ext cx="2565318" cy="369332"/>
          </a:xfrm>
          <a:prstGeom prst="rect">
            <a:avLst/>
          </a:prstGeom>
        </p:spPr>
        <p:txBody>
          <a:bodyPr wrap="none">
            <a:spAutoFit/>
          </a:bodyPr>
          <a:lstStyle/>
          <a:p>
            <a:r>
              <a:rPr lang="en-US" altLang="zh-CN" b="1" dirty="0" smtClean="0">
                <a:latin typeface="微软雅黑" pitchFamily="34" charset="-122"/>
                <a:ea typeface="微软雅黑" pitchFamily="34" charset="-122"/>
              </a:rPr>
              <a:t>AS ONE ESD PET</a:t>
            </a:r>
            <a:r>
              <a:rPr lang="zh-CN" altLang="en-US" b="1" dirty="0" smtClean="0">
                <a:latin typeface="微软雅黑" pitchFamily="34" charset="-122"/>
                <a:ea typeface="微软雅黑" pitchFamily="34" charset="-122"/>
              </a:rPr>
              <a:t>胶带</a:t>
            </a:r>
            <a:endParaRPr lang="zh-CN" altLang="en-US" b="1" dirty="0">
              <a:latin typeface="微软雅黑" pitchFamily="34" charset="-122"/>
              <a:ea typeface="微软雅黑" pitchFamily="34" charset="-122"/>
            </a:endParaRPr>
          </a:p>
        </p:txBody>
      </p:sp>
      <p:sp>
        <p:nvSpPr>
          <p:cNvPr id="11" name="テキスト ボックス 222">
            <a:extLst>
              <a:ext uri="{FF2B5EF4-FFF2-40B4-BE49-F238E27FC236}">
                <a16:creationId xmlns:xdr="http://schemas.openxmlformats.org/drawingml/2006/spreadsheetDrawing" xmlns="" xmlns:a16="http://schemas.microsoft.com/office/drawing/2014/main" xmlns:lc="http://schemas.openxmlformats.org/drawingml/2006/lockedCanvas" id="{00000000-0008-0000-0200-0000A7000000}"/>
              </a:ext>
            </a:extLst>
          </p:cNvPr>
          <p:cNvSpPr txBox="1"/>
          <p:nvPr/>
        </p:nvSpPr>
        <p:spPr>
          <a:xfrm>
            <a:off x="7688031" y="4246500"/>
            <a:ext cx="1241687"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800" b="1" i="1" u="none" dirty="0" smtClean="0">
                <a:solidFill>
                  <a:srgbClr val="C00000"/>
                </a:solidFill>
                <a:latin typeface="微软雅黑" pitchFamily="34" charset="-122"/>
                <a:ea typeface="微软雅黑" pitchFamily="34" charset="-122"/>
              </a:rPr>
              <a:t>￥</a:t>
            </a:r>
            <a:r>
              <a:rPr kumimoji="1" lang="en-US" altLang="ja-JP" sz="2400" b="1" i="1" dirty="0" smtClean="0">
                <a:solidFill>
                  <a:srgbClr val="C00000"/>
                </a:solidFill>
                <a:latin typeface="微软雅黑" pitchFamily="34" charset="-122"/>
                <a:ea typeface="微软雅黑" pitchFamily="34" charset="-122"/>
              </a:rPr>
              <a:t>7</a:t>
            </a:r>
            <a:r>
              <a:rPr kumimoji="1" lang="en-US" altLang="ja-JP" sz="2400" b="1" i="1" u="none" dirty="0" smtClean="0">
                <a:solidFill>
                  <a:srgbClr val="C00000"/>
                </a:solidFill>
                <a:latin typeface="微软雅黑" pitchFamily="34" charset="-122"/>
                <a:ea typeface="微软雅黑" pitchFamily="34" charset="-122"/>
              </a:rPr>
              <a:t>90</a:t>
            </a:r>
            <a:r>
              <a:rPr kumimoji="1" lang="en-US" altLang="ja-JP" sz="1800" b="1" i="1" u="none" dirty="0" smtClean="0">
                <a:solidFill>
                  <a:srgbClr val="C00000"/>
                </a:solidFill>
                <a:latin typeface="微软雅黑" pitchFamily="34" charset="-122"/>
                <a:ea typeface="微软雅黑" pitchFamily="34" charset="-122"/>
              </a:rPr>
              <a:t>.00</a:t>
            </a:r>
            <a:endParaRPr kumimoji="1" lang="ja-JP" altLang="en-US" sz="1800" b="1" i="1" u="none" dirty="0">
              <a:solidFill>
                <a:srgbClr val="C00000"/>
              </a:solidFill>
              <a:latin typeface="微软雅黑" pitchFamily="34" charset="-122"/>
              <a:ea typeface="微软雅黑" pitchFamily="34" charset="-122"/>
            </a:endParaRPr>
          </a:p>
        </p:txBody>
      </p:sp>
      <p:sp>
        <p:nvSpPr>
          <p:cNvPr id="12" name="正方形/長方形 11"/>
          <p:cNvSpPr/>
          <p:nvPr/>
        </p:nvSpPr>
        <p:spPr>
          <a:xfrm>
            <a:off x="5357818" y="4669950"/>
            <a:ext cx="2178610" cy="369332"/>
          </a:xfrm>
          <a:prstGeom prst="rect">
            <a:avLst/>
          </a:prstGeom>
        </p:spPr>
        <p:txBody>
          <a:bodyPr wrap="none">
            <a:spAutoFit/>
          </a:bodyPr>
          <a:lstStyle/>
          <a:p>
            <a:r>
              <a:rPr lang="zh-CN" altLang="en-US" b="1" dirty="0" smtClean="0">
                <a:latin typeface="微软雅黑" pitchFamily="34" charset="-122"/>
                <a:ea typeface="微软雅黑" pitchFamily="34" charset="-122"/>
              </a:rPr>
              <a:t>高清洁布 </a:t>
            </a:r>
            <a:r>
              <a:rPr lang="en-US" altLang="zh-CN" b="1" dirty="0" smtClean="0">
                <a:latin typeface="微软雅黑" pitchFamily="34" charset="-122"/>
                <a:ea typeface="微软雅黑" pitchFamily="34" charset="-122"/>
              </a:rPr>
              <a:t>BEMCOT</a:t>
            </a:r>
            <a:endParaRPr lang="zh-CN" altLang="en-US" sz="2000" b="1" dirty="0">
              <a:latin typeface="微软雅黑" pitchFamily="34" charset="-122"/>
              <a:ea typeface="微软雅黑" pitchFamily="34" charset="-122"/>
            </a:endParaRPr>
          </a:p>
        </p:txBody>
      </p:sp>
      <p:sp>
        <p:nvSpPr>
          <p:cNvPr id="13" name="テキスト ボックス 222">
            <a:extLst>
              <a:ext uri="{FF2B5EF4-FFF2-40B4-BE49-F238E27FC236}">
                <a16:creationId xmlns:xdr="http://schemas.openxmlformats.org/drawingml/2006/spreadsheetDrawing" xmlns="" xmlns:a16="http://schemas.microsoft.com/office/drawing/2014/main" xmlns:lc="http://schemas.openxmlformats.org/drawingml/2006/lockedCanvas" id="{00000000-0008-0000-0200-0000A7000000}"/>
              </a:ext>
            </a:extLst>
          </p:cNvPr>
          <p:cNvSpPr txBox="1"/>
          <p:nvPr/>
        </p:nvSpPr>
        <p:spPr>
          <a:xfrm>
            <a:off x="7646353" y="6089668"/>
            <a:ext cx="1283365"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800" b="1" i="1" u="none" dirty="0" smtClean="0">
                <a:solidFill>
                  <a:srgbClr val="C00000"/>
                </a:solidFill>
                <a:latin typeface="微软雅黑" pitchFamily="34" charset="-122"/>
                <a:ea typeface="微软雅黑" pitchFamily="34" charset="-122"/>
              </a:rPr>
              <a:t>￥</a:t>
            </a:r>
            <a:r>
              <a:rPr kumimoji="1" lang="en-US" altLang="ja-JP" sz="2400" b="1" i="1" u="none" dirty="0" smtClean="0">
                <a:solidFill>
                  <a:srgbClr val="C00000"/>
                </a:solidFill>
                <a:latin typeface="微软雅黑" pitchFamily="34" charset="-122"/>
                <a:ea typeface="微软雅黑" pitchFamily="34" charset="-122"/>
              </a:rPr>
              <a:t>42</a:t>
            </a:r>
            <a:r>
              <a:rPr kumimoji="1" lang="en-US" altLang="ja-JP" sz="1800" b="1" i="1" u="none" dirty="0" smtClean="0">
                <a:solidFill>
                  <a:srgbClr val="C00000"/>
                </a:solidFill>
                <a:latin typeface="微软雅黑" pitchFamily="34" charset="-122"/>
                <a:ea typeface="微软雅黑" pitchFamily="34" charset="-122"/>
              </a:rPr>
              <a:t>.00</a:t>
            </a:r>
            <a:r>
              <a:rPr kumimoji="1" lang="zh-CN" altLang="en-US" sz="1800" b="1" i="1" u="none" dirty="0" smtClean="0">
                <a:solidFill>
                  <a:srgbClr val="C00000"/>
                </a:solidFill>
                <a:latin typeface="微软雅黑" pitchFamily="34" charset="-122"/>
                <a:ea typeface="微软雅黑" pitchFamily="34" charset="-122"/>
              </a:rPr>
              <a:t>起</a:t>
            </a:r>
            <a:endParaRPr kumimoji="1" lang="ja-JP" altLang="en-US" sz="1800" b="1" i="1" u="none" dirty="0">
              <a:solidFill>
                <a:srgbClr val="C00000"/>
              </a:solidFill>
              <a:latin typeface="微软雅黑" pitchFamily="34" charset="-122"/>
              <a:ea typeface="微软雅黑" pitchFamily="34" charset="-122"/>
            </a:endParaRPr>
          </a:p>
        </p:txBody>
      </p:sp>
      <p:sp>
        <p:nvSpPr>
          <p:cNvPr id="15" name="正方形/長方形 14"/>
          <p:cNvSpPr/>
          <p:nvPr/>
        </p:nvSpPr>
        <p:spPr>
          <a:xfrm>
            <a:off x="3786182" y="1000108"/>
            <a:ext cx="5143536" cy="178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正方形/長方形 15"/>
          <p:cNvSpPr/>
          <p:nvPr/>
        </p:nvSpPr>
        <p:spPr>
          <a:xfrm>
            <a:off x="3786182" y="2857496"/>
            <a:ext cx="5143536" cy="178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正方形/長方形 16"/>
          <p:cNvSpPr/>
          <p:nvPr/>
        </p:nvSpPr>
        <p:spPr>
          <a:xfrm>
            <a:off x="3786182" y="4714884"/>
            <a:ext cx="5143536" cy="178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9" name="グラフ 18"/>
          <p:cNvGraphicFramePr/>
          <p:nvPr/>
        </p:nvGraphicFramePr>
        <p:xfrm>
          <a:off x="214282" y="925285"/>
          <a:ext cx="3360965" cy="5932715"/>
        </p:xfrm>
        <a:graphic>
          <a:graphicData uri="http://schemas.openxmlformats.org/drawingml/2006/chart">
            <c:chart xmlns:c="http://schemas.openxmlformats.org/drawingml/2006/chart" xmlns:r="http://schemas.openxmlformats.org/officeDocument/2006/relationships" r:id="rId3"/>
          </a:graphicData>
        </a:graphic>
      </p:graphicFrame>
      <p:pic>
        <p:nvPicPr>
          <p:cNvPr id="20" name="図 19">
            <a:extLst>
              <a:ext uri="{FF2B5EF4-FFF2-40B4-BE49-F238E27FC236}">
                <a16:creationId xmlns:lc="http://schemas.openxmlformats.org/drawingml/2006/lockedCanvas" xmlns="" xmlns:a16="http://schemas.microsoft.com/office/drawing/2014/main" xmlns:xdr="http://schemas.openxmlformats.org/drawingml/2006/spreadsheetDrawing" id="{B287E3AB-EF56-4139-9E59-56F5C319360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114489">
            <a:off x="1432535" y="2086007"/>
            <a:ext cx="1088268" cy="337184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2" name="Picture 2" descr="http://ftp.asonline.cn/ProductImg/01473851.jpg"/>
          <p:cNvPicPr>
            <a:picLocks noChangeAspect="1" noChangeArrowheads="1"/>
          </p:cNvPicPr>
          <p:nvPr/>
        </p:nvPicPr>
        <p:blipFill>
          <a:blip r:embed="rId5" cstate="print"/>
          <a:srcRect l="6250" t="22500" r="8749" b="9999"/>
          <a:stretch>
            <a:fillRect/>
          </a:stretch>
        </p:blipFill>
        <p:spPr bwMode="auto">
          <a:xfrm>
            <a:off x="3811582" y="1058846"/>
            <a:ext cx="1439343" cy="1143008"/>
          </a:xfrm>
          <a:prstGeom prst="rect">
            <a:avLst/>
          </a:prstGeom>
          <a:noFill/>
        </p:spPr>
      </p:pic>
      <p:sp>
        <p:nvSpPr>
          <p:cNvPr id="22" name="テキスト ボックス 7"/>
          <p:cNvSpPr txBox="1">
            <a:spLocks noChangeArrowheads="1"/>
          </p:cNvSpPr>
          <p:nvPr/>
        </p:nvSpPr>
        <p:spPr bwMode="auto">
          <a:xfrm>
            <a:off x="7653022" y="1026612"/>
            <a:ext cx="633754" cy="307777"/>
          </a:xfrm>
          <a:prstGeom prst="rect">
            <a:avLst/>
          </a:prstGeom>
          <a:solidFill>
            <a:schemeClr val="accent2"/>
          </a:solidFill>
          <a:ln w="9525">
            <a:noFill/>
            <a:miter lim="800000"/>
            <a:headEnd/>
            <a:tailEnd/>
          </a:ln>
        </p:spPr>
        <p:txBody>
          <a:bodyPr wrap="none" lIns="36000" rIns="36000">
            <a:spAutoFit/>
          </a:bodyPr>
          <a:lstStyle/>
          <a:p>
            <a:r>
              <a:rPr lang="en-US" altLang="zh-CN" sz="1400" b="1" dirty="0" smtClean="0">
                <a:solidFill>
                  <a:schemeClr val="bg1"/>
                </a:solidFill>
                <a:latin typeface="微软雅黑" pitchFamily="34" charset="-122"/>
                <a:ea typeface="微软雅黑" pitchFamily="34" charset="-122"/>
              </a:rPr>
              <a:t>P1337</a:t>
            </a:r>
            <a:endParaRPr lang="ja-JP" altLang="en-US" sz="1400" b="1" dirty="0">
              <a:solidFill>
                <a:schemeClr val="bg1"/>
              </a:solidFill>
              <a:latin typeface="微软雅黑" pitchFamily="34" charset="-122"/>
              <a:ea typeface="微软雅黑" pitchFamily="34" charset="-122"/>
            </a:endParaRPr>
          </a:p>
        </p:txBody>
      </p:sp>
      <p:sp>
        <p:nvSpPr>
          <p:cNvPr id="23" name="テキスト ボックス 7"/>
          <p:cNvSpPr txBox="1">
            <a:spLocks noChangeArrowheads="1"/>
          </p:cNvSpPr>
          <p:nvPr/>
        </p:nvSpPr>
        <p:spPr bwMode="auto">
          <a:xfrm>
            <a:off x="8143900" y="2892074"/>
            <a:ext cx="745717" cy="307777"/>
          </a:xfrm>
          <a:prstGeom prst="rect">
            <a:avLst/>
          </a:prstGeom>
          <a:solidFill>
            <a:schemeClr val="accent2"/>
          </a:solidFill>
          <a:ln w="9525">
            <a:noFill/>
            <a:miter lim="800000"/>
            <a:headEnd/>
            <a:tailEnd/>
          </a:ln>
        </p:spPr>
        <p:txBody>
          <a:bodyPr wrap="none">
            <a:spAutoFit/>
          </a:bodyPr>
          <a:lstStyle/>
          <a:p>
            <a:r>
              <a:rPr lang="en-US" altLang="zh-CN" sz="1400" b="1" dirty="0" smtClean="0">
                <a:solidFill>
                  <a:schemeClr val="bg1"/>
                </a:solidFill>
                <a:latin typeface="微软雅黑" pitchFamily="34" charset="-122"/>
                <a:ea typeface="微软雅黑" pitchFamily="34" charset="-122"/>
              </a:rPr>
              <a:t>P1367</a:t>
            </a:r>
            <a:endParaRPr lang="ja-JP" altLang="en-US" sz="1400" b="1" dirty="0">
              <a:solidFill>
                <a:schemeClr val="bg1"/>
              </a:solidFill>
              <a:latin typeface="微软雅黑" pitchFamily="34" charset="-122"/>
              <a:ea typeface="微软雅黑" pitchFamily="34" charset="-122"/>
            </a:endParaRPr>
          </a:p>
        </p:txBody>
      </p:sp>
      <p:sp>
        <p:nvSpPr>
          <p:cNvPr id="24" name="テキスト ボックス 7"/>
          <p:cNvSpPr txBox="1">
            <a:spLocks noChangeArrowheads="1"/>
          </p:cNvSpPr>
          <p:nvPr/>
        </p:nvSpPr>
        <p:spPr bwMode="auto">
          <a:xfrm>
            <a:off x="8143900" y="4740284"/>
            <a:ext cx="745717" cy="307777"/>
          </a:xfrm>
          <a:prstGeom prst="rect">
            <a:avLst/>
          </a:prstGeom>
          <a:solidFill>
            <a:schemeClr val="accent2"/>
          </a:solidFill>
          <a:ln w="9525">
            <a:noFill/>
            <a:miter lim="800000"/>
            <a:headEnd/>
            <a:tailEnd/>
          </a:ln>
        </p:spPr>
        <p:txBody>
          <a:bodyPr wrap="none">
            <a:spAutoFit/>
          </a:bodyPr>
          <a:lstStyle/>
          <a:p>
            <a:r>
              <a:rPr lang="en-US" altLang="zh-CN" sz="1400" b="1" dirty="0" smtClean="0">
                <a:solidFill>
                  <a:schemeClr val="bg1"/>
                </a:solidFill>
                <a:latin typeface="微软雅黑" pitchFamily="34" charset="-122"/>
                <a:ea typeface="微软雅黑" pitchFamily="34" charset="-122"/>
              </a:rPr>
              <a:t>P1354</a:t>
            </a:r>
            <a:endParaRPr lang="ja-JP" altLang="en-US" sz="1400" b="1" dirty="0">
              <a:solidFill>
                <a:schemeClr val="bg1"/>
              </a:solidFill>
              <a:latin typeface="微软雅黑" pitchFamily="34" charset="-122"/>
              <a:ea typeface="微软雅黑" pitchFamily="34" charset="-122"/>
            </a:endParaRPr>
          </a:p>
        </p:txBody>
      </p:sp>
      <p:pic>
        <p:nvPicPr>
          <p:cNvPr id="87044" name="Picture 4"/>
          <p:cNvPicPr>
            <a:picLocks noChangeAspect="1" noChangeArrowheads="1"/>
          </p:cNvPicPr>
          <p:nvPr/>
        </p:nvPicPr>
        <p:blipFill>
          <a:blip r:embed="rId6" cstate="print"/>
          <a:srcRect r="5026"/>
          <a:stretch>
            <a:fillRect/>
          </a:stretch>
        </p:blipFill>
        <p:spPr bwMode="auto">
          <a:xfrm>
            <a:off x="4633672" y="1857364"/>
            <a:ext cx="652708" cy="862115"/>
          </a:xfrm>
          <a:prstGeom prst="rect">
            <a:avLst/>
          </a:prstGeom>
          <a:noFill/>
          <a:ln w="9525">
            <a:noFill/>
            <a:miter lim="800000"/>
            <a:headEnd/>
            <a:tailEnd/>
          </a:ln>
          <a:effectLst/>
        </p:spPr>
      </p:pic>
      <p:sp>
        <p:nvSpPr>
          <p:cNvPr id="27" name="正方形/長方形 26"/>
          <p:cNvSpPr/>
          <p:nvPr/>
        </p:nvSpPr>
        <p:spPr>
          <a:xfrm>
            <a:off x="5357818" y="1375934"/>
            <a:ext cx="3467616" cy="338554"/>
          </a:xfrm>
          <a:prstGeom prst="rect">
            <a:avLst/>
          </a:prstGeom>
          <a:solidFill>
            <a:srgbClr val="FF000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各种无尘等级和握力对应的品种齐全</a:t>
            </a:r>
          </a:p>
        </p:txBody>
      </p:sp>
      <p:sp>
        <p:nvSpPr>
          <p:cNvPr id="28" name="正方形/長方形 27"/>
          <p:cNvSpPr/>
          <p:nvPr/>
        </p:nvSpPr>
        <p:spPr>
          <a:xfrm>
            <a:off x="5357818" y="1752588"/>
            <a:ext cx="1611339"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清洗</a:t>
            </a:r>
            <a:r>
              <a:rPr lang="en-US" altLang="zh-CN" sz="1600" b="1" dirty="0" smtClean="0">
                <a:solidFill>
                  <a:schemeClr val="bg1"/>
                </a:solidFill>
                <a:latin typeface="微软雅黑" pitchFamily="34" charset="-122"/>
                <a:ea typeface="微软雅黑" pitchFamily="34" charset="-122"/>
              </a:rPr>
              <a:t>/</a:t>
            </a:r>
            <a:r>
              <a:rPr lang="zh-CN" altLang="en-US" sz="1600" b="1" dirty="0" smtClean="0">
                <a:solidFill>
                  <a:schemeClr val="bg1"/>
                </a:solidFill>
                <a:latin typeface="微软雅黑" pitchFamily="34" charset="-122"/>
                <a:ea typeface="微软雅黑" pitchFamily="34" charset="-122"/>
              </a:rPr>
              <a:t>无粉</a:t>
            </a:r>
            <a:r>
              <a:rPr lang="en-US" altLang="zh-CN" sz="1600" b="1" dirty="0" smtClean="0">
                <a:solidFill>
                  <a:schemeClr val="bg1"/>
                </a:solidFill>
                <a:latin typeface="微软雅黑" pitchFamily="34" charset="-122"/>
                <a:ea typeface="微软雅黑" pitchFamily="34" charset="-122"/>
              </a:rPr>
              <a:t>/</a:t>
            </a:r>
            <a:r>
              <a:rPr lang="zh-CN" altLang="en-US" sz="1600" b="1" dirty="0" smtClean="0">
                <a:solidFill>
                  <a:schemeClr val="bg1"/>
                </a:solidFill>
                <a:latin typeface="微软雅黑" pitchFamily="34" charset="-122"/>
                <a:ea typeface="微软雅黑" pitchFamily="34" charset="-122"/>
              </a:rPr>
              <a:t>灭菌</a:t>
            </a:r>
          </a:p>
        </p:txBody>
      </p:sp>
      <p:sp>
        <p:nvSpPr>
          <p:cNvPr id="29" name="正方形/長方形 28"/>
          <p:cNvSpPr/>
          <p:nvPr/>
        </p:nvSpPr>
        <p:spPr>
          <a:xfrm>
            <a:off x="6999732" y="1752588"/>
            <a:ext cx="1072730" cy="338554"/>
          </a:xfrm>
          <a:prstGeom prst="rect">
            <a:avLst/>
          </a:prstGeom>
          <a:solidFill>
            <a:srgbClr val="00B050"/>
          </a:solidFill>
        </p:spPr>
        <p:txBody>
          <a:bodyPr wrap="none">
            <a:spAutoFit/>
          </a:bodyPr>
          <a:lstStyle/>
          <a:p>
            <a:r>
              <a:rPr lang="en-US" altLang="zh-CN" sz="1600" b="1" dirty="0" smtClean="0">
                <a:solidFill>
                  <a:schemeClr val="bg1"/>
                </a:solidFill>
                <a:latin typeface="微软雅黑" pitchFamily="34" charset="-122"/>
                <a:ea typeface="微软雅黑" pitchFamily="34" charset="-122"/>
              </a:rPr>
              <a:t>9/12</a:t>
            </a:r>
            <a:r>
              <a:rPr lang="zh-CN" altLang="en-US" sz="1600" b="1" dirty="0" smtClean="0">
                <a:solidFill>
                  <a:schemeClr val="bg1"/>
                </a:solidFill>
                <a:latin typeface="微软雅黑" pitchFamily="34" charset="-122"/>
                <a:ea typeface="微软雅黑" pitchFamily="34" charset="-122"/>
              </a:rPr>
              <a:t>英寸</a:t>
            </a:r>
          </a:p>
        </p:txBody>
      </p:sp>
      <p:sp>
        <p:nvSpPr>
          <p:cNvPr id="30" name="正方形/長方形 29"/>
          <p:cNvSpPr/>
          <p:nvPr/>
        </p:nvSpPr>
        <p:spPr>
          <a:xfrm>
            <a:off x="8100923" y="1752588"/>
            <a:ext cx="800219"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流畅型</a:t>
            </a:r>
          </a:p>
        </p:txBody>
      </p:sp>
      <p:sp>
        <p:nvSpPr>
          <p:cNvPr id="31" name="正方形/長方形 30"/>
          <p:cNvSpPr/>
          <p:nvPr/>
        </p:nvSpPr>
        <p:spPr>
          <a:xfrm>
            <a:off x="5349918" y="2132554"/>
            <a:ext cx="1210588"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压纹加工型</a:t>
            </a:r>
          </a:p>
        </p:txBody>
      </p:sp>
      <p:sp>
        <p:nvSpPr>
          <p:cNvPr id="32" name="正方形/長方形 31"/>
          <p:cNvSpPr/>
          <p:nvPr/>
        </p:nvSpPr>
        <p:spPr>
          <a:xfrm>
            <a:off x="6597664" y="2132554"/>
            <a:ext cx="1210588"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指尖压纹型</a:t>
            </a:r>
          </a:p>
        </p:txBody>
      </p:sp>
      <p:pic>
        <p:nvPicPr>
          <p:cNvPr id="18" name="Picture 2" descr="http://msp.c.yimg.jp/yjimage?q=4MJ.reYXyLGeMDUXSkfPTGsy.dHf0p4FucPe99DOfkNNUdISlv8ZCoi2lNMXXVeGeayXcj8IXEC2.TrlAG9bCVZ6X.Qs8sUw0D_k9ohk6wZXnQGMUBoyoizUAGXvLwKXvNrT0lDzt_3H0n9jKg--&amp;sig=138b9up9d&amp;x=170&amp;y=14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389721">
            <a:off x="8253476" y="730462"/>
            <a:ext cx="783394" cy="705273"/>
          </a:xfrm>
          <a:prstGeom prst="rect">
            <a:avLst/>
          </a:prstGeom>
          <a:noFill/>
          <a:ln w="9525">
            <a:noFill/>
            <a:miter lim="800000"/>
            <a:headEnd/>
            <a:tailEnd/>
          </a:ln>
        </p:spPr>
      </p:pic>
      <p:pic>
        <p:nvPicPr>
          <p:cNvPr id="87046" name="Picture 6" descr="http://ftp.asonline.cn/ProductImg/01480151.jpg"/>
          <p:cNvPicPr>
            <a:picLocks noChangeAspect="1" noChangeArrowheads="1"/>
          </p:cNvPicPr>
          <p:nvPr/>
        </p:nvPicPr>
        <p:blipFill>
          <a:blip r:embed="rId8" cstate="print"/>
          <a:srcRect/>
          <a:stretch>
            <a:fillRect/>
          </a:stretch>
        </p:blipFill>
        <p:spPr bwMode="auto">
          <a:xfrm>
            <a:off x="3798882" y="3000372"/>
            <a:ext cx="1558936" cy="1558936"/>
          </a:xfrm>
          <a:prstGeom prst="rect">
            <a:avLst/>
          </a:prstGeom>
          <a:noFill/>
        </p:spPr>
      </p:pic>
      <p:sp>
        <p:nvSpPr>
          <p:cNvPr id="34" name="正方形/長方形 33"/>
          <p:cNvSpPr/>
          <p:nvPr/>
        </p:nvSpPr>
        <p:spPr>
          <a:xfrm>
            <a:off x="5357818" y="3214686"/>
            <a:ext cx="2852063" cy="338554"/>
          </a:xfrm>
          <a:prstGeom prst="rect">
            <a:avLst/>
          </a:prstGeom>
          <a:solidFill>
            <a:srgbClr val="FF000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用于无尘室内的区域分割等。</a:t>
            </a:r>
          </a:p>
        </p:txBody>
      </p:sp>
      <p:sp>
        <p:nvSpPr>
          <p:cNvPr id="35" name="正方形/長方形 34"/>
          <p:cNvSpPr/>
          <p:nvPr/>
        </p:nvSpPr>
        <p:spPr>
          <a:xfrm>
            <a:off x="5357818" y="3584576"/>
            <a:ext cx="800219"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防静电</a:t>
            </a:r>
          </a:p>
        </p:txBody>
      </p:sp>
      <p:sp>
        <p:nvSpPr>
          <p:cNvPr id="36" name="正方形/長方形 35"/>
          <p:cNvSpPr/>
          <p:nvPr/>
        </p:nvSpPr>
        <p:spPr>
          <a:xfrm>
            <a:off x="6189674" y="3584576"/>
            <a:ext cx="800219"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塑料芯</a:t>
            </a:r>
          </a:p>
        </p:txBody>
      </p:sp>
      <p:sp>
        <p:nvSpPr>
          <p:cNvPr id="37" name="正方形/長方形 36"/>
          <p:cNvSpPr/>
          <p:nvPr/>
        </p:nvSpPr>
        <p:spPr>
          <a:xfrm>
            <a:off x="7021530" y="3584576"/>
            <a:ext cx="1005403"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各种颜色</a:t>
            </a:r>
          </a:p>
        </p:txBody>
      </p:sp>
      <p:pic>
        <p:nvPicPr>
          <p:cNvPr id="87047" name="Picture 7"/>
          <p:cNvPicPr>
            <a:picLocks noChangeAspect="1" noChangeArrowheads="1"/>
          </p:cNvPicPr>
          <p:nvPr/>
        </p:nvPicPr>
        <p:blipFill>
          <a:blip r:embed="rId9" cstate="print"/>
          <a:srcRect/>
          <a:stretch>
            <a:fillRect/>
          </a:stretch>
        </p:blipFill>
        <p:spPr bwMode="auto">
          <a:xfrm>
            <a:off x="5357818" y="3937004"/>
            <a:ext cx="630674" cy="693742"/>
          </a:xfrm>
          <a:prstGeom prst="rect">
            <a:avLst/>
          </a:prstGeom>
          <a:noFill/>
          <a:ln w="9525">
            <a:noFill/>
            <a:miter lim="800000"/>
            <a:headEnd/>
            <a:tailEnd/>
          </a:ln>
          <a:effectLst/>
        </p:spPr>
      </p:pic>
      <p:pic>
        <p:nvPicPr>
          <p:cNvPr id="87048" name="Picture 8"/>
          <p:cNvPicPr>
            <a:picLocks noChangeAspect="1" noChangeArrowheads="1"/>
          </p:cNvPicPr>
          <p:nvPr/>
        </p:nvPicPr>
        <p:blipFill>
          <a:blip r:embed="rId10" cstate="print"/>
          <a:srcRect/>
          <a:stretch>
            <a:fillRect/>
          </a:stretch>
        </p:blipFill>
        <p:spPr bwMode="auto">
          <a:xfrm>
            <a:off x="6001631" y="3932240"/>
            <a:ext cx="846859" cy="702170"/>
          </a:xfrm>
          <a:prstGeom prst="rect">
            <a:avLst/>
          </a:prstGeom>
          <a:noFill/>
          <a:ln w="9525">
            <a:noFill/>
            <a:miter lim="800000"/>
            <a:headEnd/>
            <a:tailEnd/>
          </a:ln>
          <a:effectLst/>
        </p:spPr>
      </p:pic>
      <p:pic>
        <p:nvPicPr>
          <p:cNvPr id="87050" name="Picture 10"/>
          <p:cNvPicPr>
            <a:picLocks noChangeAspect="1" noChangeArrowheads="1"/>
          </p:cNvPicPr>
          <p:nvPr/>
        </p:nvPicPr>
        <p:blipFill>
          <a:blip r:embed="rId11" cstate="print"/>
          <a:srcRect/>
          <a:stretch>
            <a:fillRect/>
          </a:stretch>
        </p:blipFill>
        <p:spPr bwMode="auto">
          <a:xfrm>
            <a:off x="6858016" y="3948407"/>
            <a:ext cx="785818" cy="680750"/>
          </a:xfrm>
          <a:prstGeom prst="rect">
            <a:avLst/>
          </a:prstGeom>
          <a:noFill/>
          <a:ln w="9525">
            <a:noFill/>
            <a:miter lim="800000"/>
            <a:headEnd/>
            <a:tailEnd/>
          </a:ln>
          <a:effectLst/>
        </p:spPr>
      </p:pic>
      <p:sp>
        <p:nvSpPr>
          <p:cNvPr id="42" name="正方形/長方形 41"/>
          <p:cNvSpPr/>
          <p:nvPr/>
        </p:nvSpPr>
        <p:spPr>
          <a:xfrm>
            <a:off x="5357818" y="5072074"/>
            <a:ext cx="3528145" cy="584775"/>
          </a:xfrm>
          <a:prstGeom prst="rect">
            <a:avLst/>
          </a:prstGeom>
          <a:solidFill>
            <a:srgbClr val="FF0000"/>
          </a:solidFill>
        </p:spPr>
        <p:txBody>
          <a:bodyPr wrap="none">
            <a:spAutoFit/>
          </a:bodyPr>
          <a:lstStyle/>
          <a:p>
            <a:r>
              <a:rPr lang="en-US" altLang="zh-CN" sz="1600" b="1" dirty="0" smtClean="0">
                <a:solidFill>
                  <a:schemeClr val="bg1"/>
                </a:solidFill>
                <a:latin typeface="微软雅黑" pitchFamily="34" charset="-122"/>
                <a:ea typeface="微软雅黑" pitchFamily="34" charset="-122"/>
              </a:rPr>
              <a:t>BEMCOT®</a:t>
            </a:r>
            <a:r>
              <a:rPr lang="zh-CN" altLang="en-US" sz="1600" b="1" dirty="0" smtClean="0">
                <a:solidFill>
                  <a:schemeClr val="bg1"/>
                </a:solidFill>
                <a:latin typeface="微软雅黑" pitchFamily="34" charset="-122"/>
                <a:ea typeface="微软雅黑" pitchFamily="34" charset="-122"/>
              </a:rPr>
              <a:t>是采用世界上独一无二的</a:t>
            </a:r>
            <a:endParaRPr lang="en-US" altLang="zh-CN" sz="1600" b="1" dirty="0" smtClean="0">
              <a:solidFill>
                <a:schemeClr val="bg1"/>
              </a:solidFill>
              <a:latin typeface="微软雅黑" pitchFamily="34" charset="-122"/>
              <a:ea typeface="微软雅黑" pitchFamily="34" charset="-122"/>
            </a:endParaRPr>
          </a:p>
          <a:p>
            <a:r>
              <a:rPr lang="zh-CN" altLang="en-US" sz="1600" b="1" dirty="0" smtClean="0">
                <a:solidFill>
                  <a:schemeClr val="bg1"/>
                </a:solidFill>
                <a:latin typeface="微软雅黑" pitchFamily="34" charset="-122"/>
                <a:ea typeface="微软雅黑" pitchFamily="34" charset="-122"/>
              </a:rPr>
              <a:t>纤维素连续长纤维无纺布</a:t>
            </a:r>
          </a:p>
        </p:txBody>
      </p:sp>
      <p:pic>
        <p:nvPicPr>
          <p:cNvPr id="87051" name="Picture 11"/>
          <p:cNvPicPr>
            <a:picLocks noChangeAspect="1" noChangeArrowheads="1"/>
          </p:cNvPicPr>
          <p:nvPr/>
        </p:nvPicPr>
        <p:blipFill>
          <a:blip r:embed="rId12" cstate="print"/>
          <a:srcRect/>
          <a:stretch>
            <a:fillRect/>
          </a:stretch>
        </p:blipFill>
        <p:spPr bwMode="auto">
          <a:xfrm>
            <a:off x="3819520" y="4748222"/>
            <a:ext cx="1357322" cy="1185613"/>
          </a:xfrm>
          <a:prstGeom prst="rect">
            <a:avLst/>
          </a:prstGeom>
          <a:noFill/>
          <a:ln w="9525">
            <a:noFill/>
            <a:miter lim="800000"/>
            <a:headEnd/>
            <a:tailEnd/>
          </a:ln>
          <a:effectLst/>
        </p:spPr>
      </p:pic>
      <p:pic>
        <p:nvPicPr>
          <p:cNvPr id="87052" name="Picture 12"/>
          <p:cNvPicPr>
            <a:picLocks noChangeAspect="1" noChangeArrowheads="1"/>
          </p:cNvPicPr>
          <p:nvPr/>
        </p:nvPicPr>
        <p:blipFill>
          <a:blip r:embed="rId13" cstate="print"/>
          <a:srcRect/>
          <a:stretch>
            <a:fillRect/>
          </a:stretch>
        </p:blipFill>
        <p:spPr bwMode="auto">
          <a:xfrm>
            <a:off x="3819521" y="5936424"/>
            <a:ext cx="538165" cy="550124"/>
          </a:xfrm>
          <a:prstGeom prst="rect">
            <a:avLst/>
          </a:prstGeom>
          <a:noFill/>
          <a:ln w="9525">
            <a:noFill/>
            <a:miter lim="800000"/>
            <a:headEnd/>
            <a:tailEnd/>
          </a:ln>
          <a:effectLst/>
        </p:spPr>
      </p:pic>
      <p:pic>
        <p:nvPicPr>
          <p:cNvPr id="87053" name="Picture 13"/>
          <p:cNvPicPr>
            <a:picLocks noChangeAspect="1" noChangeArrowheads="1"/>
          </p:cNvPicPr>
          <p:nvPr/>
        </p:nvPicPr>
        <p:blipFill>
          <a:blip r:embed="rId14" cstate="print"/>
          <a:srcRect/>
          <a:stretch>
            <a:fillRect/>
          </a:stretch>
        </p:blipFill>
        <p:spPr bwMode="auto">
          <a:xfrm>
            <a:off x="4360866" y="5936473"/>
            <a:ext cx="525466" cy="544644"/>
          </a:xfrm>
          <a:prstGeom prst="rect">
            <a:avLst/>
          </a:prstGeom>
          <a:noFill/>
          <a:ln w="9525">
            <a:noFill/>
            <a:miter lim="800000"/>
            <a:headEnd/>
            <a:tailEnd/>
          </a:ln>
          <a:effectLst/>
        </p:spPr>
      </p:pic>
      <p:sp>
        <p:nvSpPr>
          <p:cNvPr id="47" name="正方形/長方形 46"/>
          <p:cNvSpPr/>
          <p:nvPr/>
        </p:nvSpPr>
        <p:spPr>
          <a:xfrm>
            <a:off x="5357818" y="5689616"/>
            <a:ext cx="3034805" cy="338554"/>
          </a:xfrm>
          <a:prstGeom prst="rect">
            <a:avLst/>
          </a:prstGeom>
          <a:solidFill>
            <a:srgbClr val="00B050"/>
          </a:solidFill>
        </p:spPr>
        <p:txBody>
          <a:bodyPr wrap="none">
            <a:spAutoFit/>
          </a:bodyPr>
          <a:lstStyle/>
          <a:p>
            <a:r>
              <a:rPr lang="en-US" altLang="zh-CN" sz="1600" b="1" dirty="0" smtClean="0">
                <a:solidFill>
                  <a:schemeClr val="bg1"/>
                </a:solidFill>
                <a:latin typeface="微软雅黑" pitchFamily="34" charset="-122"/>
                <a:ea typeface="微软雅黑" pitchFamily="34" charset="-122"/>
              </a:rPr>
              <a:t>AS ONE</a:t>
            </a:r>
            <a:r>
              <a:rPr lang="zh-CN" altLang="en-US" sz="1600" b="1" dirty="0" smtClean="0">
                <a:solidFill>
                  <a:schemeClr val="bg1"/>
                </a:solidFill>
                <a:latin typeface="微软雅黑" pitchFamily="34" charset="-122"/>
                <a:ea typeface="微软雅黑" pitchFamily="34" charset="-122"/>
              </a:rPr>
              <a:t>是在中国的一级代理商</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32</a:t>
            </a:fld>
            <a:endParaRPr lang="en-US" dirty="0">
              <a:solidFill>
                <a:prstClr val="black">
                  <a:shade val="50000"/>
                </a:prstClr>
              </a:solidFill>
              <a:latin typeface="Times New Roman" pitchFamily="18" charset="0"/>
              <a:ea typeface="ＭＳ Ｐゴシック" pitchFamily="50" charset="-128"/>
            </a:endParaRPr>
          </a:p>
        </p:txBody>
      </p:sp>
      <p:sp>
        <p:nvSpPr>
          <p:cNvPr id="5" name="正方形/長方形 4"/>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34</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无尘相关用品</a:t>
            </a:r>
          </a:p>
        </p:txBody>
      </p:sp>
      <p:pic>
        <p:nvPicPr>
          <p:cNvPr id="6" name="Picture 23"/>
          <p:cNvPicPr>
            <a:picLocks noChangeAspect="1" noChangeArrowheads="1"/>
          </p:cNvPicPr>
          <p:nvPr/>
        </p:nvPicPr>
        <p:blipFill>
          <a:blip r:embed="rId2" cstate="print"/>
          <a:srcRect r="39266"/>
          <a:stretch>
            <a:fillRect/>
          </a:stretch>
        </p:blipFill>
        <p:spPr bwMode="auto">
          <a:xfrm>
            <a:off x="7286644" y="214291"/>
            <a:ext cx="1637558" cy="205304"/>
          </a:xfrm>
          <a:prstGeom prst="rect">
            <a:avLst/>
          </a:prstGeom>
          <a:noFill/>
          <a:ln w="9525">
            <a:noFill/>
            <a:miter lim="800000"/>
            <a:headEnd/>
            <a:tailEnd/>
          </a:ln>
        </p:spPr>
      </p:pic>
      <p:cxnSp>
        <p:nvCxnSpPr>
          <p:cNvPr id="7"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3" cstate="print"/>
          <a:srcRect b="1279"/>
          <a:stretch>
            <a:fillRect/>
          </a:stretch>
        </p:blipFill>
        <p:spPr bwMode="auto">
          <a:xfrm>
            <a:off x="285721" y="1285861"/>
            <a:ext cx="3929090" cy="5323360"/>
          </a:xfrm>
          <a:prstGeom prst="rect">
            <a:avLst/>
          </a:prstGeom>
          <a:noFill/>
          <a:ln w="9525">
            <a:noFill/>
            <a:miter lim="800000"/>
            <a:headEnd/>
            <a:tailEnd/>
          </a:ln>
          <a:effectLst/>
        </p:spPr>
      </p:pic>
      <p:sp>
        <p:nvSpPr>
          <p:cNvPr id="10" name="ホームベース 9"/>
          <p:cNvSpPr/>
          <p:nvPr/>
        </p:nvSpPr>
        <p:spPr>
          <a:xfrm>
            <a:off x="323528" y="782944"/>
            <a:ext cx="3962720" cy="360040"/>
          </a:xfrm>
          <a:prstGeom prst="homePlate">
            <a:avLst>
              <a:gd name="adj" fmla="val 84116"/>
            </a:avLst>
          </a:prstGeom>
          <a:solidFill>
            <a:srgbClr val="FF0000"/>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smtClean="0">
                <a:solidFill>
                  <a:schemeClr val="bg1"/>
                </a:solidFill>
                <a:latin typeface="Microsoft YaHei" pitchFamily="34" charset="-122"/>
                <a:ea typeface="Microsoft YaHei" pitchFamily="34" charset="-122"/>
              </a:rPr>
              <a:t>大分类</a:t>
            </a:r>
            <a:r>
              <a:rPr lang="en-US" altLang="zh-CN" sz="1600" b="1" dirty="0" smtClean="0">
                <a:solidFill>
                  <a:schemeClr val="bg1"/>
                </a:solidFill>
                <a:latin typeface="Microsoft YaHei" pitchFamily="34" charset="-122"/>
                <a:ea typeface="Microsoft YaHei" pitchFamily="34" charset="-122"/>
              </a:rPr>
              <a:t>11 </a:t>
            </a:r>
            <a:r>
              <a:rPr lang="zh-CN" altLang="en-US" sz="1600" b="1" dirty="0" smtClean="0">
                <a:solidFill>
                  <a:schemeClr val="bg1"/>
                </a:solidFill>
                <a:latin typeface="Microsoft YaHei" pitchFamily="34" charset="-122"/>
                <a:ea typeface="Microsoft YaHei" pitchFamily="34" charset="-122"/>
              </a:rPr>
              <a:t>无尘环境、防静电相关用品</a:t>
            </a:r>
            <a:endParaRPr lang="ja-JP" altLang="en-US" sz="1600" b="1" dirty="0" smtClean="0">
              <a:solidFill>
                <a:schemeClr val="bg1"/>
              </a:solidFill>
              <a:latin typeface="Microsoft YaHei" pitchFamily="34" charset="-122"/>
              <a:ea typeface="Microsoft YaHei" pitchFamily="34" charset="-122"/>
            </a:endParaRPr>
          </a:p>
        </p:txBody>
      </p:sp>
      <p:pic>
        <p:nvPicPr>
          <p:cNvPr id="8196" name="Picture 4"/>
          <p:cNvPicPr>
            <a:picLocks noChangeAspect="1" noChangeArrowheads="1"/>
          </p:cNvPicPr>
          <p:nvPr/>
        </p:nvPicPr>
        <p:blipFill>
          <a:blip r:embed="rId4" cstate="print"/>
          <a:srcRect/>
          <a:stretch>
            <a:fillRect/>
          </a:stretch>
        </p:blipFill>
        <p:spPr bwMode="auto">
          <a:xfrm>
            <a:off x="4214810" y="1285860"/>
            <a:ext cx="3941482" cy="53466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69E29E33-B620-47F9-BB04-8846C2A5AFCC}" type="slidenum">
              <a:rPr lang="en-US" smtClean="0">
                <a:solidFill>
                  <a:srgbClr val="1F497D">
                    <a:lumMod val="75000"/>
                    <a:lumOff val="25000"/>
                  </a:srgbClr>
                </a:solidFill>
              </a:rPr>
              <a:pPr/>
              <a:t>33</a:t>
            </a:fld>
            <a:endParaRPr lang="en-US">
              <a:solidFill>
                <a:srgbClr val="1F497D">
                  <a:lumMod val="75000"/>
                  <a:lumOff val="25000"/>
                </a:srgbClr>
              </a:solidFill>
            </a:endParaRPr>
          </a:p>
        </p:txBody>
      </p:sp>
      <p:cxnSp>
        <p:nvCxnSpPr>
          <p:cNvPr id="5"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角丸四角形 7"/>
          <p:cNvSpPr/>
          <p:nvPr/>
        </p:nvSpPr>
        <p:spPr>
          <a:xfrm>
            <a:off x="214282" y="1365186"/>
            <a:ext cx="2786082" cy="5072098"/>
          </a:xfrm>
          <a:prstGeom prst="roundRect">
            <a:avLst>
              <a:gd name="adj" fmla="val 2888"/>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テキスト ボックス 8"/>
          <p:cNvSpPr txBox="1"/>
          <p:nvPr/>
        </p:nvSpPr>
        <p:spPr>
          <a:xfrm>
            <a:off x="714348" y="1166399"/>
            <a:ext cx="1857388" cy="351546"/>
          </a:xfrm>
          <a:prstGeom prst="rect">
            <a:avLst/>
          </a:prstGeom>
          <a:solidFill>
            <a:schemeClr val="accent2">
              <a:lumMod val="75000"/>
            </a:schemeClr>
          </a:solidFill>
        </p:spPr>
        <p:txBody>
          <a:bodyPr wrap="square" lIns="104306" tIns="52153" rIns="104306" bIns="52153" rtlCol="0">
            <a:spAutoFit/>
          </a:bodyPr>
          <a:lstStyle/>
          <a:p>
            <a:pPr algn="ctr"/>
            <a:r>
              <a:rPr lang="en-US" altLang="zh-CN" sz="1600" b="1" dirty="0" smtClean="0">
                <a:solidFill>
                  <a:schemeClr val="bg1"/>
                </a:solidFill>
                <a:latin typeface="微软雅黑" pitchFamily="34" charset="-122"/>
                <a:ea typeface="微软雅黑" pitchFamily="34" charset="-122"/>
              </a:rPr>
              <a:t>ESD(</a:t>
            </a:r>
            <a:r>
              <a:rPr lang="zh-CN" altLang="en-US" sz="1600" b="1" dirty="0" smtClean="0">
                <a:solidFill>
                  <a:schemeClr val="bg1"/>
                </a:solidFill>
                <a:latin typeface="微软雅黑" pitchFamily="34" charset="-122"/>
                <a:ea typeface="微软雅黑" pitchFamily="34" charset="-122"/>
              </a:rPr>
              <a:t>防静电</a:t>
            </a:r>
            <a:r>
              <a:rPr lang="en-US" altLang="zh-CN" sz="1600" b="1" dirty="0" smtClean="0">
                <a:solidFill>
                  <a:schemeClr val="bg1"/>
                </a:solidFill>
                <a:latin typeface="微软雅黑" pitchFamily="34" charset="-122"/>
                <a:ea typeface="微软雅黑" pitchFamily="34" charset="-122"/>
              </a:rPr>
              <a:t>)</a:t>
            </a:r>
            <a:r>
              <a:rPr lang="zh-CN" altLang="en-US" sz="1600" b="1" dirty="0" smtClean="0">
                <a:solidFill>
                  <a:schemeClr val="bg1"/>
                </a:solidFill>
                <a:latin typeface="微软雅黑" pitchFamily="34" charset="-122"/>
                <a:ea typeface="微软雅黑" pitchFamily="34" charset="-122"/>
              </a:rPr>
              <a:t>扩充</a:t>
            </a:r>
            <a:endParaRPr lang="ja-JP" altLang="en-US" sz="1600" b="1" dirty="0">
              <a:solidFill>
                <a:schemeClr val="bg1"/>
              </a:solidFill>
              <a:latin typeface="微软雅黑" pitchFamily="34" charset="-122"/>
              <a:ea typeface="微软雅黑" pitchFamily="34" charset="-122"/>
            </a:endParaRPr>
          </a:p>
        </p:txBody>
      </p:sp>
      <p:sp>
        <p:nvSpPr>
          <p:cNvPr id="10" name="角丸四角形 9"/>
          <p:cNvSpPr/>
          <p:nvPr/>
        </p:nvSpPr>
        <p:spPr>
          <a:xfrm>
            <a:off x="3071802" y="1363995"/>
            <a:ext cx="2786082" cy="5072098"/>
          </a:xfrm>
          <a:prstGeom prst="roundRect">
            <a:avLst>
              <a:gd name="adj" fmla="val 2888"/>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角丸四角形 10"/>
          <p:cNvSpPr/>
          <p:nvPr/>
        </p:nvSpPr>
        <p:spPr>
          <a:xfrm>
            <a:off x="5929322" y="1363995"/>
            <a:ext cx="2786082" cy="5072098"/>
          </a:xfrm>
          <a:prstGeom prst="roundRect">
            <a:avLst>
              <a:gd name="adj" fmla="val 2888"/>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テキスト ボックス 11"/>
          <p:cNvSpPr txBox="1"/>
          <p:nvPr/>
        </p:nvSpPr>
        <p:spPr>
          <a:xfrm>
            <a:off x="3428992" y="1165208"/>
            <a:ext cx="2071702" cy="351546"/>
          </a:xfrm>
          <a:prstGeom prst="rect">
            <a:avLst/>
          </a:prstGeom>
          <a:solidFill>
            <a:schemeClr val="tx2">
              <a:lumMod val="75000"/>
            </a:schemeClr>
          </a:solidFill>
        </p:spPr>
        <p:txBody>
          <a:bodyPr wrap="square" lIns="104306" tIns="52153" rIns="104306" bIns="52153" rtlCol="0">
            <a:spAutoFit/>
          </a:bodyPr>
          <a:lstStyle/>
          <a:p>
            <a:pPr algn="ctr"/>
            <a:r>
              <a:rPr lang="zh-CN" altLang="en-US" sz="1600" b="1" dirty="0" smtClean="0">
                <a:solidFill>
                  <a:schemeClr val="bg1"/>
                </a:solidFill>
                <a:latin typeface="微软雅黑" pitchFamily="34" charset="-122"/>
                <a:ea typeface="微软雅黑" pitchFamily="34" charset="-122"/>
              </a:rPr>
              <a:t>耗材</a:t>
            </a:r>
            <a:r>
              <a:rPr lang="en-US" altLang="zh-CN" sz="1600" b="1" dirty="0" smtClean="0">
                <a:solidFill>
                  <a:schemeClr val="bg1"/>
                </a:solidFill>
                <a:latin typeface="微软雅黑" pitchFamily="34" charset="-122"/>
                <a:ea typeface="微软雅黑" pitchFamily="34" charset="-122"/>
              </a:rPr>
              <a:t>/</a:t>
            </a:r>
            <a:r>
              <a:rPr lang="zh-CN" altLang="en-US" sz="1600" b="1" dirty="0" smtClean="0">
                <a:solidFill>
                  <a:schemeClr val="bg1"/>
                </a:solidFill>
                <a:latin typeface="微软雅黑" pitchFamily="34" charset="-122"/>
                <a:ea typeface="微软雅黑" pitchFamily="34" charset="-122"/>
              </a:rPr>
              <a:t>用品的扩充</a:t>
            </a:r>
            <a:endParaRPr lang="ja-JP" altLang="en-US" sz="1600" b="1" dirty="0">
              <a:solidFill>
                <a:schemeClr val="bg1"/>
              </a:solidFill>
              <a:latin typeface="微软雅黑" pitchFamily="34" charset="-122"/>
              <a:ea typeface="微软雅黑" pitchFamily="34" charset="-122"/>
            </a:endParaRPr>
          </a:p>
        </p:txBody>
      </p:sp>
      <p:sp>
        <p:nvSpPr>
          <p:cNvPr id="14" name="テキスト ボックス 13">
            <a:extLst>
              <a:ext uri="{FF2B5EF4-FFF2-40B4-BE49-F238E27FC236}">
                <a16:creationId xmlns:a16="http://schemas.microsoft.com/office/drawing/2014/main" xmlns="" id="{48CDF70B-6300-4A03-B23E-F4A6A10A427D}"/>
              </a:ext>
            </a:extLst>
          </p:cNvPr>
          <p:cNvSpPr txBox="1"/>
          <p:nvPr/>
        </p:nvSpPr>
        <p:spPr>
          <a:xfrm>
            <a:off x="7404107" y="2435565"/>
            <a:ext cx="954107"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耐切割手套</a:t>
            </a:r>
            <a:endParaRPr kumimoji="1" lang="ja-JP" altLang="en-US" dirty="0">
              <a:solidFill>
                <a:schemeClr val="accent1">
                  <a:lumMod val="75000"/>
                </a:schemeClr>
              </a:solidFill>
              <a:latin typeface="微软雅黑" pitchFamily="34" charset="-122"/>
              <a:ea typeface="微软雅黑" pitchFamily="34" charset="-122"/>
            </a:endParaRPr>
          </a:p>
        </p:txBody>
      </p:sp>
      <p:sp>
        <p:nvSpPr>
          <p:cNvPr id="15" name="テキスト ボックス 14">
            <a:extLst>
              <a:ext uri="{FF2B5EF4-FFF2-40B4-BE49-F238E27FC236}">
                <a16:creationId xmlns:a16="http://schemas.microsoft.com/office/drawing/2014/main" xmlns="" id="{48CDF70B-6300-4A03-B23E-F4A6A10A427D}"/>
              </a:ext>
            </a:extLst>
          </p:cNvPr>
          <p:cNvSpPr txBox="1"/>
          <p:nvPr/>
        </p:nvSpPr>
        <p:spPr>
          <a:xfrm>
            <a:off x="428596" y="1508062"/>
            <a:ext cx="936475" cy="276999"/>
          </a:xfrm>
          <a:prstGeom prst="rect">
            <a:avLst/>
          </a:prstGeom>
          <a:noFill/>
        </p:spPr>
        <p:txBody>
          <a:bodyPr wrap="none" rtlCol="0">
            <a:spAutoFit/>
          </a:bodyPr>
          <a:lstStyle/>
          <a:p>
            <a:r>
              <a:rPr kumimoji="1" lang="en-US" altLang="zh-CN" sz="1200" dirty="0" smtClean="0">
                <a:solidFill>
                  <a:schemeClr val="accent1">
                    <a:lumMod val="75000"/>
                  </a:schemeClr>
                </a:solidFill>
                <a:latin typeface="微软雅黑" pitchFamily="34" charset="-122"/>
                <a:ea typeface="微软雅黑" pitchFamily="34" charset="-122"/>
              </a:rPr>
              <a:t>ESD</a:t>
            </a:r>
            <a:r>
              <a:rPr kumimoji="1" lang="zh-CN" altLang="en-US" sz="1200" dirty="0" smtClean="0">
                <a:solidFill>
                  <a:schemeClr val="accent1">
                    <a:lumMod val="75000"/>
                  </a:schemeClr>
                </a:solidFill>
                <a:latin typeface="微软雅黑" pitchFamily="34" charset="-122"/>
                <a:ea typeface="微软雅黑" pitchFamily="34" charset="-122"/>
              </a:rPr>
              <a:t>连接垫</a:t>
            </a:r>
            <a:endParaRPr kumimoji="1" lang="ja-JP" altLang="en-US" dirty="0">
              <a:solidFill>
                <a:schemeClr val="accent1">
                  <a:lumMod val="75000"/>
                </a:schemeClr>
              </a:solidFill>
              <a:latin typeface="微软雅黑" pitchFamily="34" charset="-122"/>
              <a:ea typeface="微软雅黑" pitchFamily="34" charset="-122"/>
            </a:endParaRPr>
          </a:p>
        </p:txBody>
      </p:sp>
      <p:sp>
        <p:nvSpPr>
          <p:cNvPr id="16" name="テキスト ボックス 15">
            <a:extLst>
              <a:ext uri="{FF2B5EF4-FFF2-40B4-BE49-F238E27FC236}">
                <a16:creationId xmlns:a16="http://schemas.microsoft.com/office/drawing/2014/main" xmlns="" id="{48CDF70B-6300-4A03-B23E-F4A6A10A427D}"/>
              </a:ext>
            </a:extLst>
          </p:cNvPr>
          <p:cNvSpPr txBox="1"/>
          <p:nvPr/>
        </p:nvSpPr>
        <p:spPr>
          <a:xfrm>
            <a:off x="1571604" y="1508062"/>
            <a:ext cx="1398140"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各种</a:t>
            </a:r>
            <a:r>
              <a:rPr kumimoji="1" lang="en-US" altLang="zh-CN" sz="1200" dirty="0" smtClean="0">
                <a:solidFill>
                  <a:schemeClr val="accent1">
                    <a:lumMod val="75000"/>
                  </a:schemeClr>
                </a:solidFill>
                <a:latin typeface="微软雅黑" pitchFamily="34" charset="-122"/>
                <a:ea typeface="微软雅黑" pitchFamily="34" charset="-122"/>
              </a:rPr>
              <a:t>ESD</a:t>
            </a:r>
            <a:r>
              <a:rPr kumimoji="1" lang="zh-CN" altLang="en-US" sz="1200" dirty="0" smtClean="0">
                <a:solidFill>
                  <a:schemeClr val="accent1">
                    <a:lumMod val="75000"/>
                  </a:schemeClr>
                </a:solidFill>
                <a:latin typeface="微软雅黑" pitchFamily="34" charset="-122"/>
                <a:ea typeface="微软雅黑" pitchFamily="34" charset="-122"/>
              </a:rPr>
              <a:t>亚克力盒</a:t>
            </a:r>
            <a:endParaRPr kumimoji="1" lang="ja-JP" altLang="en-US" dirty="0">
              <a:solidFill>
                <a:schemeClr val="accent1">
                  <a:lumMod val="75000"/>
                </a:schemeClr>
              </a:solidFill>
              <a:latin typeface="微软雅黑" pitchFamily="34" charset="-122"/>
              <a:ea typeface="微软雅黑" pitchFamily="34" charset="-122"/>
            </a:endParaRPr>
          </a:p>
        </p:txBody>
      </p:sp>
      <p:sp>
        <p:nvSpPr>
          <p:cNvPr id="17" name="テキスト ボックス 16">
            <a:extLst>
              <a:ext uri="{FF2B5EF4-FFF2-40B4-BE49-F238E27FC236}">
                <a16:creationId xmlns:a16="http://schemas.microsoft.com/office/drawing/2014/main" xmlns="" id="{48CDF70B-6300-4A03-B23E-F4A6A10A427D}"/>
              </a:ext>
            </a:extLst>
          </p:cNvPr>
          <p:cNvSpPr txBox="1"/>
          <p:nvPr/>
        </p:nvSpPr>
        <p:spPr>
          <a:xfrm>
            <a:off x="7404107" y="3536783"/>
            <a:ext cx="1173719" cy="461665"/>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防带电护指套</a:t>
            </a:r>
            <a:endParaRPr kumimoji="1" lang="en-US" altLang="zh-CN" sz="1200" dirty="0" smtClean="0">
              <a:solidFill>
                <a:schemeClr val="accent1">
                  <a:lumMod val="75000"/>
                </a:schemeClr>
              </a:solidFill>
              <a:latin typeface="微软雅黑" pitchFamily="34" charset="-122"/>
              <a:ea typeface="微软雅黑" pitchFamily="34" charset="-122"/>
            </a:endParaRPr>
          </a:p>
          <a:p>
            <a:r>
              <a:rPr kumimoji="1" lang="zh-CN" altLang="en-US" sz="1200" dirty="0" smtClean="0">
                <a:solidFill>
                  <a:schemeClr val="accent1">
                    <a:lumMod val="75000"/>
                  </a:schemeClr>
                </a:solidFill>
                <a:latin typeface="微软雅黑" pitchFamily="34" charset="-122"/>
                <a:ea typeface="微软雅黑" pitchFamily="34" charset="-122"/>
              </a:rPr>
              <a:t>（无粉</a:t>
            </a:r>
            <a:r>
              <a:rPr kumimoji="1" lang="en-US" altLang="zh-CN" sz="1200" dirty="0" smtClean="0">
                <a:solidFill>
                  <a:schemeClr val="accent1">
                    <a:lumMod val="75000"/>
                  </a:schemeClr>
                </a:solidFill>
                <a:latin typeface="微软雅黑" pitchFamily="34" charset="-122"/>
                <a:ea typeface="微软雅黑" pitchFamily="34" charset="-122"/>
              </a:rPr>
              <a:t>/</a:t>
            </a:r>
            <a:r>
              <a:rPr kumimoji="1" lang="zh-CN" altLang="en-US" sz="1200" dirty="0" smtClean="0">
                <a:solidFill>
                  <a:schemeClr val="accent1">
                    <a:lumMod val="75000"/>
                  </a:schemeClr>
                </a:solidFill>
                <a:latin typeface="微软雅黑" pitchFamily="34" charset="-122"/>
                <a:ea typeface="微软雅黑" pitchFamily="34" charset="-122"/>
              </a:rPr>
              <a:t>黄色）</a:t>
            </a:r>
            <a:endParaRPr kumimoji="1" lang="ja-JP" altLang="en-US" dirty="0">
              <a:solidFill>
                <a:schemeClr val="accent1">
                  <a:lumMod val="75000"/>
                </a:schemeClr>
              </a:solidFill>
              <a:latin typeface="微软雅黑" pitchFamily="34" charset="-122"/>
              <a:ea typeface="微软雅黑" pitchFamily="34" charset="-122"/>
            </a:endParaRPr>
          </a:p>
        </p:txBody>
      </p:sp>
      <p:sp>
        <p:nvSpPr>
          <p:cNvPr id="18" name="テキスト ボックス 17">
            <a:extLst>
              <a:ext uri="{FF2B5EF4-FFF2-40B4-BE49-F238E27FC236}">
                <a16:creationId xmlns:a16="http://schemas.microsoft.com/office/drawing/2014/main" xmlns="" id="{48CDF70B-6300-4A03-B23E-F4A6A10A427D}"/>
              </a:ext>
            </a:extLst>
          </p:cNvPr>
          <p:cNvSpPr txBox="1"/>
          <p:nvPr/>
        </p:nvSpPr>
        <p:spPr>
          <a:xfrm>
            <a:off x="214282" y="2722508"/>
            <a:ext cx="1415772"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防静电纤维素胶带</a:t>
            </a:r>
            <a:endParaRPr kumimoji="1" lang="ja-JP" altLang="en-US" dirty="0">
              <a:solidFill>
                <a:schemeClr val="accent1">
                  <a:lumMod val="75000"/>
                </a:schemeClr>
              </a:solidFill>
              <a:latin typeface="微软雅黑" pitchFamily="34" charset="-122"/>
              <a:ea typeface="微软雅黑" pitchFamily="34" charset="-122"/>
            </a:endParaRPr>
          </a:p>
        </p:txBody>
      </p:sp>
      <p:sp>
        <p:nvSpPr>
          <p:cNvPr id="19" name="テキスト ボックス 18">
            <a:extLst>
              <a:ext uri="{FF2B5EF4-FFF2-40B4-BE49-F238E27FC236}">
                <a16:creationId xmlns:a16="http://schemas.microsoft.com/office/drawing/2014/main" xmlns="" id="{48CDF70B-6300-4A03-B23E-F4A6A10A427D}"/>
              </a:ext>
            </a:extLst>
          </p:cNvPr>
          <p:cNvSpPr txBox="1"/>
          <p:nvPr/>
        </p:nvSpPr>
        <p:spPr>
          <a:xfrm>
            <a:off x="7404107" y="4793019"/>
            <a:ext cx="1261884"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聚酯纤维无尘布</a:t>
            </a:r>
            <a:endParaRPr kumimoji="1" lang="ja-JP" altLang="en-US" dirty="0">
              <a:solidFill>
                <a:schemeClr val="accent1">
                  <a:lumMod val="75000"/>
                </a:schemeClr>
              </a:solidFill>
              <a:latin typeface="微软雅黑" pitchFamily="34" charset="-122"/>
              <a:ea typeface="微软雅黑" pitchFamily="34" charset="-122"/>
            </a:endParaRPr>
          </a:p>
        </p:txBody>
      </p:sp>
      <p:sp>
        <p:nvSpPr>
          <p:cNvPr id="21" name="テキスト ボックス 20">
            <a:extLst>
              <a:ext uri="{FF2B5EF4-FFF2-40B4-BE49-F238E27FC236}">
                <a16:creationId xmlns:a16="http://schemas.microsoft.com/office/drawing/2014/main" xmlns="" id="{48CDF70B-6300-4A03-B23E-F4A6A10A427D}"/>
              </a:ext>
            </a:extLst>
          </p:cNvPr>
          <p:cNvSpPr txBox="1"/>
          <p:nvPr/>
        </p:nvSpPr>
        <p:spPr>
          <a:xfrm>
            <a:off x="7404107" y="5873342"/>
            <a:ext cx="800219"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防静电刷</a:t>
            </a:r>
            <a:endParaRPr kumimoji="1" lang="en-US" altLang="zh-CN" sz="1200" dirty="0" smtClean="0">
              <a:solidFill>
                <a:schemeClr val="accent1">
                  <a:lumMod val="75000"/>
                </a:schemeClr>
              </a:solidFill>
              <a:latin typeface="微软雅黑" pitchFamily="34" charset="-122"/>
              <a:ea typeface="微软雅黑" pitchFamily="34" charset="-122"/>
            </a:endParaRPr>
          </a:p>
        </p:txBody>
      </p:sp>
      <p:pic>
        <p:nvPicPr>
          <p:cNvPr id="6146" name="Picture 2"/>
          <p:cNvPicPr>
            <a:picLocks noChangeAspect="1" noChangeArrowheads="1"/>
          </p:cNvPicPr>
          <p:nvPr/>
        </p:nvPicPr>
        <p:blipFill>
          <a:blip r:embed="rId3" cstate="print"/>
          <a:srcRect/>
          <a:stretch>
            <a:fillRect/>
          </a:stretch>
        </p:blipFill>
        <p:spPr bwMode="auto">
          <a:xfrm>
            <a:off x="3143239" y="5617545"/>
            <a:ext cx="1428761" cy="604233"/>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a:stretch>
            <a:fillRect/>
          </a:stretch>
        </p:blipFill>
        <p:spPr bwMode="auto">
          <a:xfrm>
            <a:off x="357159" y="1722376"/>
            <a:ext cx="1143008" cy="985553"/>
          </a:xfrm>
          <a:prstGeom prst="rect">
            <a:avLst/>
          </a:prstGeom>
          <a:noFill/>
          <a:ln w="9525">
            <a:noFill/>
            <a:miter lim="800000"/>
            <a:headEnd/>
            <a:tailEnd/>
          </a:ln>
          <a:effectLst/>
        </p:spPr>
      </p:pic>
      <p:pic>
        <p:nvPicPr>
          <p:cNvPr id="6149" name="Picture 5"/>
          <p:cNvPicPr>
            <a:picLocks noChangeAspect="1" noChangeArrowheads="1"/>
          </p:cNvPicPr>
          <p:nvPr/>
        </p:nvPicPr>
        <p:blipFill>
          <a:blip r:embed="rId5" cstate="print"/>
          <a:srcRect/>
          <a:stretch>
            <a:fillRect/>
          </a:stretch>
        </p:blipFill>
        <p:spPr bwMode="auto">
          <a:xfrm>
            <a:off x="3183869" y="1864061"/>
            <a:ext cx="1173817" cy="785818"/>
          </a:xfrm>
          <a:prstGeom prst="rect">
            <a:avLst/>
          </a:prstGeom>
          <a:noFill/>
          <a:ln w="9525">
            <a:noFill/>
            <a:miter lim="800000"/>
            <a:headEnd/>
            <a:tailEnd/>
          </a:ln>
          <a:effectLst/>
        </p:spPr>
      </p:pic>
      <p:pic>
        <p:nvPicPr>
          <p:cNvPr id="6150" name="Picture 6"/>
          <p:cNvPicPr>
            <a:picLocks noChangeAspect="1" noChangeArrowheads="1"/>
          </p:cNvPicPr>
          <p:nvPr/>
        </p:nvPicPr>
        <p:blipFill>
          <a:blip r:embed="rId6" cstate="print"/>
          <a:srcRect/>
          <a:stretch>
            <a:fillRect/>
          </a:stretch>
        </p:blipFill>
        <p:spPr bwMode="auto">
          <a:xfrm>
            <a:off x="4773614" y="1806046"/>
            <a:ext cx="714380" cy="953346"/>
          </a:xfrm>
          <a:prstGeom prst="rect">
            <a:avLst/>
          </a:prstGeom>
          <a:noFill/>
          <a:ln w="9525">
            <a:noFill/>
            <a:miter lim="800000"/>
            <a:headEnd/>
            <a:tailEnd/>
          </a:ln>
          <a:effectLst/>
        </p:spPr>
      </p:pic>
      <p:sp>
        <p:nvSpPr>
          <p:cNvPr id="30" name="テキスト ボックス 29">
            <a:extLst>
              <a:ext uri="{FF2B5EF4-FFF2-40B4-BE49-F238E27FC236}">
                <a16:creationId xmlns:a16="http://schemas.microsoft.com/office/drawing/2014/main" xmlns="" id="{48CDF70B-6300-4A03-B23E-F4A6A10A427D}"/>
              </a:ext>
            </a:extLst>
          </p:cNvPr>
          <p:cNvSpPr txBox="1"/>
          <p:nvPr/>
        </p:nvSpPr>
        <p:spPr>
          <a:xfrm>
            <a:off x="3178252" y="1587062"/>
            <a:ext cx="1107996"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冰爽防晒袖套</a:t>
            </a:r>
          </a:p>
        </p:txBody>
      </p:sp>
      <p:sp>
        <p:nvSpPr>
          <p:cNvPr id="31" name="テキスト ボックス 30">
            <a:extLst>
              <a:ext uri="{FF2B5EF4-FFF2-40B4-BE49-F238E27FC236}">
                <a16:creationId xmlns:a16="http://schemas.microsoft.com/office/drawing/2014/main" xmlns="" id="{48CDF70B-6300-4A03-B23E-F4A6A10A427D}"/>
              </a:ext>
            </a:extLst>
          </p:cNvPr>
          <p:cNvSpPr txBox="1"/>
          <p:nvPr/>
        </p:nvSpPr>
        <p:spPr>
          <a:xfrm>
            <a:off x="4782925" y="1578309"/>
            <a:ext cx="646331"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清洁包</a:t>
            </a:r>
            <a:endParaRPr kumimoji="1" lang="ja-JP" altLang="en-US" sz="1200" dirty="0">
              <a:solidFill>
                <a:schemeClr val="accent1">
                  <a:lumMod val="75000"/>
                </a:schemeClr>
              </a:solidFill>
              <a:latin typeface="微软雅黑" pitchFamily="34" charset="-122"/>
              <a:ea typeface="微软雅黑" pitchFamily="34" charset="-122"/>
            </a:endParaRPr>
          </a:p>
        </p:txBody>
      </p:sp>
      <p:sp>
        <p:nvSpPr>
          <p:cNvPr id="32" name="テキスト ボックス 31">
            <a:extLst>
              <a:ext uri="{FF2B5EF4-FFF2-40B4-BE49-F238E27FC236}">
                <a16:creationId xmlns:a16="http://schemas.microsoft.com/office/drawing/2014/main" xmlns="" id="{48CDF70B-6300-4A03-B23E-F4A6A10A427D}"/>
              </a:ext>
            </a:extLst>
          </p:cNvPr>
          <p:cNvSpPr txBox="1"/>
          <p:nvPr/>
        </p:nvSpPr>
        <p:spPr>
          <a:xfrm>
            <a:off x="3178252" y="2721317"/>
            <a:ext cx="1107996"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表面检查手套</a:t>
            </a:r>
            <a:endParaRPr kumimoji="1" lang="ja-JP" altLang="en-US" sz="1200" dirty="0">
              <a:solidFill>
                <a:schemeClr val="accent1">
                  <a:lumMod val="75000"/>
                </a:schemeClr>
              </a:solidFill>
              <a:latin typeface="微软雅黑" pitchFamily="34" charset="-122"/>
              <a:ea typeface="微软雅黑" pitchFamily="34" charset="-122"/>
            </a:endParaRPr>
          </a:p>
        </p:txBody>
      </p:sp>
      <p:sp>
        <p:nvSpPr>
          <p:cNvPr id="33" name="テキスト ボックス 32">
            <a:extLst>
              <a:ext uri="{FF2B5EF4-FFF2-40B4-BE49-F238E27FC236}">
                <a16:creationId xmlns:a16="http://schemas.microsoft.com/office/drawing/2014/main" xmlns="" id="{48CDF70B-6300-4A03-B23E-F4A6A10A427D}"/>
              </a:ext>
            </a:extLst>
          </p:cNvPr>
          <p:cNvSpPr txBox="1"/>
          <p:nvPr/>
        </p:nvSpPr>
        <p:spPr>
          <a:xfrm>
            <a:off x="4771913" y="2721317"/>
            <a:ext cx="800219"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粘性抹布</a:t>
            </a:r>
            <a:endParaRPr kumimoji="1" lang="ja-JP" altLang="en-US" dirty="0">
              <a:solidFill>
                <a:schemeClr val="accent1">
                  <a:lumMod val="75000"/>
                </a:schemeClr>
              </a:solidFill>
              <a:latin typeface="微软雅黑" pitchFamily="34" charset="-122"/>
              <a:ea typeface="微软雅黑" pitchFamily="34" charset="-122"/>
            </a:endParaRPr>
          </a:p>
        </p:txBody>
      </p:sp>
      <p:sp>
        <p:nvSpPr>
          <p:cNvPr id="34" name="テキスト ボックス 33">
            <a:extLst>
              <a:ext uri="{FF2B5EF4-FFF2-40B4-BE49-F238E27FC236}">
                <a16:creationId xmlns:a16="http://schemas.microsoft.com/office/drawing/2014/main" xmlns="" id="{48CDF70B-6300-4A03-B23E-F4A6A10A427D}"/>
              </a:ext>
            </a:extLst>
          </p:cNvPr>
          <p:cNvSpPr txBox="1"/>
          <p:nvPr/>
        </p:nvSpPr>
        <p:spPr>
          <a:xfrm>
            <a:off x="3071802" y="4007201"/>
            <a:ext cx="1415772"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无尘室用无菌胶带</a:t>
            </a:r>
            <a:endParaRPr kumimoji="1" lang="ja-JP" altLang="en-US" dirty="0">
              <a:solidFill>
                <a:schemeClr val="accent1">
                  <a:lumMod val="75000"/>
                </a:schemeClr>
              </a:solidFill>
              <a:latin typeface="微软雅黑" pitchFamily="34" charset="-122"/>
              <a:ea typeface="微软雅黑" pitchFamily="34" charset="-122"/>
            </a:endParaRPr>
          </a:p>
        </p:txBody>
      </p:sp>
      <p:sp>
        <p:nvSpPr>
          <p:cNvPr id="35" name="テキスト ボックス 34">
            <a:extLst>
              <a:ext uri="{FF2B5EF4-FFF2-40B4-BE49-F238E27FC236}">
                <a16:creationId xmlns:a16="http://schemas.microsoft.com/office/drawing/2014/main" xmlns="" id="{48CDF70B-6300-4A03-B23E-F4A6A10A427D}"/>
              </a:ext>
            </a:extLst>
          </p:cNvPr>
          <p:cNvSpPr txBox="1"/>
          <p:nvPr/>
        </p:nvSpPr>
        <p:spPr>
          <a:xfrm>
            <a:off x="4572000" y="4007201"/>
            <a:ext cx="1261884"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无尘室用笔记本</a:t>
            </a:r>
            <a:endParaRPr kumimoji="1" lang="ja-JP" altLang="en-US" dirty="0">
              <a:solidFill>
                <a:schemeClr val="accent1">
                  <a:lumMod val="75000"/>
                </a:schemeClr>
              </a:solidFill>
              <a:latin typeface="微软雅黑" pitchFamily="34" charset="-122"/>
              <a:ea typeface="微软雅黑" pitchFamily="34" charset="-122"/>
            </a:endParaRPr>
          </a:p>
        </p:txBody>
      </p:sp>
      <p:sp>
        <p:nvSpPr>
          <p:cNvPr id="36" name="テキスト ボックス 35">
            <a:extLst>
              <a:ext uri="{FF2B5EF4-FFF2-40B4-BE49-F238E27FC236}">
                <a16:creationId xmlns:a16="http://schemas.microsoft.com/office/drawing/2014/main" xmlns="" id="{48CDF70B-6300-4A03-B23E-F4A6A10A427D}"/>
              </a:ext>
            </a:extLst>
          </p:cNvPr>
          <p:cNvSpPr txBox="1"/>
          <p:nvPr/>
        </p:nvSpPr>
        <p:spPr>
          <a:xfrm>
            <a:off x="3214678" y="5191485"/>
            <a:ext cx="1311578" cy="276999"/>
          </a:xfrm>
          <a:prstGeom prst="rect">
            <a:avLst/>
          </a:prstGeom>
          <a:noFill/>
        </p:spPr>
        <p:txBody>
          <a:bodyPr wrap="none" rtlCol="0">
            <a:spAutoFit/>
          </a:bodyPr>
          <a:lstStyle/>
          <a:p>
            <a:r>
              <a:rPr kumimoji="1" lang="en-US" altLang="zh-CN" sz="1200" dirty="0" smtClean="0">
                <a:solidFill>
                  <a:schemeClr val="accent1">
                    <a:lumMod val="75000"/>
                  </a:schemeClr>
                </a:solidFill>
                <a:latin typeface="微软雅黑" pitchFamily="34" charset="-122"/>
                <a:ea typeface="微软雅黑" pitchFamily="34" charset="-122"/>
              </a:rPr>
              <a:t>SHARP</a:t>
            </a:r>
            <a:r>
              <a:rPr kumimoji="1" lang="zh-CN" altLang="en-US" sz="1200" dirty="0" smtClean="0">
                <a:solidFill>
                  <a:schemeClr val="accent1">
                    <a:lumMod val="75000"/>
                  </a:schemeClr>
                </a:solidFill>
                <a:latin typeface="微软雅黑" pitchFamily="34" charset="-122"/>
                <a:ea typeface="微软雅黑" pitchFamily="34" charset="-122"/>
              </a:rPr>
              <a:t>离子风机</a:t>
            </a:r>
            <a:endParaRPr kumimoji="1" lang="ja-JP" altLang="en-US" sz="1200" dirty="0">
              <a:solidFill>
                <a:schemeClr val="accent1">
                  <a:lumMod val="75000"/>
                </a:schemeClr>
              </a:solidFill>
              <a:latin typeface="微软雅黑" pitchFamily="34" charset="-122"/>
              <a:ea typeface="微软雅黑" pitchFamily="34" charset="-122"/>
            </a:endParaRPr>
          </a:p>
        </p:txBody>
      </p:sp>
      <p:sp>
        <p:nvSpPr>
          <p:cNvPr id="37" name="テキスト ボックス 36">
            <a:extLst>
              <a:ext uri="{FF2B5EF4-FFF2-40B4-BE49-F238E27FC236}">
                <a16:creationId xmlns:a16="http://schemas.microsoft.com/office/drawing/2014/main" xmlns="" id="{48CDF70B-6300-4A03-B23E-F4A6A10A427D}"/>
              </a:ext>
            </a:extLst>
          </p:cNvPr>
          <p:cNvSpPr txBox="1"/>
          <p:nvPr/>
        </p:nvSpPr>
        <p:spPr>
          <a:xfrm>
            <a:off x="4500562" y="5191485"/>
            <a:ext cx="1415772"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纯水洗净处理商品</a:t>
            </a:r>
            <a:endParaRPr kumimoji="1" lang="ja-JP" altLang="en-US" sz="1200" dirty="0">
              <a:solidFill>
                <a:schemeClr val="accent1">
                  <a:lumMod val="75000"/>
                </a:schemeClr>
              </a:solidFill>
              <a:latin typeface="微软雅黑" pitchFamily="34" charset="-122"/>
              <a:ea typeface="微软雅黑" pitchFamily="34" charset="-122"/>
            </a:endParaRPr>
          </a:p>
        </p:txBody>
      </p:sp>
      <p:pic>
        <p:nvPicPr>
          <p:cNvPr id="6151" name="Picture 7"/>
          <p:cNvPicPr>
            <a:picLocks noChangeAspect="1" noChangeArrowheads="1"/>
          </p:cNvPicPr>
          <p:nvPr/>
        </p:nvPicPr>
        <p:blipFill>
          <a:blip r:embed="rId7" cstate="print"/>
          <a:srcRect/>
          <a:stretch>
            <a:fillRect/>
          </a:stretch>
        </p:blipFill>
        <p:spPr bwMode="auto">
          <a:xfrm>
            <a:off x="6000761" y="1706906"/>
            <a:ext cx="1428760" cy="1143008"/>
          </a:xfrm>
          <a:prstGeom prst="rect">
            <a:avLst/>
          </a:prstGeom>
          <a:noFill/>
          <a:ln w="9525">
            <a:noFill/>
            <a:miter lim="800000"/>
            <a:headEnd/>
            <a:tailEnd/>
          </a:ln>
          <a:effectLst/>
        </p:spPr>
      </p:pic>
      <p:pic>
        <p:nvPicPr>
          <p:cNvPr id="6152" name="Picture 8"/>
          <p:cNvPicPr>
            <a:picLocks noChangeAspect="1" noChangeArrowheads="1"/>
          </p:cNvPicPr>
          <p:nvPr/>
        </p:nvPicPr>
        <p:blipFill>
          <a:blip r:embed="rId8" cstate="print"/>
          <a:srcRect/>
          <a:stretch>
            <a:fillRect/>
          </a:stretch>
        </p:blipFill>
        <p:spPr bwMode="auto">
          <a:xfrm>
            <a:off x="3168640" y="2981483"/>
            <a:ext cx="1274376" cy="1025718"/>
          </a:xfrm>
          <a:prstGeom prst="rect">
            <a:avLst/>
          </a:prstGeom>
          <a:noFill/>
          <a:ln w="9525">
            <a:noFill/>
            <a:miter lim="800000"/>
            <a:headEnd/>
            <a:tailEnd/>
          </a:ln>
          <a:effectLst/>
        </p:spPr>
      </p:pic>
      <p:pic>
        <p:nvPicPr>
          <p:cNvPr id="6153" name="Picture 9"/>
          <p:cNvPicPr>
            <a:picLocks noChangeAspect="1" noChangeArrowheads="1"/>
          </p:cNvPicPr>
          <p:nvPr/>
        </p:nvPicPr>
        <p:blipFill>
          <a:blip r:embed="rId9" cstate="print"/>
          <a:srcRect/>
          <a:stretch>
            <a:fillRect/>
          </a:stretch>
        </p:blipFill>
        <p:spPr bwMode="auto">
          <a:xfrm>
            <a:off x="3857620" y="3604344"/>
            <a:ext cx="714380" cy="399213"/>
          </a:xfrm>
          <a:prstGeom prst="rect">
            <a:avLst/>
          </a:prstGeom>
          <a:noFill/>
          <a:ln w="9525">
            <a:noFill/>
            <a:miter lim="800000"/>
            <a:headEnd/>
            <a:tailEnd/>
          </a:ln>
          <a:effectLst/>
        </p:spPr>
      </p:pic>
      <p:pic>
        <p:nvPicPr>
          <p:cNvPr id="41" name="Picture 2"/>
          <p:cNvPicPr>
            <a:picLocks noChangeAspect="1" noChangeArrowheads="1"/>
          </p:cNvPicPr>
          <p:nvPr/>
        </p:nvPicPr>
        <p:blipFill>
          <a:blip r:embed="rId10" cstate="print"/>
          <a:srcRect r="5063"/>
          <a:stretch>
            <a:fillRect/>
          </a:stretch>
        </p:blipFill>
        <p:spPr bwMode="auto">
          <a:xfrm>
            <a:off x="6000760" y="2895952"/>
            <a:ext cx="1428760" cy="1228725"/>
          </a:xfrm>
          <a:prstGeom prst="rect">
            <a:avLst/>
          </a:prstGeom>
          <a:noFill/>
          <a:ln w="9525">
            <a:noFill/>
            <a:miter lim="800000"/>
            <a:headEnd/>
            <a:tailEnd/>
          </a:ln>
          <a:effectLst/>
        </p:spPr>
      </p:pic>
      <p:pic>
        <p:nvPicPr>
          <p:cNvPr id="6155" name="Picture 11"/>
          <p:cNvPicPr>
            <a:picLocks noChangeAspect="1" noChangeArrowheads="1"/>
          </p:cNvPicPr>
          <p:nvPr/>
        </p:nvPicPr>
        <p:blipFill>
          <a:blip r:embed="rId11" cstate="print"/>
          <a:srcRect/>
          <a:stretch>
            <a:fillRect/>
          </a:stretch>
        </p:blipFill>
        <p:spPr bwMode="auto">
          <a:xfrm>
            <a:off x="4629158" y="3003044"/>
            <a:ext cx="1085850" cy="1024676"/>
          </a:xfrm>
          <a:prstGeom prst="rect">
            <a:avLst/>
          </a:prstGeom>
          <a:noFill/>
          <a:ln w="9525">
            <a:noFill/>
            <a:miter lim="800000"/>
            <a:headEnd/>
            <a:tailEnd/>
          </a:ln>
          <a:effectLst/>
        </p:spPr>
      </p:pic>
      <p:pic>
        <p:nvPicPr>
          <p:cNvPr id="6156" name="Picture 12"/>
          <p:cNvPicPr>
            <a:picLocks noChangeAspect="1" noChangeArrowheads="1"/>
          </p:cNvPicPr>
          <p:nvPr/>
        </p:nvPicPr>
        <p:blipFill>
          <a:blip r:embed="rId12" cstate="print"/>
          <a:srcRect l="10274" r="7534"/>
          <a:stretch>
            <a:fillRect/>
          </a:stretch>
        </p:blipFill>
        <p:spPr bwMode="auto">
          <a:xfrm>
            <a:off x="1643042" y="1722376"/>
            <a:ext cx="785818" cy="717055"/>
          </a:xfrm>
          <a:prstGeom prst="rect">
            <a:avLst/>
          </a:prstGeom>
          <a:noFill/>
          <a:ln w="9525">
            <a:noFill/>
            <a:miter lim="800000"/>
            <a:headEnd/>
            <a:tailEnd/>
          </a:ln>
          <a:effectLst/>
        </p:spPr>
      </p:pic>
      <p:pic>
        <p:nvPicPr>
          <p:cNvPr id="6157" name="Picture 13"/>
          <p:cNvPicPr>
            <a:picLocks noChangeAspect="1" noChangeArrowheads="1"/>
          </p:cNvPicPr>
          <p:nvPr/>
        </p:nvPicPr>
        <p:blipFill>
          <a:blip r:embed="rId13" cstate="print"/>
          <a:srcRect/>
          <a:stretch>
            <a:fillRect/>
          </a:stretch>
        </p:blipFill>
        <p:spPr bwMode="auto">
          <a:xfrm>
            <a:off x="2214546" y="2327576"/>
            <a:ext cx="747705" cy="394931"/>
          </a:xfrm>
          <a:prstGeom prst="rect">
            <a:avLst/>
          </a:prstGeom>
          <a:noFill/>
          <a:ln w="9525">
            <a:noFill/>
            <a:miter lim="800000"/>
            <a:headEnd/>
            <a:tailEnd/>
          </a:ln>
          <a:effectLst/>
        </p:spPr>
      </p:pic>
      <p:pic>
        <p:nvPicPr>
          <p:cNvPr id="6158" name="Picture 14"/>
          <p:cNvPicPr>
            <a:picLocks noChangeAspect="1" noChangeArrowheads="1"/>
          </p:cNvPicPr>
          <p:nvPr/>
        </p:nvPicPr>
        <p:blipFill>
          <a:blip r:embed="rId14" cstate="print"/>
          <a:srcRect/>
          <a:stretch>
            <a:fillRect/>
          </a:stretch>
        </p:blipFill>
        <p:spPr bwMode="auto">
          <a:xfrm>
            <a:off x="3214678" y="4221515"/>
            <a:ext cx="1071570" cy="1002683"/>
          </a:xfrm>
          <a:prstGeom prst="rect">
            <a:avLst/>
          </a:prstGeom>
          <a:noFill/>
          <a:ln w="9525">
            <a:noFill/>
            <a:miter lim="800000"/>
            <a:headEnd/>
            <a:tailEnd/>
          </a:ln>
          <a:effectLst/>
        </p:spPr>
      </p:pic>
      <p:pic>
        <p:nvPicPr>
          <p:cNvPr id="6159" name="Picture 15"/>
          <p:cNvPicPr>
            <a:picLocks noChangeAspect="1" noChangeArrowheads="1"/>
          </p:cNvPicPr>
          <p:nvPr/>
        </p:nvPicPr>
        <p:blipFill>
          <a:blip r:embed="rId15" cstate="print"/>
          <a:srcRect/>
          <a:stretch>
            <a:fillRect/>
          </a:stretch>
        </p:blipFill>
        <p:spPr bwMode="auto">
          <a:xfrm>
            <a:off x="357158" y="2962222"/>
            <a:ext cx="1071570" cy="965808"/>
          </a:xfrm>
          <a:prstGeom prst="rect">
            <a:avLst/>
          </a:prstGeom>
          <a:noFill/>
          <a:ln w="9525">
            <a:noFill/>
            <a:miter lim="800000"/>
            <a:headEnd/>
            <a:tailEnd/>
          </a:ln>
          <a:effectLst/>
        </p:spPr>
      </p:pic>
      <p:pic>
        <p:nvPicPr>
          <p:cNvPr id="6160" name="Picture 16"/>
          <p:cNvPicPr>
            <a:picLocks noChangeAspect="1" noChangeArrowheads="1"/>
          </p:cNvPicPr>
          <p:nvPr/>
        </p:nvPicPr>
        <p:blipFill>
          <a:blip r:embed="rId16" cstate="print"/>
          <a:srcRect/>
          <a:stretch>
            <a:fillRect/>
          </a:stretch>
        </p:blipFill>
        <p:spPr bwMode="auto">
          <a:xfrm>
            <a:off x="4572000" y="4292952"/>
            <a:ext cx="1214446" cy="932521"/>
          </a:xfrm>
          <a:prstGeom prst="rect">
            <a:avLst/>
          </a:prstGeom>
          <a:noFill/>
          <a:ln w="9525">
            <a:noFill/>
            <a:miter lim="800000"/>
            <a:headEnd/>
            <a:tailEnd/>
          </a:ln>
          <a:effectLst/>
        </p:spPr>
      </p:pic>
      <p:pic>
        <p:nvPicPr>
          <p:cNvPr id="6161" name="Picture 17"/>
          <p:cNvPicPr>
            <a:picLocks noChangeAspect="1" noChangeArrowheads="1"/>
          </p:cNvPicPr>
          <p:nvPr/>
        </p:nvPicPr>
        <p:blipFill>
          <a:blip r:embed="rId17" cstate="print"/>
          <a:srcRect b="7143"/>
          <a:stretch>
            <a:fillRect/>
          </a:stretch>
        </p:blipFill>
        <p:spPr bwMode="auto">
          <a:xfrm>
            <a:off x="4714876" y="5435961"/>
            <a:ext cx="1000132" cy="928694"/>
          </a:xfrm>
          <a:prstGeom prst="rect">
            <a:avLst/>
          </a:prstGeom>
          <a:noFill/>
          <a:ln w="9525">
            <a:noFill/>
            <a:miter lim="800000"/>
            <a:headEnd/>
            <a:tailEnd/>
          </a:ln>
          <a:effectLst/>
        </p:spPr>
      </p:pic>
      <p:pic>
        <p:nvPicPr>
          <p:cNvPr id="6162" name="Picture 18"/>
          <p:cNvPicPr>
            <a:picLocks noChangeAspect="1" noChangeArrowheads="1"/>
          </p:cNvPicPr>
          <p:nvPr/>
        </p:nvPicPr>
        <p:blipFill>
          <a:blip r:embed="rId18" cstate="print"/>
          <a:srcRect l="3268" t="9804" r="8496"/>
          <a:stretch>
            <a:fillRect/>
          </a:stretch>
        </p:blipFill>
        <p:spPr bwMode="auto">
          <a:xfrm>
            <a:off x="1571604" y="4292953"/>
            <a:ext cx="1362776" cy="928694"/>
          </a:xfrm>
          <a:prstGeom prst="rect">
            <a:avLst/>
          </a:prstGeom>
          <a:noFill/>
          <a:ln w="9525">
            <a:noFill/>
            <a:miter lim="800000"/>
            <a:headEnd/>
            <a:tailEnd/>
          </a:ln>
          <a:effectLst/>
        </p:spPr>
      </p:pic>
      <p:pic>
        <p:nvPicPr>
          <p:cNvPr id="6163" name="Picture 19"/>
          <p:cNvPicPr>
            <a:picLocks noChangeAspect="1" noChangeArrowheads="1"/>
          </p:cNvPicPr>
          <p:nvPr/>
        </p:nvPicPr>
        <p:blipFill>
          <a:blip r:embed="rId19" cstate="print"/>
          <a:srcRect/>
          <a:stretch>
            <a:fillRect/>
          </a:stretch>
        </p:blipFill>
        <p:spPr bwMode="auto">
          <a:xfrm>
            <a:off x="239682" y="4289607"/>
            <a:ext cx="1331922" cy="860602"/>
          </a:xfrm>
          <a:prstGeom prst="rect">
            <a:avLst/>
          </a:prstGeom>
          <a:noFill/>
          <a:ln w="9525">
            <a:noFill/>
            <a:miter lim="800000"/>
            <a:headEnd/>
            <a:tailEnd/>
          </a:ln>
          <a:effectLst/>
        </p:spPr>
      </p:pic>
      <p:pic>
        <p:nvPicPr>
          <p:cNvPr id="6164" name="Picture 20"/>
          <p:cNvPicPr>
            <a:picLocks noChangeAspect="1" noChangeArrowheads="1"/>
          </p:cNvPicPr>
          <p:nvPr/>
        </p:nvPicPr>
        <p:blipFill>
          <a:blip r:embed="rId20" cstate="print"/>
          <a:srcRect/>
          <a:stretch>
            <a:fillRect/>
          </a:stretch>
        </p:blipFill>
        <p:spPr bwMode="auto">
          <a:xfrm>
            <a:off x="1643042" y="2951158"/>
            <a:ext cx="1214446" cy="1020094"/>
          </a:xfrm>
          <a:prstGeom prst="rect">
            <a:avLst/>
          </a:prstGeom>
          <a:noFill/>
          <a:ln w="9525">
            <a:noFill/>
            <a:miter lim="800000"/>
            <a:headEnd/>
            <a:tailEnd/>
          </a:ln>
          <a:effectLst/>
        </p:spPr>
      </p:pic>
      <p:sp>
        <p:nvSpPr>
          <p:cNvPr id="53" name="テキスト ボックス 52">
            <a:extLst>
              <a:ext uri="{FF2B5EF4-FFF2-40B4-BE49-F238E27FC236}">
                <a16:creationId xmlns:a16="http://schemas.microsoft.com/office/drawing/2014/main" xmlns="" id="{48CDF70B-6300-4A03-B23E-F4A6A10A427D}"/>
              </a:ext>
            </a:extLst>
          </p:cNvPr>
          <p:cNvSpPr txBox="1"/>
          <p:nvPr/>
        </p:nvSpPr>
        <p:spPr>
          <a:xfrm>
            <a:off x="1571604" y="2722508"/>
            <a:ext cx="1309974" cy="276999"/>
          </a:xfrm>
          <a:prstGeom prst="rect">
            <a:avLst/>
          </a:prstGeom>
          <a:noFill/>
        </p:spPr>
        <p:txBody>
          <a:bodyPr wrap="none" rtlCol="0">
            <a:spAutoFit/>
          </a:bodyPr>
          <a:lstStyle/>
          <a:p>
            <a:r>
              <a:rPr kumimoji="1" lang="en-US" altLang="zh-CN" sz="1200" dirty="0" smtClean="0">
                <a:solidFill>
                  <a:schemeClr val="accent1">
                    <a:lumMod val="75000"/>
                  </a:schemeClr>
                </a:solidFill>
                <a:latin typeface="微软雅黑" pitchFamily="34" charset="-122"/>
                <a:ea typeface="微软雅黑" pitchFamily="34" charset="-122"/>
              </a:rPr>
              <a:t>SMD</a:t>
            </a:r>
            <a:r>
              <a:rPr kumimoji="1" lang="zh-CN" altLang="en-US" sz="1200" dirty="0" smtClean="0">
                <a:solidFill>
                  <a:schemeClr val="accent1">
                    <a:lumMod val="75000"/>
                  </a:schemeClr>
                </a:solidFill>
                <a:latin typeface="微软雅黑" pitchFamily="34" charset="-122"/>
                <a:ea typeface="微软雅黑" pitchFamily="34" charset="-122"/>
              </a:rPr>
              <a:t>芯片收纳盒</a:t>
            </a:r>
            <a:endParaRPr kumimoji="1" lang="ja-JP" altLang="en-US" dirty="0">
              <a:solidFill>
                <a:schemeClr val="accent1">
                  <a:lumMod val="75000"/>
                </a:schemeClr>
              </a:solidFill>
              <a:latin typeface="微软雅黑" pitchFamily="34" charset="-122"/>
              <a:ea typeface="微软雅黑" pitchFamily="34" charset="-122"/>
            </a:endParaRPr>
          </a:p>
        </p:txBody>
      </p:sp>
      <p:sp>
        <p:nvSpPr>
          <p:cNvPr id="54" name="テキスト ボックス 53">
            <a:extLst>
              <a:ext uri="{FF2B5EF4-FFF2-40B4-BE49-F238E27FC236}">
                <a16:creationId xmlns:a16="http://schemas.microsoft.com/office/drawing/2014/main" xmlns="" id="{48CDF70B-6300-4A03-B23E-F4A6A10A427D}"/>
              </a:ext>
            </a:extLst>
          </p:cNvPr>
          <p:cNvSpPr txBox="1"/>
          <p:nvPr/>
        </p:nvSpPr>
        <p:spPr>
          <a:xfrm>
            <a:off x="439355" y="4007201"/>
            <a:ext cx="989373" cy="276999"/>
          </a:xfrm>
          <a:prstGeom prst="rect">
            <a:avLst/>
          </a:prstGeom>
          <a:noFill/>
        </p:spPr>
        <p:txBody>
          <a:bodyPr wrap="none" rtlCol="0">
            <a:spAutoFit/>
          </a:bodyPr>
          <a:lstStyle/>
          <a:p>
            <a:r>
              <a:rPr kumimoji="1" lang="zh-CN" altLang="en-US" sz="1200" dirty="0" smtClean="0">
                <a:solidFill>
                  <a:schemeClr val="accent1">
                    <a:lumMod val="75000"/>
                  </a:schemeClr>
                </a:solidFill>
                <a:latin typeface="微软雅黑" pitchFamily="34" charset="-122"/>
                <a:ea typeface="微软雅黑" pitchFamily="34" charset="-122"/>
              </a:rPr>
              <a:t>防静电</a:t>
            </a:r>
            <a:r>
              <a:rPr kumimoji="1" lang="en-US" altLang="zh-CN" sz="1200" dirty="0" smtClean="0">
                <a:solidFill>
                  <a:schemeClr val="accent1">
                    <a:lumMod val="75000"/>
                  </a:schemeClr>
                </a:solidFill>
                <a:latin typeface="微软雅黑" pitchFamily="34" charset="-122"/>
                <a:ea typeface="微软雅黑" pitchFamily="34" charset="-122"/>
              </a:rPr>
              <a:t>PP</a:t>
            </a:r>
            <a:r>
              <a:rPr kumimoji="1" lang="zh-CN" altLang="en-US" sz="1200" dirty="0" smtClean="0">
                <a:solidFill>
                  <a:schemeClr val="accent1">
                    <a:lumMod val="75000"/>
                  </a:schemeClr>
                </a:solidFill>
                <a:latin typeface="微软雅黑" pitchFamily="34" charset="-122"/>
                <a:ea typeface="微软雅黑" pitchFamily="34" charset="-122"/>
              </a:rPr>
              <a:t>带</a:t>
            </a:r>
            <a:endParaRPr kumimoji="1" lang="ja-JP" altLang="en-US" dirty="0">
              <a:solidFill>
                <a:schemeClr val="accent1">
                  <a:lumMod val="75000"/>
                </a:schemeClr>
              </a:solidFill>
              <a:latin typeface="微软雅黑" pitchFamily="34" charset="-122"/>
              <a:ea typeface="微软雅黑" pitchFamily="34" charset="-122"/>
            </a:endParaRPr>
          </a:p>
        </p:txBody>
      </p:sp>
      <p:sp>
        <p:nvSpPr>
          <p:cNvPr id="55" name="テキスト ボックス 54">
            <a:extLst>
              <a:ext uri="{FF2B5EF4-FFF2-40B4-BE49-F238E27FC236}">
                <a16:creationId xmlns:a16="http://schemas.microsoft.com/office/drawing/2014/main" xmlns="" id="{48CDF70B-6300-4A03-B23E-F4A6A10A427D}"/>
              </a:ext>
            </a:extLst>
          </p:cNvPr>
          <p:cNvSpPr txBox="1"/>
          <p:nvPr/>
        </p:nvSpPr>
        <p:spPr>
          <a:xfrm>
            <a:off x="1695687" y="4007201"/>
            <a:ext cx="1090363" cy="276999"/>
          </a:xfrm>
          <a:prstGeom prst="rect">
            <a:avLst/>
          </a:prstGeom>
          <a:noFill/>
        </p:spPr>
        <p:txBody>
          <a:bodyPr wrap="none" rtlCol="0">
            <a:spAutoFit/>
          </a:bodyPr>
          <a:lstStyle/>
          <a:p>
            <a:r>
              <a:rPr kumimoji="1" lang="en-US" altLang="zh-CN" sz="1200" dirty="0" smtClean="0">
                <a:solidFill>
                  <a:schemeClr val="accent1">
                    <a:lumMod val="75000"/>
                  </a:schemeClr>
                </a:solidFill>
                <a:latin typeface="微软雅黑" pitchFamily="34" charset="-122"/>
                <a:ea typeface="微软雅黑" pitchFamily="34" charset="-122"/>
              </a:rPr>
              <a:t>ESD</a:t>
            </a:r>
            <a:r>
              <a:rPr kumimoji="1" lang="zh-CN" altLang="en-US" sz="1200" dirty="0" smtClean="0">
                <a:solidFill>
                  <a:schemeClr val="accent1">
                    <a:lumMod val="75000"/>
                  </a:schemeClr>
                </a:solidFill>
                <a:latin typeface="微软雅黑" pitchFamily="34" charset="-122"/>
                <a:ea typeface="微软雅黑" pitchFamily="34" charset="-122"/>
              </a:rPr>
              <a:t>作业用垫</a:t>
            </a:r>
            <a:endParaRPr kumimoji="1" lang="ja-JP" altLang="en-US" dirty="0">
              <a:solidFill>
                <a:schemeClr val="accent1">
                  <a:lumMod val="75000"/>
                </a:schemeClr>
              </a:solidFill>
              <a:latin typeface="微软雅黑" pitchFamily="34" charset="-122"/>
              <a:ea typeface="微软雅黑" pitchFamily="34" charset="-122"/>
            </a:endParaRPr>
          </a:p>
        </p:txBody>
      </p:sp>
      <p:sp>
        <p:nvSpPr>
          <p:cNvPr id="56" name="テキスト ボックス 55">
            <a:extLst>
              <a:ext uri="{FF2B5EF4-FFF2-40B4-BE49-F238E27FC236}">
                <a16:creationId xmlns:a16="http://schemas.microsoft.com/office/drawing/2014/main" xmlns="" id="{48CDF70B-6300-4A03-B23E-F4A6A10A427D}"/>
              </a:ext>
            </a:extLst>
          </p:cNvPr>
          <p:cNvSpPr txBox="1"/>
          <p:nvPr/>
        </p:nvSpPr>
        <p:spPr>
          <a:xfrm>
            <a:off x="261630" y="5205000"/>
            <a:ext cx="1309974" cy="276999"/>
          </a:xfrm>
          <a:prstGeom prst="rect">
            <a:avLst/>
          </a:prstGeom>
          <a:noFill/>
        </p:spPr>
        <p:txBody>
          <a:bodyPr wrap="none" rtlCol="0">
            <a:spAutoFit/>
          </a:bodyPr>
          <a:lstStyle/>
          <a:p>
            <a:r>
              <a:rPr kumimoji="1" lang="en-US" altLang="zh-CN" sz="1200" dirty="0" smtClean="0">
                <a:solidFill>
                  <a:schemeClr val="accent1">
                    <a:lumMod val="75000"/>
                  </a:schemeClr>
                </a:solidFill>
                <a:latin typeface="微软雅黑" pitchFamily="34" charset="-122"/>
                <a:ea typeface="微软雅黑" pitchFamily="34" charset="-122"/>
              </a:rPr>
              <a:t>ESD</a:t>
            </a:r>
            <a:r>
              <a:rPr kumimoji="1" lang="zh-CN" altLang="en-US" sz="1200" dirty="0" smtClean="0">
                <a:solidFill>
                  <a:schemeClr val="accent1">
                    <a:lumMod val="75000"/>
                  </a:schemeClr>
                </a:solidFill>
                <a:latin typeface="微软雅黑" pitchFamily="34" charset="-122"/>
                <a:ea typeface="微软雅黑" pitchFamily="34" charset="-122"/>
              </a:rPr>
              <a:t>针瓶</a:t>
            </a:r>
            <a:r>
              <a:rPr kumimoji="1" lang="en-US" altLang="zh-CN" sz="1200" dirty="0" smtClean="0">
                <a:solidFill>
                  <a:schemeClr val="accent1">
                    <a:lumMod val="75000"/>
                  </a:schemeClr>
                </a:solidFill>
                <a:latin typeface="微软雅黑" pitchFamily="34" charset="-122"/>
                <a:ea typeface="微软雅黑" pitchFamily="34" charset="-122"/>
              </a:rPr>
              <a:t>/</a:t>
            </a:r>
            <a:r>
              <a:rPr kumimoji="1" lang="zh-CN" altLang="en-US" sz="1200" dirty="0" smtClean="0">
                <a:solidFill>
                  <a:schemeClr val="accent1">
                    <a:lumMod val="75000"/>
                  </a:schemeClr>
                </a:solidFill>
                <a:latin typeface="微软雅黑" pitchFamily="34" charset="-122"/>
                <a:ea typeface="微软雅黑" pitchFamily="34" charset="-122"/>
              </a:rPr>
              <a:t>喷雾瓶</a:t>
            </a:r>
            <a:endParaRPr kumimoji="1" lang="ja-JP" altLang="en-US" dirty="0">
              <a:solidFill>
                <a:schemeClr val="accent1">
                  <a:lumMod val="75000"/>
                </a:schemeClr>
              </a:solidFill>
              <a:latin typeface="微软雅黑" pitchFamily="34" charset="-122"/>
              <a:ea typeface="微软雅黑" pitchFamily="34" charset="-122"/>
            </a:endParaRPr>
          </a:p>
        </p:txBody>
      </p:sp>
      <p:sp>
        <p:nvSpPr>
          <p:cNvPr id="57" name="テキスト ボックス 56">
            <a:extLst>
              <a:ext uri="{FF2B5EF4-FFF2-40B4-BE49-F238E27FC236}">
                <a16:creationId xmlns:a16="http://schemas.microsoft.com/office/drawing/2014/main" xmlns="" id="{48CDF70B-6300-4A03-B23E-F4A6A10A427D}"/>
              </a:ext>
            </a:extLst>
          </p:cNvPr>
          <p:cNvSpPr txBox="1"/>
          <p:nvPr/>
        </p:nvSpPr>
        <p:spPr>
          <a:xfrm>
            <a:off x="1695687" y="5205000"/>
            <a:ext cx="1090363" cy="276999"/>
          </a:xfrm>
          <a:prstGeom prst="rect">
            <a:avLst/>
          </a:prstGeom>
          <a:noFill/>
        </p:spPr>
        <p:txBody>
          <a:bodyPr wrap="none" rtlCol="0">
            <a:spAutoFit/>
          </a:bodyPr>
          <a:lstStyle/>
          <a:p>
            <a:r>
              <a:rPr kumimoji="1" lang="en-US" altLang="ja-JP" sz="1200" dirty="0" smtClean="0">
                <a:solidFill>
                  <a:schemeClr val="accent1">
                    <a:lumMod val="75000"/>
                  </a:schemeClr>
                </a:solidFill>
                <a:latin typeface="微软雅黑" pitchFamily="34" charset="-122"/>
                <a:ea typeface="微软雅黑" pitchFamily="34" charset="-122"/>
              </a:rPr>
              <a:t>ESD</a:t>
            </a:r>
            <a:r>
              <a:rPr kumimoji="1" lang="zh-CN" altLang="en-US" sz="1200" dirty="0" smtClean="0">
                <a:solidFill>
                  <a:schemeClr val="accent1">
                    <a:lumMod val="75000"/>
                  </a:schemeClr>
                </a:solidFill>
                <a:latin typeface="微软雅黑" pitchFamily="34" charset="-122"/>
                <a:ea typeface="微软雅黑" pitchFamily="34" charset="-122"/>
              </a:rPr>
              <a:t>各种文具</a:t>
            </a:r>
            <a:endParaRPr kumimoji="1" lang="ja-JP" altLang="en-US" dirty="0">
              <a:solidFill>
                <a:schemeClr val="accent1">
                  <a:lumMod val="75000"/>
                </a:schemeClr>
              </a:solidFill>
              <a:latin typeface="微软雅黑" pitchFamily="34" charset="-122"/>
              <a:ea typeface="微软雅黑" pitchFamily="34" charset="-122"/>
            </a:endParaRPr>
          </a:p>
        </p:txBody>
      </p:sp>
      <p:pic>
        <p:nvPicPr>
          <p:cNvPr id="6166" name="Picture 22"/>
          <p:cNvPicPr>
            <a:picLocks noChangeAspect="1" noChangeArrowheads="1"/>
          </p:cNvPicPr>
          <p:nvPr/>
        </p:nvPicPr>
        <p:blipFill>
          <a:blip r:embed="rId21" cstate="print"/>
          <a:srcRect/>
          <a:stretch>
            <a:fillRect/>
          </a:stretch>
        </p:blipFill>
        <p:spPr bwMode="auto">
          <a:xfrm>
            <a:off x="1073406" y="5650275"/>
            <a:ext cx="569636" cy="714380"/>
          </a:xfrm>
          <a:prstGeom prst="rect">
            <a:avLst/>
          </a:prstGeom>
          <a:noFill/>
          <a:ln w="9525">
            <a:noFill/>
            <a:miter lim="800000"/>
            <a:headEnd/>
            <a:tailEnd/>
          </a:ln>
          <a:effectLst/>
        </p:spPr>
      </p:pic>
      <p:pic>
        <p:nvPicPr>
          <p:cNvPr id="6167" name="Picture 23"/>
          <p:cNvPicPr>
            <a:picLocks noChangeAspect="1" noChangeArrowheads="1"/>
          </p:cNvPicPr>
          <p:nvPr/>
        </p:nvPicPr>
        <p:blipFill>
          <a:blip r:embed="rId22" cstate="print"/>
          <a:srcRect/>
          <a:stretch>
            <a:fillRect/>
          </a:stretch>
        </p:blipFill>
        <p:spPr bwMode="auto">
          <a:xfrm>
            <a:off x="357159" y="5578837"/>
            <a:ext cx="267460" cy="776285"/>
          </a:xfrm>
          <a:prstGeom prst="rect">
            <a:avLst/>
          </a:prstGeom>
          <a:noFill/>
          <a:ln w="9525">
            <a:noFill/>
            <a:miter lim="800000"/>
            <a:headEnd/>
            <a:tailEnd/>
          </a:ln>
          <a:effectLst/>
        </p:spPr>
      </p:pic>
      <p:pic>
        <p:nvPicPr>
          <p:cNvPr id="6168" name="Picture 24"/>
          <p:cNvPicPr>
            <a:picLocks noChangeAspect="1" noChangeArrowheads="1"/>
          </p:cNvPicPr>
          <p:nvPr/>
        </p:nvPicPr>
        <p:blipFill>
          <a:blip r:embed="rId23" cstate="print"/>
          <a:srcRect/>
          <a:stretch>
            <a:fillRect/>
          </a:stretch>
        </p:blipFill>
        <p:spPr bwMode="auto">
          <a:xfrm>
            <a:off x="642910" y="5608145"/>
            <a:ext cx="500066" cy="772380"/>
          </a:xfrm>
          <a:prstGeom prst="rect">
            <a:avLst/>
          </a:prstGeom>
          <a:noFill/>
          <a:ln w="9525">
            <a:noFill/>
            <a:miter lim="800000"/>
            <a:headEnd/>
            <a:tailEnd/>
          </a:ln>
          <a:effectLst/>
        </p:spPr>
      </p:pic>
      <p:pic>
        <p:nvPicPr>
          <p:cNvPr id="6170" name="Picture 26"/>
          <p:cNvPicPr>
            <a:picLocks noChangeAspect="1" noChangeArrowheads="1"/>
          </p:cNvPicPr>
          <p:nvPr/>
        </p:nvPicPr>
        <p:blipFill>
          <a:blip r:embed="rId24" cstate="print"/>
          <a:srcRect/>
          <a:stretch>
            <a:fillRect/>
          </a:stretch>
        </p:blipFill>
        <p:spPr bwMode="auto">
          <a:xfrm>
            <a:off x="1623991" y="5454373"/>
            <a:ext cx="661993" cy="527302"/>
          </a:xfrm>
          <a:prstGeom prst="rect">
            <a:avLst/>
          </a:prstGeom>
          <a:noFill/>
          <a:ln w="9525">
            <a:noFill/>
            <a:miter lim="800000"/>
            <a:headEnd/>
            <a:tailEnd/>
          </a:ln>
          <a:effectLst/>
        </p:spPr>
      </p:pic>
      <p:pic>
        <p:nvPicPr>
          <p:cNvPr id="6171" name="Picture 27"/>
          <p:cNvPicPr>
            <a:picLocks noChangeAspect="1" noChangeArrowheads="1"/>
          </p:cNvPicPr>
          <p:nvPr/>
        </p:nvPicPr>
        <p:blipFill>
          <a:blip r:embed="rId25" cstate="print"/>
          <a:srcRect/>
          <a:stretch>
            <a:fillRect/>
          </a:stretch>
        </p:blipFill>
        <p:spPr bwMode="auto">
          <a:xfrm>
            <a:off x="2300517" y="5507400"/>
            <a:ext cx="690321" cy="485782"/>
          </a:xfrm>
          <a:prstGeom prst="rect">
            <a:avLst/>
          </a:prstGeom>
          <a:noFill/>
          <a:ln w="9525">
            <a:noFill/>
            <a:miter lim="800000"/>
            <a:headEnd/>
            <a:tailEnd/>
          </a:ln>
          <a:effectLst/>
        </p:spPr>
      </p:pic>
      <p:pic>
        <p:nvPicPr>
          <p:cNvPr id="6172" name="Picture 28"/>
          <p:cNvPicPr>
            <a:picLocks noChangeAspect="1" noChangeArrowheads="1"/>
          </p:cNvPicPr>
          <p:nvPr/>
        </p:nvPicPr>
        <p:blipFill>
          <a:blip r:embed="rId26" cstate="print"/>
          <a:srcRect/>
          <a:stretch>
            <a:fillRect/>
          </a:stretch>
        </p:blipFill>
        <p:spPr bwMode="auto">
          <a:xfrm>
            <a:off x="1617642" y="5988413"/>
            <a:ext cx="655852" cy="428628"/>
          </a:xfrm>
          <a:prstGeom prst="rect">
            <a:avLst/>
          </a:prstGeom>
          <a:noFill/>
          <a:ln w="9525">
            <a:noFill/>
            <a:miter lim="800000"/>
            <a:headEnd/>
            <a:tailEnd/>
          </a:ln>
          <a:effectLst/>
        </p:spPr>
      </p:pic>
      <p:pic>
        <p:nvPicPr>
          <p:cNvPr id="6173" name="Picture 29"/>
          <p:cNvPicPr>
            <a:picLocks noChangeAspect="1" noChangeArrowheads="1"/>
          </p:cNvPicPr>
          <p:nvPr/>
        </p:nvPicPr>
        <p:blipFill>
          <a:blip r:embed="rId27" cstate="print"/>
          <a:srcRect/>
          <a:stretch>
            <a:fillRect/>
          </a:stretch>
        </p:blipFill>
        <p:spPr bwMode="auto">
          <a:xfrm>
            <a:off x="2388597" y="5921762"/>
            <a:ext cx="397453" cy="500042"/>
          </a:xfrm>
          <a:prstGeom prst="rect">
            <a:avLst/>
          </a:prstGeom>
          <a:noFill/>
          <a:ln w="9525">
            <a:noFill/>
            <a:miter lim="800000"/>
            <a:headEnd/>
            <a:tailEnd/>
          </a:ln>
          <a:effectLst/>
        </p:spPr>
      </p:pic>
      <p:pic>
        <p:nvPicPr>
          <p:cNvPr id="6176" name="Picture 32"/>
          <p:cNvPicPr>
            <a:picLocks noChangeAspect="1" noChangeArrowheads="1"/>
          </p:cNvPicPr>
          <p:nvPr/>
        </p:nvPicPr>
        <p:blipFill>
          <a:blip r:embed="rId28" cstate="print"/>
          <a:srcRect/>
          <a:stretch>
            <a:fillRect/>
          </a:stretch>
        </p:blipFill>
        <p:spPr bwMode="auto">
          <a:xfrm>
            <a:off x="6000760" y="5293085"/>
            <a:ext cx="1411214" cy="1024703"/>
          </a:xfrm>
          <a:prstGeom prst="rect">
            <a:avLst/>
          </a:prstGeom>
          <a:noFill/>
          <a:ln w="9525">
            <a:noFill/>
            <a:miter lim="800000"/>
            <a:headEnd/>
            <a:tailEnd/>
          </a:ln>
          <a:effectLst/>
        </p:spPr>
      </p:pic>
      <p:sp>
        <p:nvSpPr>
          <p:cNvPr id="70" name="テキスト ボックス 69"/>
          <p:cNvSpPr txBox="1"/>
          <p:nvPr/>
        </p:nvSpPr>
        <p:spPr>
          <a:xfrm>
            <a:off x="6357950" y="1165208"/>
            <a:ext cx="1857388" cy="351546"/>
          </a:xfrm>
          <a:prstGeom prst="rect">
            <a:avLst/>
          </a:prstGeom>
          <a:solidFill>
            <a:schemeClr val="accent4">
              <a:lumMod val="75000"/>
            </a:schemeClr>
          </a:solidFill>
        </p:spPr>
        <p:txBody>
          <a:bodyPr wrap="square" lIns="104306" tIns="52153" rIns="104306" bIns="52153" rtlCol="0">
            <a:spAutoFit/>
          </a:bodyPr>
          <a:lstStyle/>
          <a:p>
            <a:pPr algn="ctr"/>
            <a:r>
              <a:rPr lang="zh-CN" altLang="en-US" sz="1600" b="1" dirty="0" smtClean="0">
                <a:solidFill>
                  <a:schemeClr val="bg1"/>
                </a:solidFill>
                <a:latin typeface="微软雅黑" pitchFamily="34" charset="-122"/>
                <a:ea typeface="微软雅黑" pitchFamily="34" charset="-122"/>
              </a:rPr>
              <a:t>性价比更优的商品</a:t>
            </a:r>
            <a:endParaRPr lang="ja-JP" altLang="en-US" sz="1600" b="1" dirty="0">
              <a:solidFill>
                <a:schemeClr val="bg1"/>
              </a:solidFill>
              <a:latin typeface="微软雅黑" pitchFamily="34" charset="-122"/>
              <a:ea typeface="微软雅黑" pitchFamily="34" charset="-122"/>
            </a:endParaRPr>
          </a:p>
        </p:txBody>
      </p:sp>
      <p:sp>
        <p:nvSpPr>
          <p:cNvPr id="62" name="正方形/長方形 61"/>
          <p:cNvSpPr/>
          <p:nvPr/>
        </p:nvSpPr>
        <p:spPr>
          <a:xfrm>
            <a:off x="7458016" y="1917989"/>
            <a:ext cx="965328"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600" b="1" i="1" dirty="0" smtClean="0">
                <a:solidFill>
                  <a:srgbClr val="FF0000"/>
                </a:solidFill>
              </a:rPr>
              <a:t>￥</a:t>
            </a:r>
            <a:r>
              <a:rPr lang="en-US" altLang="ja-JP" sz="2400" b="1" i="1" dirty="0" smtClean="0">
                <a:solidFill>
                  <a:srgbClr val="FF0000"/>
                </a:solidFill>
              </a:rPr>
              <a:t>23</a:t>
            </a:r>
            <a:r>
              <a:rPr lang="en-US" altLang="zh-CN" sz="1600" b="1" i="1" dirty="0" smtClean="0">
                <a:solidFill>
                  <a:srgbClr val="FF0000"/>
                </a:solidFill>
              </a:rPr>
              <a:t>.00</a:t>
            </a:r>
            <a:endParaRPr lang="zh-CN" altLang="en-US" sz="2400" b="1" i="1" dirty="0">
              <a:solidFill>
                <a:srgbClr val="FF0000"/>
              </a:solidFill>
            </a:endParaRPr>
          </a:p>
        </p:txBody>
      </p:sp>
      <p:sp>
        <p:nvSpPr>
          <p:cNvPr id="63" name="正方形/長方形 62"/>
          <p:cNvSpPr/>
          <p:nvPr/>
        </p:nvSpPr>
        <p:spPr>
          <a:xfrm>
            <a:off x="7458014" y="3094034"/>
            <a:ext cx="965328"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600" b="1" i="1" dirty="0" smtClean="0">
                <a:solidFill>
                  <a:srgbClr val="FF0000"/>
                </a:solidFill>
              </a:rPr>
              <a:t>￥</a:t>
            </a:r>
            <a:r>
              <a:rPr lang="en-US" altLang="ja-JP" sz="2400" b="1" i="1" dirty="0" smtClean="0">
                <a:solidFill>
                  <a:srgbClr val="FF0000"/>
                </a:solidFill>
              </a:rPr>
              <a:t>30</a:t>
            </a:r>
            <a:r>
              <a:rPr lang="en-US" altLang="zh-CN" sz="1600" b="1" i="1" dirty="0" smtClean="0">
                <a:solidFill>
                  <a:srgbClr val="FF0000"/>
                </a:solidFill>
              </a:rPr>
              <a:t>.</a:t>
            </a:r>
            <a:r>
              <a:rPr lang="en-US" altLang="ja-JP" sz="1600" b="1" i="1" dirty="0" smtClean="0">
                <a:solidFill>
                  <a:srgbClr val="FF0000"/>
                </a:solidFill>
              </a:rPr>
              <a:t>5</a:t>
            </a:r>
            <a:r>
              <a:rPr lang="en-US" altLang="zh-CN" sz="1600" b="1" i="1" dirty="0" smtClean="0">
                <a:solidFill>
                  <a:srgbClr val="FF0000"/>
                </a:solidFill>
              </a:rPr>
              <a:t>0</a:t>
            </a:r>
            <a:endParaRPr lang="zh-CN" altLang="en-US" sz="2400" b="1" i="1" dirty="0">
              <a:solidFill>
                <a:srgbClr val="FF0000"/>
              </a:solidFill>
            </a:endParaRPr>
          </a:p>
        </p:txBody>
      </p:sp>
      <p:sp>
        <p:nvSpPr>
          <p:cNvPr id="64" name="正方形/長方形 63"/>
          <p:cNvSpPr/>
          <p:nvPr/>
        </p:nvSpPr>
        <p:spPr>
          <a:xfrm>
            <a:off x="7458015" y="4346881"/>
            <a:ext cx="965328"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600" b="1" i="1" dirty="0" smtClean="0">
                <a:solidFill>
                  <a:srgbClr val="FF0000"/>
                </a:solidFill>
              </a:rPr>
              <a:t>￥</a:t>
            </a:r>
            <a:r>
              <a:rPr lang="en-US" altLang="ja-JP" sz="2400" b="1" i="1" dirty="0" smtClean="0">
                <a:solidFill>
                  <a:srgbClr val="FF0000"/>
                </a:solidFill>
              </a:rPr>
              <a:t>96</a:t>
            </a:r>
            <a:r>
              <a:rPr lang="en-US" altLang="zh-CN" sz="1600" b="1" i="1" dirty="0" smtClean="0">
                <a:solidFill>
                  <a:srgbClr val="FF0000"/>
                </a:solidFill>
              </a:rPr>
              <a:t>.00</a:t>
            </a:r>
            <a:endParaRPr lang="zh-CN" altLang="en-US" sz="2400" b="1" i="1" dirty="0">
              <a:solidFill>
                <a:srgbClr val="FF0000"/>
              </a:solidFill>
            </a:endParaRPr>
          </a:p>
        </p:txBody>
      </p:sp>
      <p:sp>
        <p:nvSpPr>
          <p:cNvPr id="65" name="正方形/長方形 64"/>
          <p:cNvSpPr/>
          <p:nvPr/>
        </p:nvSpPr>
        <p:spPr>
          <a:xfrm>
            <a:off x="7458014" y="5380050"/>
            <a:ext cx="965328"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sz="1600" b="1" i="1" dirty="0" smtClean="0">
                <a:solidFill>
                  <a:srgbClr val="FF0000"/>
                </a:solidFill>
              </a:rPr>
              <a:t>￥</a:t>
            </a:r>
            <a:r>
              <a:rPr lang="en-US" altLang="ja-JP" sz="2400" b="1" i="1" dirty="0" smtClean="0">
                <a:solidFill>
                  <a:srgbClr val="FF0000"/>
                </a:solidFill>
              </a:rPr>
              <a:t>47</a:t>
            </a:r>
            <a:r>
              <a:rPr lang="en-US" altLang="zh-CN" sz="1600" b="1" i="1" dirty="0" smtClean="0">
                <a:solidFill>
                  <a:srgbClr val="FF0000"/>
                </a:solidFill>
              </a:rPr>
              <a:t>.</a:t>
            </a:r>
            <a:r>
              <a:rPr lang="en-US" altLang="ja-JP" sz="1600" b="1" i="1" dirty="0" smtClean="0">
                <a:solidFill>
                  <a:srgbClr val="FF0000"/>
                </a:solidFill>
              </a:rPr>
              <a:t>9</a:t>
            </a:r>
            <a:r>
              <a:rPr lang="en-US" altLang="zh-CN" sz="1600" b="1" i="1" dirty="0" smtClean="0">
                <a:solidFill>
                  <a:srgbClr val="FF0000"/>
                </a:solidFill>
              </a:rPr>
              <a:t>0</a:t>
            </a:r>
            <a:endParaRPr lang="zh-CN" altLang="en-US" sz="2400" b="1" i="1" dirty="0">
              <a:solidFill>
                <a:srgbClr val="FF0000"/>
              </a:solidFill>
            </a:endParaRPr>
          </a:p>
        </p:txBody>
      </p:sp>
      <p:pic>
        <p:nvPicPr>
          <p:cNvPr id="1026" name="Picture 2"/>
          <p:cNvPicPr>
            <a:picLocks noChangeAspect="1" noChangeArrowheads="1"/>
          </p:cNvPicPr>
          <p:nvPr/>
        </p:nvPicPr>
        <p:blipFill>
          <a:blip r:embed="rId29" cstate="print"/>
          <a:srcRect/>
          <a:stretch>
            <a:fillRect/>
          </a:stretch>
        </p:blipFill>
        <p:spPr bwMode="auto">
          <a:xfrm>
            <a:off x="6072198" y="4165604"/>
            <a:ext cx="1285884" cy="1075998"/>
          </a:xfrm>
          <a:prstGeom prst="rect">
            <a:avLst/>
          </a:prstGeom>
          <a:noFill/>
          <a:ln w="9525">
            <a:noFill/>
            <a:miter lim="800000"/>
            <a:headEnd/>
            <a:tailEnd/>
          </a:ln>
          <a:effectLst/>
        </p:spPr>
      </p:pic>
      <p:pic>
        <p:nvPicPr>
          <p:cNvPr id="66" name="Picture 21"/>
          <p:cNvPicPr>
            <a:picLocks noChangeAspect="1" noChangeArrowheads="1"/>
          </p:cNvPicPr>
          <p:nvPr/>
        </p:nvPicPr>
        <p:blipFill>
          <a:blip r:embed="rId30"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67" name="正方形/長方形 66"/>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35</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无尘相关用品</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商品扩充</a:t>
            </a:r>
          </a:p>
        </p:txBody>
      </p:sp>
      <p:sp>
        <p:nvSpPr>
          <p:cNvPr id="68" name="正方形/長方形 67"/>
          <p:cNvSpPr/>
          <p:nvPr/>
        </p:nvSpPr>
        <p:spPr>
          <a:xfrm>
            <a:off x="133240" y="714356"/>
            <a:ext cx="5724644" cy="369332"/>
          </a:xfrm>
          <a:prstGeom prst="rect">
            <a:avLst/>
          </a:prstGeom>
        </p:spPr>
        <p:txBody>
          <a:bodyPr wrap="none">
            <a:spAutoFit/>
          </a:bodyPr>
          <a:lstStyle/>
          <a:p>
            <a:pPr algn="ctr"/>
            <a:r>
              <a:rPr lang="zh-CN" altLang="en-US" b="1" dirty="0" smtClean="0">
                <a:solidFill>
                  <a:srgbClr val="FF0000"/>
                </a:solidFill>
                <a:latin typeface="微软雅黑" pitchFamily="34" charset="-122"/>
                <a:ea typeface="微软雅黑" pitchFamily="34" charset="-122"/>
              </a:rPr>
              <a:t>销售对象：制药厂，汽车，化妆品厂等各种无尘室用户</a:t>
            </a:r>
            <a:endParaRPr lang="zh-CN" altLang="en-US" b="1" dirty="0">
              <a:solidFill>
                <a:srgbClr val="FF0000"/>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156"/>
                                        </p:tgtEl>
                                        <p:attrNameLst>
                                          <p:attrName>style.visibility</p:attrName>
                                        </p:attrNameLst>
                                      </p:cBhvr>
                                      <p:to>
                                        <p:strVal val="visible"/>
                                      </p:to>
                                    </p:set>
                                    <p:animEffect transition="in" filter="fade">
                                      <p:cBhvr>
                                        <p:cTn id="10" dur="500"/>
                                        <p:tgtEl>
                                          <p:spTgt spid="61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500"/>
                                        <p:tgtEl>
                                          <p:spTgt spid="6148"/>
                                        </p:tgtEl>
                                      </p:cBhvr>
                                    </p:animEffect>
                                  </p:childTnLst>
                                </p:cTn>
                              </p:par>
                              <p:par>
                                <p:cTn id="23" presetID="10" presetClass="entr" presetSubtype="0" fill="hold" nodeType="withEffect">
                                  <p:stCondLst>
                                    <p:cond delay="0"/>
                                  </p:stCondLst>
                                  <p:childTnLst>
                                    <p:set>
                                      <p:cBhvr>
                                        <p:cTn id="24" dur="1" fill="hold">
                                          <p:stCondLst>
                                            <p:cond delay="0"/>
                                          </p:stCondLst>
                                        </p:cTn>
                                        <p:tgtEl>
                                          <p:spTgt spid="6157"/>
                                        </p:tgtEl>
                                        <p:attrNameLst>
                                          <p:attrName>style.visibility</p:attrName>
                                        </p:attrNameLst>
                                      </p:cBhvr>
                                      <p:to>
                                        <p:strVal val="visible"/>
                                      </p:to>
                                    </p:set>
                                    <p:animEffect transition="in" filter="fade">
                                      <p:cBhvr>
                                        <p:cTn id="25" dur="500"/>
                                        <p:tgtEl>
                                          <p:spTgt spid="61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6159"/>
                                        </p:tgtEl>
                                        <p:attrNameLst>
                                          <p:attrName>style.visibility</p:attrName>
                                        </p:attrNameLst>
                                      </p:cBhvr>
                                      <p:to>
                                        <p:strVal val="visible"/>
                                      </p:to>
                                    </p:set>
                                    <p:animEffect transition="in" filter="fade">
                                      <p:cBhvr>
                                        <p:cTn id="31" dur="500"/>
                                        <p:tgtEl>
                                          <p:spTgt spid="615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6164"/>
                                        </p:tgtEl>
                                        <p:attrNameLst>
                                          <p:attrName>style.visibility</p:attrName>
                                        </p:attrNameLst>
                                      </p:cBhvr>
                                      <p:to>
                                        <p:strVal val="visible"/>
                                      </p:to>
                                    </p:set>
                                    <p:animEffect transition="in" filter="fade">
                                      <p:cBhvr>
                                        <p:cTn id="37" dur="500"/>
                                        <p:tgtEl>
                                          <p:spTgt spid="616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par>
                                <p:cTn id="44" presetID="10" presetClass="entr" presetSubtype="0" fill="hold" nodeType="withEffect">
                                  <p:stCondLst>
                                    <p:cond delay="0"/>
                                  </p:stCondLst>
                                  <p:childTnLst>
                                    <p:set>
                                      <p:cBhvr>
                                        <p:cTn id="45" dur="1" fill="hold">
                                          <p:stCondLst>
                                            <p:cond delay="0"/>
                                          </p:stCondLst>
                                        </p:cTn>
                                        <p:tgtEl>
                                          <p:spTgt spid="6163"/>
                                        </p:tgtEl>
                                        <p:attrNameLst>
                                          <p:attrName>style.visibility</p:attrName>
                                        </p:attrNameLst>
                                      </p:cBhvr>
                                      <p:to>
                                        <p:strVal val="visible"/>
                                      </p:to>
                                    </p:set>
                                    <p:animEffect transition="in" filter="fade">
                                      <p:cBhvr>
                                        <p:cTn id="46" dur="500"/>
                                        <p:tgtEl>
                                          <p:spTgt spid="6163"/>
                                        </p:tgtEl>
                                      </p:cBhvr>
                                    </p:animEffect>
                                  </p:childTnLst>
                                </p:cTn>
                              </p:par>
                              <p:par>
                                <p:cTn id="47" presetID="10" presetClass="entr" presetSubtype="0" fill="hold" nodeType="withEffect">
                                  <p:stCondLst>
                                    <p:cond delay="0"/>
                                  </p:stCondLst>
                                  <p:childTnLst>
                                    <p:set>
                                      <p:cBhvr>
                                        <p:cTn id="48" dur="1" fill="hold">
                                          <p:stCondLst>
                                            <p:cond delay="0"/>
                                          </p:stCondLst>
                                        </p:cTn>
                                        <p:tgtEl>
                                          <p:spTgt spid="6162"/>
                                        </p:tgtEl>
                                        <p:attrNameLst>
                                          <p:attrName>style.visibility</p:attrName>
                                        </p:attrNameLst>
                                      </p:cBhvr>
                                      <p:to>
                                        <p:strVal val="visible"/>
                                      </p:to>
                                    </p:set>
                                    <p:animEffect transition="in" filter="fade">
                                      <p:cBhvr>
                                        <p:cTn id="49" dur="500"/>
                                        <p:tgtEl>
                                          <p:spTgt spid="616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nodeType="withEffect">
                                  <p:stCondLst>
                                    <p:cond delay="0"/>
                                  </p:stCondLst>
                                  <p:childTnLst>
                                    <p:set>
                                      <p:cBhvr>
                                        <p:cTn id="57" dur="1" fill="hold">
                                          <p:stCondLst>
                                            <p:cond delay="0"/>
                                          </p:stCondLst>
                                        </p:cTn>
                                        <p:tgtEl>
                                          <p:spTgt spid="6168"/>
                                        </p:tgtEl>
                                        <p:attrNameLst>
                                          <p:attrName>style.visibility</p:attrName>
                                        </p:attrNameLst>
                                      </p:cBhvr>
                                      <p:to>
                                        <p:strVal val="visible"/>
                                      </p:to>
                                    </p:set>
                                    <p:animEffect transition="in" filter="fade">
                                      <p:cBhvr>
                                        <p:cTn id="58" dur="500"/>
                                        <p:tgtEl>
                                          <p:spTgt spid="6168"/>
                                        </p:tgtEl>
                                      </p:cBhvr>
                                    </p:animEffect>
                                  </p:childTnLst>
                                </p:cTn>
                              </p:par>
                              <p:par>
                                <p:cTn id="59" presetID="10" presetClass="entr" presetSubtype="0" fill="hold" nodeType="withEffect">
                                  <p:stCondLst>
                                    <p:cond delay="0"/>
                                  </p:stCondLst>
                                  <p:childTnLst>
                                    <p:set>
                                      <p:cBhvr>
                                        <p:cTn id="60" dur="1" fill="hold">
                                          <p:stCondLst>
                                            <p:cond delay="0"/>
                                          </p:stCondLst>
                                        </p:cTn>
                                        <p:tgtEl>
                                          <p:spTgt spid="6170"/>
                                        </p:tgtEl>
                                        <p:attrNameLst>
                                          <p:attrName>style.visibility</p:attrName>
                                        </p:attrNameLst>
                                      </p:cBhvr>
                                      <p:to>
                                        <p:strVal val="visible"/>
                                      </p:to>
                                    </p:set>
                                    <p:animEffect transition="in" filter="fade">
                                      <p:cBhvr>
                                        <p:cTn id="61" dur="500"/>
                                        <p:tgtEl>
                                          <p:spTgt spid="6170"/>
                                        </p:tgtEl>
                                      </p:cBhvr>
                                    </p:animEffect>
                                  </p:childTnLst>
                                </p:cTn>
                              </p:par>
                              <p:par>
                                <p:cTn id="62" presetID="10" presetClass="entr" presetSubtype="0" fill="hold" nodeType="withEffect">
                                  <p:stCondLst>
                                    <p:cond delay="0"/>
                                  </p:stCondLst>
                                  <p:childTnLst>
                                    <p:set>
                                      <p:cBhvr>
                                        <p:cTn id="63" dur="1" fill="hold">
                                          <p:stCondLst>
                                            <p:cond delay="0"/>
                                          </p:stCondLst>
                                        </p:cTn>
                                        <p:tgtEl>
                                          <p:spTgt spid="6171"/>
                                        </p:tgtEl>
                                        <p:attrNameLst>
                                          <p:attrName>style.visibility</p:attrName>
                                        </p:attrNameLst>
                                      </p:cBhvr>
                                      <p:to>
                                        <p:strVal val="visible"/>
                                      </p:to>
                                    </p:set>
                                    <p:animEffect transition="in" filter="fade">
                                      <p:cBhvr>
                                        <p:cTn id="64" dur="500"/>
                                        <p:tgtEl>
                                          <p:spTgt spid="6171"/>
                                        </p:tgtEl>
                                      </p:cBhvr>
                                    </p:animEffect>
                                  </p:childTnLst>
                                </p:cTn>
                              </p:par>
                              <p:par>
                                <p:cTn id="65" presetID="10" presetClass="entr" presetSubtype="0" fill="hold" nodeType="withEffect">
                                  <p:stCondLst>
                                    <p:cond delay="0"/>
                                  </p:stCondLst>
                                  <p:childTnLst>
                                    <p:set>
                                      <p:cBhvr>
                                        <p:cTn id="66" dur="1" fill="hold">
                                          <p:stCondLst>
                                            <p:cond delay="0"/>
                                          </p:stCondLst>
                                        </p:cTn>
                                        <p:tgtEl>
                                          <p:spTgt spid="6173"/>
                                        </p:tgtEl>
                                        <p:attrNameLst>
                                          <p:attrName>style.visibility</p:attrName>
                                        </p:attrNameLst>
                                      </p:cBhvr>
                                      <p:to>
                                        <p:strVal val="visible"/>
                                      </p:to>
                                    </p:set>
                                    <p:animEffect transition="in" filter="fade">
                                      <p:cBhvr>
                                        <p:cTn id="67" dur="500"/>
                                        <p:tgtEl>
                                          <p:spTgt spid="6173"/>
                                        </p:tgtEl>
                                      </p:cBhvr>
                                    </p:animEffect>
                                  </p:childTnLst>
                                </p:cTn>
                              </p:par>
                              <p:par>
                                <p:cTn id="68" presetID="10" presetClass="entr" presetSubtype="0" fill="hold" nodeType="withEffect">
                                  <p:stCondLst>
                                    <p:cond delay="0"/>
                                  </p:stCondLst>
                                  <p:childTnLst>
                                    <p:set>
                                      <p:cBhvr>
                                        <p:cTn id="69" dur="1" fill="hold">
                                          <p:stCondLst>
                                            <p:cond delay="0"/>
                                          </p:stCondLst>
                                        </p:cTn>
                                        <p:tgtEl>
                                          <p:spTgt spid="6172"/>
                                        </p:tgtEl>
                                        <p:attrNameLst>
                                          <p:attrName>style.visibility</p:attrName>
                                        </p:attrNameLst>
                                      </p:cBhvr>
                                      <p:to>
                                        <p:strVal val="visible"/>
                                      </p:to>
                                    </p:set>
                                    <p:animEffect transition="in" filter="fade">
                                      <p:cBhvr>
                                        <p:cTn id="70" dur="500"/>
                                        <p:tgtEl>
                                          <p:spTgt spid="6172"/>
                                        </p:tgtEl>
                                      </p:cBhvr>
                                    </p:animEffect>
                                  </p:childTnLst>
                                </p:cTn>
                              </p:par>
                              <p:par>
                                <p:cTn id="71" presetID="10" presetClass="entr" presetSubtype="0" fill="hold" nodeType="withEffect">
                                  <p:stCondLst>
                                    <p:cond delay="0"/>
                                  </p:stCondLst>
                                  <p:childTnLst>
                                    <p:set>
                                      <p:cBhvr>
                                        <p:cTn id="72" dur="1" fill="hold">
                                          <p:stCondLst>
                                            <p:cond delay="0"/>
                                          </p:stCondLst>
                                        </p:cTn>
                                        <p:tgtEl>
                                          <p:spTgt spid="6167"/>
                                        </p:tgtEl>
                                        <p:attrNameLst>
                                          <p:attrName>style.visibility</p:attrName>
                                        </p:attrNameLst>
                                      </p:cBhvr>
                                      <p:to>
                                        <p:strVal val="visible"/>
                                      </p:to>
                                    </p:set>
                                    <p:animEffect transition="in" filter="fade">
                                      <p:cBhvr>
                                        <p:cTn id="73" dur="500"/>
                                        <p:tgtEl>
                                          <p:spTgt spid="6167"/>
                                        </p:tgtEl>
                                      </p:cBhvr>
                                    </p:animEffect>
                                  </p:childTnLst>
                                </p:cTn>
                              </p:par>
                              <p:par>
                                <p:cTn id="74" presetID="10" presetClass="entr" presetSubtype="0" fill="hold" nodeType="withEffect">
                                  <p:stCondLst>
                                    <p:cond delay="0"/>
                                  </p:stCondLst>
                                  <p:childTnLst>
                                    <p:set>
                                      <p:cBhvr>
                                        <p:cTn id="75" dur="1" fill="hold">
                                          <p:stCondLst>
                                            <p:cond delay="0"/>
                                          </p:stCondLst>
                                        </p:cTn>
                                        <p:tgtEl>
                                          <p:spTgt spid="6166"/>
                                        </p:tgtEl>
                                        <p:attrNameLst>
                                          <p:attrName>style.visibility</p:attrName>
                                        </p:attrNameLst>
                                      </p:cBhvr>
                                      <p:to>
                                        <p:strVal val="visible"/>
                                      </p:to>
                                    </p:set>
                                    <p:animEffect transition="in" filter="fade">
                                      <p:cBhvr>
                                        <p:cTn id="76" dur="500"/>
                                        <p:tgtEl>
                                          <p:spTgt spid="616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500"/>
                                        <p:tgtEl>
                                          <p:spTgt spid="3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par>
                                <p:cTn id="88" presetID="10" presetClass="entr" presetSubtype="0" fill="hold" nodeType="withEffect">
                                  <p:stCondLst>
                                    <p:cond delay="0"/>
                                  </p:stCondLst>
                                  <p:childTnLst>
                                    <p:set>
                                      <p:cBhvr>
                                        <p:cTn id="89" dur="1" fill="hold">
                                          <p:stCondLst>
                                            <p:cond delay="0"/>
                                          </p:stCondLst>
                                        </p:cTn>
                                        <p:tgtEl>
                                          <p:spTgt spid="6150"/>
                                        </p:tgtEl>
                                        <p:attrNameLst>
                                          <p:attrName>style.visibility</p:attrName>
                                        </p:attrNameLst>
                                      </p:cBhvr>
                                      <p:to>
                                        <p:strVal val="visible"/>
                                      </p:to>
                                    </p:set>
                                    <p:animEffect transition="in" filter="fade">
                                      <p:cBhvr>
                                        <p:cTn id="90" dur="500"/>
                                        <p:tgtEl>
                                          <p:spTgt spid="6150"/>
                                        </p:tgtEl>
                                      </p:cBhvr>
                                    </p:animEffect>
                                  </p:childTnLst>
                                </p:cTn>
                              </p:par>
                              <p:par>
                                <p:cTn id="91" presetID="10" presetClass="entr" presetSubtype="0" fill="hold" nodeType="withEffect">
                                  <p:stCondLst>
                                    <p:cond delay="0"/>
                                  </p:stCondLst>
                                  <p:childTnLst>
                                    <p:set>
                                      <p:cBhvr>
                                        <p:cTn id="92" dur="1" fill="hold">
                                          <p:stCondLst>
                                            <p:cond delay="0"/>
                                          </p:stCondLst>
                                        </p:cTn>
                                        <p:tgtEl>
                                          <p:spTgt spid="6149"/>
                                        </p:tgtEl>
                                        <p:attrNameLst>
                                          <p:attrName>style.visibility</p:attrName>
                                        </p:attrNameLst>
                                      </p:cBhvr>
                                      <p:to>
                                        <p:strVal val="visible"/>
                                      </p:to>
                                    </p:set>
                                    <p:animEffect transition="in" filter="fade">
                                      <p:cBhvr>
                                        <p:cTn id="93" dur="500"/>
                                        <p:tgtEl>
                                          <p:spTgt spid="614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fade">
                                      <p:cBhvr>
                                        <p:cTn id="96" dur="500"/>
                                        <p:tgtEl>
                                          <p:spTgt spid="3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500"/>
                                        <p:tgtEl>
                                          <p:spTgt spid="33"/>
                                        </p:tgtEl>
                                      </p:cBhvr>
                                    </p:animEffect>
                                  </p:childTnLst>
                                </p:cTn>
                              </p:par>
                              <p:par>
                                <p:cTn id="100" presetID="10" presetClass="entr" presetSubtype="0" fill="hold" nodeType="withEffect">
                                  <p:stCondLst>
                                    <p:cond delay="0"/>
                                  </p:stCondLst>
                                  <p:childTnLst>
                                    <p:set>
                                      <p:cBhvr>
                                        <p:cTn id="101" dur="1" fill="hold">
                                          <p:stCondLst>
                                            <p:cond delay="0"/>
                                          </p:stCondLst>
                                        </p:cTn>
                                        <p:tgtEl>
                                          <p:spTgt spid="6155"/>
                                        </p:tgtEl>
                                        <p:attrNameLst>
                                          <p:attrName>style.visibility</p:attrName>
                                        </p:attrNameLst>
                                      </p:cBhvr>
                                      <p:to>
                                        <p:strVal val="visible"/>
                                      </p:to>
                                    </p:set>
                                    <p:animEffect transition="in" filter="fade">
                                      <p:cBhvr>
                                        <p:cTn id="102" dur="500"/>
                                        <p:tgtEl>
                                          <p:spTgt spid="6155"/>
                                        </p:tgtEl>
                                      </p:cBhvr>
                                    </p:animEffect>
                                  </p:childTnLst>
                                </p:cTn>
                              </p:par>
                              <p:par>
                                <p:cTn id="103" presetID="10" presetClass="entr" presetSubtype="0" fill="hold" nodeType="withEffect">
                                  <p:stCondLst>
                                    <p:cond delay="0"/>
                                  </p:stCondLst>
                                  <p:childTnLst>
                                    <p:set>
                                      <p:cBhvr>
                                        <p:cTn id="104" dur="1" fill="hold">
                                          <p:stCondLst>
                                            <p:cond delay="0"/>
                                          </p:stCondLst>
                                        </p:cTn>
                                        <p:tgtEl>
                                          <p:spTgt spid="6153"/>
                                        </p:tgtEl>
                                        <p:attrNameLst>
                                          <p:attrName>style.visibility</p:attrName>
                                        </p:attrNameLst>
                                      </p:cBhvr>
                                      <p:to>
                                        <p:strVal val="visible"/>
                                      </p:to>
                                    </p:set>
                                    <p:animEffect transition="in" filter="fade">
                                      <p:cBhvr>
                                        <p:cTn id="105" dur="500"/>
                                        <p:tgtEl>
                                          <p:spTgt spid="6153"/>
                                        </p:tgtEl>
                                      </p:cBhvr>
                                    </p:animEffect>
                                  </p:childTnLst>
                                </p:cTn>
                              </p:par>
                              <p:par>
                                <p:cTn id="106" presetID="10" presetClass="entr" presetSubtype="0" fill="hold" nodeType="withEffect">
                                  <p:stCondLst>
                                    <p:cond delay="0"/>
                                  </p:stCondLst>
                                  <p:childTnLst>
                                    <p:set>
                                      <p:cBhvr>
                                        <p:cTn id="107" dur="1" fill="hold">
                                          <p:stCondLst>
                                            <p:cond delay="0"/>
                                          </p:stCondLst>
                                        </p:cTn>
                                        <p:tgtEl>
                                          <p:spTgt spid="6152"/>
                                        </p:tgtEl>
                                        <p:attrNameLst>
                                          <p:attrName>style.visibility</p:attrName>
                                        </p:attrNameLst>
                                      </p:cBhvr>
                                      <p:to>
                                        <p:strVal val="visible"/>
                                      </p:to>
                                    </p:set>
                                    <p:animEffect transition="in" filter="fade">
                                      <p:cBhvr>
                                        <p:cTn id="108" dur="500"/>
                                        <p:tgtEl>
                                          <p:spTgt spid="615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fade">
                                      <p:cBhvr>
                                        <p:cTn id="111" dur="500"/>
                                        <p:tgtEl>
                                          <p:spTgt spid="3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5"/>
                                        </p:tgtEl>
                                        <p:attrNameLst>
                                          <p:attrName>style.visibility</p:attrName>
                                        </p:attrNameLst>
                                      </p:cBhvr>
                                      <p:to>
                                        <p:strVal val="visible"/>
                                      </p:to>
                                    </p:set>
                                    <p:animEffect transition="in" filter="fade">
                                      <p:cBhvr>
                                        <p:cTn id="114" dur="500"/>
                                        <p:tgtEl>
                                          <p:spTgt spid="35"/>
                                        </p:tgtEl>
                                      </p:cBhvr>
                                    </p:animEffect>
                                  </p:childTnLst>
                                </p:cTn>
                              </p:par>
                              <p:par>
                                <p:cTn id="115" presetID="10" presetClass="entr" presetSubtype="0" fill="hold" nodeType="withEffect">
                                  <p:stCondLst>
                                    <p:cond delay="0"/>
                                  </p:stCondLst>
                                  <p:childTnLst>
                                    <p:set>
                                      <p:cBhvr>
                                        <p:cTn id="116" dur="1" fill="hold">
                                          <p:stCondLst>
                                            <p:cond delay="0"/>
                                          </p:stCondLst>
                                        </p:cTn>
                                        <p:tgtEl>
                                          <p:spTgt spid="6160"/>
                                        </p:tgtEl>
                                        <p:attrNameLst>
                                          <p:attrName>style.visibility</p:attrName>
                                        </p:attrNameLst>
                                      </p:cBhvr>
                                      <p:to>
                                        <p:strVal val="visible"/>
                                      </p:to>
                                    </p:set>
                                    <p:animEffect transition="in" filter="fade">
                                      <p:cBhvr>
                                        <p:cTn id="117" dur="500"/>
                                        <p:tgtEl>
                                          <p:spTgt spid="6160"/>
                                        </p:tgtEl>
                                      </p:cBhvr>
                                    </p:animEffect>
                                  </p:childTnLst>
                                </p:cTn>
                              </p:par>
                              <p:par>
                                <p:cTn id="118" presetID="10" presetClass="entr" presetSubtype="0" fill="hold" nodeType="withEffect">
                                  <p:stCondLst>
                                    <p:cond delay="0"/>
                                  </p:stCondLst>
                                  <p:childTnLst>
                                    <p:set>
                                      <p:cBhvr>
                                        <p:cTn id="119" dur="1" fill="hold">
                                          <p:stCondLst>
                                            <p:cond delay="0"/>
                                          </p:stCondLst>
                                        </p:cTn>
                                        <p:tgtEl>
                                          <p:spTgt spid="6158"/>
                                        </p:tgtEl>
                                        <p:attrNameLst>
                                          <p:attrName>style.visibility</p:attrName>
                                        </p:attrNameLst>
                                      </p:cBhvr>
                                      <p:to>
                                        <p:strVal val="visible"/>
                                      </p:to>
                                    </p:set>
                                    <p:animEffect transition="in" filter="fade">
                                      <p:cBhvr>
                                        <p:cTn id="120" dur="500"/>
                                        <p:tgtEl>
                                          <p:spTgt spid="6158"/>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36"/>
                                        </p:tgtEl>
                                        <p:attrNameLst>
                                          <p:attrName>style.visibility</p:attrName>
                                        </p:attrNameLst>
                                      </p:cBhvr>
                                      <p:to>
                                        <p:strVal val="visible"/>
                                      </p:to>
                                    </p:set>
                                    <p:animEffect transition="in" filter="fade">
                                      <p:cBhvr>
                                        <p:cTn id="123" dur="500"/>
                                        <p:tgtEl>
                                          <p:spTgt spid="36"/>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37"/>
                                        </p:tgtEl>
                                        <p:attrNameLst>
                                          <p:attrName>style.visibility</p:attrName>
                                        </p:attrNameLst>
                                      </p:cBhvr>
                                      <p:to>
                                        <p:strVal val="visible"/>
                                      </p:to>
                                    </p:set>
                                    <p:animEffect transition="in" filter="fade">
                                      <p:cBhvr>
                                        <p:cTn id="126" dur="500"/>
                                        <p:tgtEl>
                                          <p:spTgt spid="37"/>
                                        </p:tgtEl>
                                      </p:cBhvr>
                                    </p:animEffect>
                                  </p:childTnLst>
                                </p:cTn>
                              </p:par>
                              <p:par>
                                <p:cTn id="127" presetID="10" presetClass="entr" presetSubtype="0" fill="hold" nodeType="withEffect">
                                  <p:stCondLst>
                                    <p:cond delay="0"/>
                                  </p:stCondLst>
                                  <p:childTnLst>
                                    <p:set>
                                      <p:cBhvr>
                                        <p:cTn id="128" dur="1" fill="hold">
                                          <p:stCondLst>
                                            <p:cond delay="0"/>
                                          </p:stCondLst>
                                        </p:cTn>
                                        <p:tgtEl>
                                          <p:spTgt spid="6161"/>
                                        </p:tgtEl>
                                        <p:attrNameLst>
                                          <p:attrName>style.visibility</p:attrName>
                                        </p:attrNameLst>
                                      </p:cBhvr>
                                      <p:to>
                                        <p:strVal val="visible"/>
                                      </p:to>
                                    </p:set>
                                    <p:animEffect transition="in" filter="fade">
                                      <p:cBhvr>
                                        <p:cTn id="129" dur="500"/>
                                        <p:tgtEl>
                                          <p:spTgt spid="6161"/>
                                        </p:tgtEl>
                                      </p:cBhvr>
                                    </p:animEffect>
                                  </p:childTnLst>
                                </p:cTn>
                              </p:par>
                              <p:par>
                                <p:cTn id="130" presetID="10" presetClass="entr" presetSubtype="0" fill="hold" nodeType="withEffect">
                                  <p:stCondLst>
                                    <p:cond delay="0"/>
                                  </p:stCondLst>
                                  <p:childTnLst>
                                    <p:set>
                                      <p:cBhvr>
                                        <p:cTn id="131" dur="1" fill="hold">
                                          <p:stCondLst>
                                            <p:cond delay="0"/>
                                          </p:stCondLst>
                                        </p:cTn>
                                        <p:tgtEl>
                                          <p:spTgt spid="6146"/>
                                        </p:tgtEl>
                                        <p:attrNameLst>
                                          <p:attrName>style.visibility</p:attrName>
                                        </p:attrNameLst>
                                      </p:cBhvr>
                                      <p:to>
                                        <p:strVal val="visible"/>
                                      </p:to>
                                    </p:set>
                                    <p:animEffect transition="in" filter="fade">
                                      <p:cBhvr>
                                        <p:cTn id="132" dur="500"/>
                                        <p:tgtEl>
                                          <p:spTgt spid="6146"/>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0"/>
                                        </p:tgtEl>
                                        <p:attrNameLst>
                                          <p:attrName>style.visibility</p:attrName>
                                        </p:attrNameLst>
                                      </p:cBhvr>
                                      <p:to>
                                        <p:strVal val="visible"/>
                                      </p:to>
                                    </p:set>
                                    <p:animEffect transition="in" filter="fade">
                                      <p:cBhvr>
                                        <p:cTn id="135" dur="500"/>
                                        <p:tgtEl>
                                          <p:spTgt spid="10"/>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70"/>
                                        </p:tgtEl>
                                        <p:attrNameLst>
                                          <p:attrName>style.visibility</p:attrName>
                                        </p:attrNameLst>
                                      </p:cBhvr>
                                      <p:to>
                                        <p:strVal val="visible"/>
                                      </p:to>
                                    </p:set>
                                    <p:animEffect transition="in" filter="fade">
                                      <p:cBhvr>
                                        <p:cTn id="140" dur="500"/>
                                        <p:tgtEl>
                                          <p:spTgt spid="70"/>
                                        </p:tgtEl>
                                      </p:cBhvr>
                                    </p:animEffect>
                                  </p:childTnLst>
                                </p:cTn>
                              </p:par>
                              <p:par>
                                <p:cTn id="141" presetID="10" presetClass="entr" presetSubtype="0" fill="hold" nodeType="withEffect">
                                  <p:stCondLst>
                                    <p:cond delay="0"/>
                                  </p:stCondLst>
                                  <p:childTnLst>
                                    <p:set>
                                      <p:cBhvr>
                                        <p:cTn id="142" dur="1" fill="hold">
                                          <p:stCondLst>
                                            <p:cond delay="0"/>
                                          </p:stCondLst>
                                        </p:cTn>
                                        <p:tgtEl>
                                          <p:spTgt spid="1026"/>
                                        </p:tgtEl>
                                        <p:attrNameLst>
                                          <p:attrName>style.visibility</p:attrName>
                                        </p:attrNameLst>
                                      </p:cBhvr>
                                      <p:to>
                                        <p:strVal val="visible"/>
                                      </p:to>
                                    </p:set>
                                    <p:animEffect transition="in" filter="fade">
                                      <p:cBhvr>
                                        <p:cTn id="143" dur="500"/>
                                        <p:tgtEl>
                                          <p:spTgt spid="1026"/>
                                        </p:tgtEl>
                                      </p:cBhvr>
                                    </p:animEffect>
                                  </p:childTnLst>
                                </p:cTn>
                              </p:par>
                              <p:par>
                                <p:cTn id="144" presetID="10" presetClass="entr" presetSubtype="0" fill="hold" nodeType="withEffect">
                                  <p:stCondLst>
                                    <p:cond delay="0"/>
                                  </p:stCondLst>
                                  <p:childTnLst>
                                    <p:set>
                                      <p:cBhvr>
                                        <p:cTn id="145" dur="1" fill="hold">
                                          <p:stCondLst>
                                            <p:cond delay="0"/>
                                          </p:stCondLst>
                                        </p:cTn>
                                        <p:tgtEl>
                                          <p:spTgt spid="6151"/>
                                        </p:tgtEl>
                                        <p:attrNameLst>
                                          <p:attrName>style.visibility</p:attrName>
                                        </p:attrNameLst>
                                      </p:cBhvr>
                                      <p:to>
                                        <p:strVal val="visible"/>
                                      </p:to>
                                    </p:set>
                                    <p:animEffect transition="in" filter="fade">
                                      <p:cBhvr>
                                        <p:cTn id="146" dur="500"/>
                                        <p:tgtEl>
                                          <p:spTgt spid="6151"/>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4"/>
                                        </p:tgtEl>
                                        <p:attrNameLst>
                                          <p:attrName>style.visibility</p:attrName>
                                        </p:attrNameLst>
                                      </p:cBhvr>
                                      <p:to>
                                        <p:strVal val="visible"/>
                                      </p:to>
                                    </p:set>
                                    <p:animEffect transition="in" filter="fade">
                                      <p:cBhvr>
                                        <p:cTn id="149" dur="500"/>
                                        <p:tgtEl>
                                          <p:spTgt spid="14"/>
                                        </p:tgtEl>
                                      </p:cBhvr>
                                    </p:animEffect>
                                  </p:childTnLst>
                                </p:cTn>
                              </p:par>
                              <p:par>
                                <p:cTn id="150" presetID="10" presetClass="entr" presetSubtype="0" fill="hold" nodeType="withEffect">
                                  <p:stCondLst>
                                    <p:cond delay="0"/>
                                  </p:stCondLst>
                                  <p:childTnLst>
                                    <p:set>
                                      <p:cBhvr>
                                        <p:cTn id="151" dur="1" fill="hold">
                                          <p:stCondLst>
                                            <p:cond delay="0"/>
                                          </p:stCondLst>
                                        </p:cTn>
                                        <p:tgtEl>
                                          <p:spTgt spid="41"/>
                                        </p:tgtEl>
                                        <p:attrNameLst>
                                          <p:attrName>style.visibility</p:attrName>
                                        </p:attrNameLst>
                                      </p:cBhvr>
                                      <p:to>
                                        <p:strVal val="visible"/>
                                      </p:to>
                                    </p:set>
                                    <p:animEffect transition="in" filter="fade">
                                      <p:cBhvr>
                                        <p:cTn id="152" dur="500"/>
                                        <p:tgtEl>
                                          <p:spTgt spid="41"/>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7"/>
                                        </p:tgtEl>
                                        <p:attrNameLst>
                                          <p:attrName>style.visibility</p:attrName>
                                        </p:attrNameLst>
                                      </p:cBhvr>
                                      <p:to>
                                        <p:strVal val="visible"/>
                                      </p:to>
                                    </p:set>
                                    <p:animEffect transition="in" filter="fade">
                                      <p:cBhvr>
                                        <p:cTn id="155" dur="500"/>
                                        <p:tgtEl>
                                          <p:spTgt spid="17"/>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9"/>
                                        </p:tgtEl>
                                        <p:attrNameLst>
                                          <p:attrName>style.visibility</p:attrName>
                                        </p:attrNameLst>
                                      </p:cBhvr>
                                      <p:to>
                                        <p:strVal val="visible"/>
                                      </p:to>
                                    </p:set>
                                    <p:animEffect transition="in" filter="fade">
                                      <p:cBhvr>
                                        <p:cTn id="158" dur="500"/>
                                        <p:tgtEl>
                                          <p:spTgt spid="19"/>
                                        </p:tgtEl>
                                      </p:cBhvr>
                                    </p:animEffect>
                                  </p:childTnLst>
                                </p:cTn>
                              </p:par>
                              <p:par>
                                <p:cTn id="159" presetID="10" presetClass="entr" presetSubtype="0" fill="hold" nodeType="withEffect">
                                  <p:stCondLst>
                                    <p:cond delay="0"/>
                                  </p:stCondLst>
                                  <p:childTnLst>
                                    <p:set>
                                      <p:cBhvr>
                                        <p:cTn id="160" dur="1" fill="hold">
                                          <p:stCondLst>
                                            <p:cond delay="0"/>
                                          </p:stCondLst>
                                        </p:cTn>
                                        <p:tgtEl>
                                          <p:spTgt spid="6176"/>
                                        </p:tgtEl>
                                        <p:attrNameLst>
                                          <p:attrName>style.visibility</p:attrName>
                                        </p:attrNameLst>
                                      </p:cBhvr>
                                      <p:to>
                                        <p:strVal val="visible"/>
                                      </p:to>
                                    </p:set>
                                    <p:animEffect transition="in" filter="fade">
                                      <p:cBhvr>
                                        <p:cTn id="161" dur="500"/>
                                        <p:tgtEl>
                                          <p:spTgt spid="6176"/>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21"/>
                                        </p:tgtEl>
                                        <p:attrNameLst>
                                          <p:attrName>style.visibility</p:attrName>
                                        </p:attrNameLst>
                                      </p:cBhvr>
                                      <p:to>
                                        <p:strVal val="visible"/>
                                      </p:to>
                                    </p:set>
                                    <p:animEffect transition="in" filter="fade">
                                      <p:cBhvr>
                                        <p:cTn id="164" dur="500"/>
                                        <p:tgtEl>
                                          <p:spTgt spid="21"/>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1"/>
                                        </p:tgtEl>
                                        <p:attrNameLst>
                                          <p:attrName>style.visibility</p:attrName>
                                        </p:attrNameLst>
                                      </p:cBhvr>
                                      <p:to>
                                        <p:strVal val="visible"/>
                                      </p:to>
                                    </p:set>
                                    <p:animEffect transition="in" filter="fade">
                                      <p:cBhvr>
                                        <p:cTn id="167" dur="500"/>
                                        <p:tgtEl>
                                          <p:spTgt spid="11"/>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62"/>
                                        </p:tgtEl>
                                        <p:attrNameLst>
                                          <p:attrName>style.visibility</p:attrName>
                                        </p:attrNameLst>
                                      </p:cBhvr>
                                      <p:to>
                                        <p:strVal val="visible"/>
                                      </p:to>
                                    </p:set>
                                    <p:animEffect transition="in" filter="fade">
                                      <p:cBhvr>
                                        <p:cTn id="170" dur="500"/>
                                        <p:tgtEl>
                                          <p:spTgt spid="62"/>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63"/>
                                        </p:tgtEl>
                                        <p:attrNameLst>
                                          <p:attrName>style.visibility</p:attrName>
                                        </p:attrNameLst>
                                      </p:cBhvr>
                                      <p:to>
                                        <p:strVal val="visible"/>
                                      </p:to>
                                    </p:set>
                                    <p:animEffect transition="in" filter="fade">
                                      <p:cBhvr>
                                        <p:cTn id="173" dur="500"/>
                                        <p:tgtEl>
                                          <p:spTgt spid="63"/>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64"/>
                                        </p:tgtEl>
                                        <p:attrNameLst>
                                          <p:attrName>style.visibility</p:attrName>
                                        </p:attrNameLst>
                                      </p:cBhvr>
                                      <p:to>
                                        <p:strVal val="visible"/>
                                      </p:to>
                                    </p:set>
                                    <p:animEffect transition="in" filter="fade">
                                      <p:cBhvr>
                                        <p:cTn id="176" dur="500"/>
                                        <p:tgtEl>
                                          <p:spTgt spid="64"/>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65"/>
                                        </p:tgtEl>
                                        <p:attrNameLst>
                                          <p:attrName>style.visibility</p:attrName>
                                        </p:attrNameLst>
                                      </p:cBhvr>
                                      <p:to>
                                        <p:strVal val="visible"/>
                                      </p:to>
                                    </p:set>
                                    <p:animEffect transition="in" filter="fade">
                                      <p:cBhvr>
                                        <p:cTn id="17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p:bldP spid="15" grpId="0"/>
      <p:bldP spid="16" grpId="0"/>
      <p:bldP spid="17" grpId="0"/>
      <p:bldP spid="18" grpId="0"/>
      <p:bldP spid="19" grpId="0"/>
      <p:bldP spid="21" grpId="0"/>
      <p:bldP spid="30" grpId="0"/>
      <p:bldP spid="31" grpId="0"/>
      <p:bldP spid="32" grpId="0"/>
      <p:bldP spid="33" grpId="0"/>
      <p:bldP spid="34" grpId="0"/>
      <p:bldP spid="35" grpId="0"/>
      <p:bldP spid="36" grpId="0"/>
      <p:bldP spid="37" grpId="0"/>
      <p:bldP spid="53" grpId="0"/>
      <p:bldP spid="54" grpId="0"/>
      <p:bldP spid="55" grpId="0"/>
      <p:bldP spid="56" grpId="0"/>
      <p:bldP spid="57" grpId="0"/>
      <p:bldP spid="70" grpId="0" animBg="1"/>
      <p:bldP spid="62" grpId="0"/>
      <p:bldP spid="63" grpId="0"/>
      <p:bldP spid="64" grpId="0"/>
      <p:bldP spid="6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34</a:t>
            </a:fld>
            <a:endParaRPr lang="en-US" dirty="0">
              <a:solidFill>
                <a:prstClr val="black">
                  <a:shade val="50000"/>
                </a:prstClr>
              </a:solidFill>
              <a:latin typeface="Times New Roman" pitchFamily="18" charset="0"/>
              <a:ea typeface="ＭＳ Ｐゴシック" pitchFamily="50" charset="-128"/>
            </a:endParaRPr>
          </a:p>
        </p:txBody>
      </p:sp>
      <p:cxnSp>
        <p:nvCxnSpPr>
          <p:cNvPr id="5"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21"/>
          <p:cNvPicPr>
            <a:picLocks noChangeAspect="1" noChangeArrowheads="1"/>
          </p:cNvPicPr>
          <p:nvPr/>
        </p:nvPicPr>
        <p:blipFill>
          <a:blip r:embed="rId2"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7" name="正方形/長方形 6"/>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36</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树脂材质容器</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rgbClr val="FF0000"/>
                </a:solidFill>
                <a:latin typeface="Microsoft YaHei" panose="020B0503020204020204" pitchFamily="34" charset="-122"/>
                <a:ea typeface="Microsoft YaHei" panose="020B0503020204020204" pitchFamily="34" charset="-122"/>
                <a:cs typeface="Arial" charset="0"/>
              </a:rPr>
              <a:t>畅销品</a:t>
            </a:r>
          </a:p>
        </p:txBody>
      </p:sp>
      <p:graphicFrame>
        <p:nvGraphicFramePr>
          <p:cNvPr id="9" name="グラフ 8"/>
          <p:cNvGraphicFramePr/>
          <p:nvPr/>
        </p:nvGraphicFramePr>
        <p:xfrm>
          <a:off x="357158" y="918482"/>
          <a:ext cx="3324225" cy="5939518"/>
        </p:xfrm>
        <a:graphic>
          <a:graphicData uri="http://schemas.openxmlformats.org/drawingml/2006/chart">
            <c:chart xmlns:c="http://schemas.openxmlformats.org/drawingml/2006/chart" xmlns:r="http://schemas.openxmlformats.org/officeDocument/2006/relationships" r:id="rId3"/>
          </a:graphicData>
        </a:graphic>
      </p:graphicFrame>
      <p:pic>
        <p:nvPicPr>
          <p:cNvPr id="10" name="図 9">
            <a:extLst>
              <a:ext uri="{FF2B5EF4-FFF2-40B4-BE49-F238E27FC236}">
                <a16:creationId xmlns:lc="http://schemas.openxmlformats.org/drawingml/2006/lockedCanvas" xmlns="" xmlns:a16="http://schemas.microsoft.com/office/drawing/2014/main" xmlns:xdr="http://schemas.openxmlformats.org/drawingml/2006/spreadsheetDrawing" id="{B287E3AB-EF56-4139-9E59-56F5C319360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114489">
            <a:off x="1432535" y="1900211"/>
            <a:ext cx="1088268" cy="337184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p:nvPr/>
        </p:nvSpPr>
        <p:spPr>
          <a:xfrm>
            <a:off x="5286380" y="1000108"/>
            <a:ext cx="2379177" cy="369332"/>
          </a:xfrm>
          <a:prstGeom prst="rect">
            <a:avLst/>
          </a:prstGeom>
        </p:spPr>
        <p:txBody>
          <a:bodyPr wrap="none">
            <a:spAutoFit/>
          </a:bodyPr>
          <a:lstStyle/>
          <a:p>
            <a:r>
              <a:rPr lang="en-US" altLang="zh-CN" b="1" dirty="0" smtClean="0">
                <a:latin typeface="微软雅黑" pitchFamily="34" charset="-122"/>
                <a:ea typeface="微软雅黑" pitchFamily="34" charset="-122"/>
              </a:rPr>
              <a:t>AS ONE PP</a:t>
            </a:r>
            <a:r>
              <a:rPr lang="zh-CN" altLang="en-US" b="1" dirty="0" smtClean="0">
                <a:latin typeface="微软雅黑" pitchFamily="34" charset="-122"/>
                <a:ea typeface="微软雅黑" pitchFamily="34" charset="-122"/>
              </a:rPr>
              <a:t>制塑料瓶</a:t>
            </a:r>
            <a:endParaRPr lang="zh-CN" altLang="en-US" sz="2000" b="1" dirty="0">
              <a:latin typeface="微软雅黑" pitchFamily="34" charset="-122"/>
              <a:ea typeface="微软雅黑" pitchFamily="34" charset="-122"/>
            </a:endParaRPr>
          </a:p>
        </p:txBody>
      </p:sp>
      <p:sp>
        <p:nvSpPr>
          <p:cNvPr id="14" name="テキスト ボックス 222">
            <a:extLst>
              <a:ext uri="{FF2B5EF4-FFF2-40B4-BE49-F238E27FC236}">
                <a16:creationId xmlns:xdr="http://schemas.openxmlformats.org/drawingml/2006/spreadsheetDrawing" xmlns="" xmlns:a16="http://schemas.microsoft.com/office/drawing/2014/main" xmlns:lc="http://schemas.openxmlformats.org/drawingml/2006/lockedCanvas" id="{00000000-0008-0000-0200-0000A7000000}"/>
              </a:ext>
            </a:extLst>
          </p:cNvPr>
          <p:cNvSpPr txBox="1"/>
          <p:nvPr/>
        </p:nvSpPr>
        <p:spPr>
          <a:xfrm>
            <a:off x="7741628" y="2395831"/>
            <a:ext cx="1116652"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800" b="1" i="1" u="none" dirty="0" smtClean="0">
                <a:solidFill>
                  <a:srgbClr val="C00000"/>
                </a:solidFill>
                <a:latin typeface="微软雅黑" pitchFamily="34" charset="-122"/>
                <a:ea typeface="微软雅黑" pitchFamily="34" charset="-122"/>
              </a:rPr>
              <a:t>￥</a:t>
            </a:r>
            <a:r>
              <a:rPr kumimoji="1" lang="en-US" altLang="ja-JP" sz="2400" b="1" i="1" u="none" dirty="0" smtClean="0">
                <a:solidFill>
                  <a:srgbClr val="C00000"/>
                </a:solidFill>
                <a:latin typeface="微软雅黑" pitchFamily="34" charset="-122"/>
                <a:ea typeface="微软雅黑" pitchFamily="34" charset="-122"/>
              </a:rPr>
              <a:t>5.</a:t>
            </a:r>
            <a:r>
              <a:rPr kumimoji="1" lang="en-US" altLang="ja-JP" sz="1800" b="1" i="1" u="none" dirty="0" smtClean="0">
                <a:solidFill>
                  <a:srgbClr val="C00000"/>
                </a:solidFill>
                <a:latin typeface="微软雅黑" pitchFamily="34" charset="-122"/>
                <a:ea typeface="微软雅黑" pitchFamily="34" charset="-122"/>
              </a:rPr>
              <a:t>00</a:t>
            </a:r>
            <a:r>
              <a:rPr kumimoji="1" lang="zh-CN" altLang="en-US" sz="1800" b="1" i="1" u="none" dirty="0" smtClean="0">
                <a:solidFill>
                  <a:srgbClr val="C00000"/>
                </a:solidFill>
                <a:latin typeface="微软雅黑" pitchFamily="34" charset="-122"/>
                <a:ea typeface="微软雅黑" pitchFamily="34" charset="-122"/>
              </a:rPr>
              <a:t>起</a:t>
            </a:r>
            <a:endParaRPr kumimoji="1" lang="ja-JP" altLang="en-US" sz="1800" b="1" i="1" u="none" dirty="0">
              <a:solidFill>
                <a:srgbClr val="C00000"/>
              </a:solidFill>
              <a:latin typeface="微软雅黑" pitchFamily="34" charset="-122"/>
              <a:ea typeface="微软雅黑" pitchFamily="34" charset="-122"/>
            </a:endParaRPr>
          </a:p>
        </p:txBody>
      </p:sp>
      <p:sp>
        <p:nvSpPr>
          <p:cNvPr id="16" name="正方形/長方形 15"/>
          <p:cNvSpPr/>
          <p:nvPr/>
        </p:nvSpPr>
        <p:spPr>
          <a:xfrm>
            <a:off x="6573613" y="2480172"/>
            <a:ext cx="1024639" cy="369332"/>
          </a:xfrm>
          <a:prstGeom prst="rect">
            <a:avLst/>
          </a:prstGeom>
        </p:spPr>
        <p:txBody>
          <a:bodyPr wrap="none">
            <a:spAutoFit/>
          </a:bodyPr>
          <a:lstStyle/>
          <a:p>
            <a:r>
              <a:rPr lang="en-US" altLang="zh-CN" dirty="0" smtClean="0"/>
              <a:t>5-001-**</a:t>
            </a:r>
            <a:endParaRPr lang="zh-CN" altLang="en-US" dirty="0"/>
          </a:p>
        </p:txBody>
      </p:sp>
      <p:sp>
        <p:nvSpPr>
          <p:cNvPr id="19" name="正方形/長方形 18"/>
          <p:cNvSpPr/>
          <p:nvPr/>
        </p:nvSpPr>
        <p:spPr>
          <a:xfrm>
            <a:off x="5357818" y="2857496"/>
            <a:ext cx="2352503" cy="369332"/>
          </a:xfrm>
          <a:prstGeom prst="rect">
            <a:avLst/>
          </a:prstGeom>
        </p:spPr>
        <p:txBody>
          <a:bodyPr wrap="none">
            <a:spAutoFit/>
          </a:bodyPr>
          <a:lstStyle/>
          <a:p>
            <a:r>
              <a:rPr lang="en-US" altLang="zh-CN" b="1" dirty="0" smtClean="0">
                <a:latin typeface="微软雅黑" pitchFamily="34" charset="-122"/>
                <a:ea typeface="微软雅黑" pitchFamily="34" charset="-122"/>
              </a:rPr>
              <a:t>AS ONE PFA</a:t>
            </a:r>
            <a:r>
              <a:rPr lang="zh-CN" altLang="en-US" b="1" dirty="0" smtClean="0">
                <a:latin typeface="微软雅黑" pitchFamily="34" charset="-122"/>
                <a:ea typeface="微软雅黑" pitchFamily="34" charset="-122"/>
              </a:rPr>
              <a:t>试剂瓶 </a:t>
            </a:r>
            <a:endParaRPr lang="zh-CN" altLang="en-US" sz="2000" b="1" dirty="0">
              <a:latin typeface="微软雅黑" pitchFamily="34" charset="-122"/>
              <a:ea typeface="微软雅黑" pitchFamily="34" charset="-122"/>
            </a:endParaRPr>
          </a:p>
        </p:txBody>
      </p:sp>
      <p:sp>
        <p:nvSpPr>
          <p:cNvPr id="20" name="テキスト ボックス 222">
            <a:extLst>
              <a:ext uri="{FF2B5EF4-FFF2-40B4-BE49-F238E27FC236}">
                <a16:creationId xmlns:xdr="http://schemas.openxmlformats.org/drawingml/2006/spreadsheetDrawing" xmlns="" xmlns:a16="http://schemas.microsoft.com/office/drawing/2014/main" xmlns:lc="http://schemas.openxmlformats.org/drawingml/2006/lockedCanvas" id="{00000000-0008-0000-0200-0000A7000000}"/>
              </a:ext>
            </a:extLst>
          </p:cNvPr>
          <p:cNvSpPr txBox="1"/>
          <p:nvPr/>
        </p:nvSpPr>
        <p:spPr>
          <a:xfrm>
            <a:off x="7403016" y="4247052"/>
            <a:ext cx="1472519"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800" b="1" i="1" u="none" dirty="0" smtClean="0">
                <a:solidFill>
                  <a:srgbClr val="C00000"/>
                </a:solidFill>
                <a:latin typeface="微软雅黑" pitchFamily="34" charset="-122"/>
                <a:ea typeface="微软雅黑" pitchFamily="34" charset="-122"/>
              </a:rPr>
              <a:t>￥</a:t>
            </a:r>
            <a:r>
              <a:rPr kumimoji="1" lang="en-US" altLang="ja-JP" sz="2400" b="1" i="1" u="none" dirty="0" smtClean="0">
                <a:solidFill>
                  <a:srgbClr val="C00000"/>
                </a:solidFill>
                <a:latin typeface="微软雅黑" pitchFamily="34" charset="-122"/>
                <a:ea typeface="微软雅黑" pitchFamily="34" charset="-122"/>
              </a:rPr>
              <a:t>205</a:t>
            </a:r>
            <a:r>
              <a:rPr kumimoji="1" lang="en-US" altLang="ja-JP" sz="1800" b="1" i="1" u="none" dirty="0" smtClean="0">
                <a:solidFill>
                  <a:srgbClr val="C00000"/>
                </a:solidFill>
                <a:latin typeface="微软雅黑" pitchFamily="34" charset="-122"/>
                <a:ea typeface="微软雅黑" pitchFamily="34" charset="-122"/>
              </a:rPr>
              <a:t>.00</a:t>
            </a:r>
            <a:r>
              <a:rPr kumimoji="1" lang="zh-CN" altLang="en-US" sz="1800" b="1" i="1" u="none" dirty="0" smtClean="0">
                <a:solidFill>
                  <a:srgbClr val="C00000"/>
                </a:solidFill>
                <a:latin typeface="微软雅黑" pitchFamily="34" charset="-122"/>
                <a:ea typeface="微软雅黑" pitchFamily="34" charset="-122"/>
              </a:rPr>
              <a:t>起</a:t>
            </a:r>
            <a:endParaRPr kumimoji="1" lang="ja-JP" altLang="en-US" sz="1800" b="1" i="1" u="none" dirty="0">
              <a:solidFill>
                <a:srgbClr val="C00000"/>
              </a:solidFill>
              <a:latin typeface="微软雅黑" pitchFamily="34" charset="-122"/>
              <a:ea typeface="微软雅黑" pitchFamily="34" charset="-122"/>
            </a:endParaRPr>
          </a:p>
        </p:txBody>
      </p:sp>
      <p:sp>
        <p:nvSpPr>
          <p:cNvPr id="21" name="正方形/長方形 20"/>
          <p:cNvSpPr/>
          <p:nvPr/>
        </p:nvSpPr>
        <p:spPr>
          <a:xfrm>
            <a:off x="5357818" y="3825946"/>
            <a:ext cx="3262432" cy="338554"/>
          </a:xfrm>
          <a:prstGeom prst="rect">
            <a:avLst/>
          </a:prstGeom>
          <a:solidFill>
            <a:srgbClr val="00B0F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半导体，分析，食品，生物等领域</a:t>
            </a:r>
            <a:endParaRPr lang="zh-CN" altLang="en-US" sz="1600" b="1" dirty="0">
              <a:solidFill>
                <a:schemeClr val="bg1"/>
              </a:solidFill>
              <a:latin typeface="微软雅黑" pitchFamily="34" charset="-122"/>
              <a:ea typeface="微软雅黑" pitchFamily="34" charset="-122"/>
            </a:endParaRPr>
          </a:p>
        </p:txBody>
      </p:sp>
      <p:sp>
        <p:nvSpPr>
          <p:cNvPr id="22" name="正方形/長方形 21"/>
          <p:cNvSpPr/>
          <p:nvPr/>
        </p:nvSpPr>
        <p:spPr>
          <a:xfrm>
            <a:off x="6188570" y="4331393"/>
            <a:ext cx="1141659" cy="369332"/>
          </a:xfrm>
          <a:prstGeom prst="rect">
            <a:avLst/>
          </a:prstGeom>
        </p:spPr>
        <p:txBody>
          <a:bodyPr wrap="none">
            <a:spAutoFit/>
          </a:bodyPr>
          <a:lstStyle/>
          <a:p>
            <a:r>
              <a:rPr lang="en-US" altLang="zh-CN" dirty="0" smtClean="0"/>
              <a:t>4-5342-**</a:t>
            </a:r>
            <a:endParaRPr lang="zh-CN" altLang="en-US" dirty="0"/>
          </a:p>
        </p:txBody>
      </p:sp>
      <p:sp>
        <p:nvSpPr>
          <p:cNvPr id="25" name="正方形/長方形 24"/>
          <p:cNvSpPr/>
          <p:nvPr/>
        </p:nvSpPr>
        <p:spPr>
          <a:xfrm>
            <a:off x="5357818" y="4702742"/>
            <a:ext cx="1338828" cy="369332"/>
          </a:xfrm>
          <a:prstGeom prst="rect">
            <a:avLst/>
          </a:prstGeom>
        </p:spPr>
        <p:txBody>
          <a:bodyPr wrap="none">
            <a:spAutoFit/>
          </a:bodyPr>
          <a:lstStyle/>
          <a:p>
            <a:r>
              <a:rPr lang="zh-CN" altLang="en-US" b="1" dirty="0" smtClean="0">
                <a:latin typeface="微软雅黑" pitchFamily="34" charset="-122"/>
                <a:ea typeface="微软雅黑" pitchFamily="34" charset="-122"/>
              </a:rPr>
              <a:t>螺口样品瓶</a:t>
            </a:r>
            <a:endParaRPr lang="zh-CN" altLang="en-US" sz="2000" b="1" dirty="0">
              <a:latin typeface="微软雅黑" pitchFamily="34" charset="-122"/>
              <a:ea typeface="微软雅黑" pitchFamily="34" charset="-122"/>
            </a:endParaRPr>
          </a:p>
        </p:txBody>
      </p:sp>
      <p:sp>
        <p:nvSpPr>
          <p:cNvPr id="28" name="正方形/長方形 27"/>
          <p:cNvSpPr/>
          <p:nvPr/>
        </p:nvSpPr>
        <p:spPr>
          <a:xfrm>
            <a:off x="6619195" y="6199409"/>
            <a:ext cx="1024639" cy="369332"/>
          </a:xfrm>
          <a:prstGeom prst="rect">
            <a:avLst/>
          </a:prstGeom>
        </p:spPr>
        <p:txBody>
          <a:bodyPr wrap="none">
            <a:spAutoFit/>
          </a:bodyPr>
          <a:lstStyle/>
          <a:p>
            <a:r>
              <a:rPr lang="en-US" altLang="zh-CN" dirty="0" smtClean="0"/>
              <a:t>5-099-**</a:t>
            </a:r>
            <a:endParaRPr lang="zh-CN" altLang="en-US" dirty="0"/>
          </a:p>
        </p:txBody>
      </p:sp>
      <p:pic>
        <p:nvPicPr>
          <p:cNvPr id="56322" name="Picture 2" descr="http://ftp.asonline.cn/ProductImg/IUCHI-2195.jpg"/>
          <p:cNvPicPr>
            <a:picLocks noChangeAspect="1" noChangeArrowheads="1"/>
          </p:cNvPicPr>
          <p:nvPr/>
        </p:nvPicPr>
        <p:blipFill>
          <a:blip r:embed="rId5" cstate="print"/>
          <a:srcRect/>
          <a:stretch>
            <a:fillRect/>
          </a:stretch>
        </p:blipFill>
        <p:spPr bwMode="auto">
          <a:xfrm>
            <a:off x="3857620" y="1214422"/>
            <a:ext cx="1428760" cy="1428760"/>
          </a:xfrm>
          <a:prstGeom prst="rect">
            <a:avLst/>
          </a:prstGeom>
          <a:noFill/>
        </p:spPr>
      </p:pic>
      <p:pic>
        <p:nvPicPr>
          <p:cNvPr id="56324" name="Picture 4" descr="http://ftp.asonline.cn/ProductImg/04534201.jpg"/>
          <p:cNvPicPr>
            <a:picLocks noChangeAspect="1" noChangeArrowheads="1"/>
          </p:cNvPicPr>
          <p:nvPr/>
        </p:nvPicPr>
        <p:blipFill>
          <a:blip r:embed="rId6" cstate="print"/>
          <a:srcRect/>
          <a:stretch>
            <a:fillRect/>
          </a:stretch>
        </p:blipFill>
        <p:spPr bwMode="auto">
          <a:xfrm>
            <a:off x="3844368" y="3071810"/>
            <a:ext cx="1442012" cy="1442012"/>
          </a:xfrm>
          <a:prstGeom prst="rect">
            <a:avLst/>
          </a:prstGeom>
          <a:noFill/>
        </p:spPr>
      </p:pic>
      <p:pic>
        <p:nvPicPr>
          <p:cNvPr id="56326" name="Picture 6" descr="http://ftp.asonline.cn/ProductImg/IUCHI-2316.jpg"/>
          <p:cNvPicPr>
            <a:picLocks noChangeAspect="1" noChangeArrowheads="1"/>
          </p:cNvPicPr>
          <p:nvPr/>
        </p:nvPicPr>
        <p:blipFill>
          <a:blip r:embed="rId7" cstate="print"/>
          <a:srcRect/>
          <a:stretch>
            <a:fillRect/>
          </a:stretch>
        </p:blipFill>
        <p:spPr bwMode="auto">
          <a:xfrm>
            <a:off x="4492488" y="5662008"/>
            <a:ext cx="799070" cy="799070"/>
          </a:xfrm>
          <a:prstGeom prst="rect">
            <a:avLst/>
          </a:prstGeom>
          <a:noFill/>
        </p:spPr>
      </p:pic>
      <p:sp>
        <p:nvSpPr>
          <p:cNvPr id="30" name="正方形/長方形 29"/>
          <p:cNvSpPr/>
          <p:nvPr/>
        </p:nvSpPr>
        <p:spPr>
          <a:xfrm>
            <a:off x="3786182" y="1000108"/>
            <a:ext cx="5072098" cy="178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正方形/長方形 30"/>
          <p:cNvSpPr/>
          <p:nvPr/>
        </p:nvSpPr>
        <p:spPr>
          <a:xfrm>
            <a:off x="3786182" y="2857496"/>
            <a:ext cx="5072098" cy="178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正方形/長方形 31"/>
          <p:cNvSpPr/>
          <p:nvPr/>
        </p:nvSpPr>
        <p:spPr>
          <a:xfrm>
            <a:off x="3786182" y="4714884"/>
            <a:ext cx="5072098" cy="1785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Picture 2" descr="http://msp.c.yimg.jp/yjimage?q=4MJ.reYXyLGeMDUXSkfPTGsy.dHf0p4FucPe99DOfkNNUdISlv8ZCoi2lNMXXVeGeayXcj8IXEC2.TrlAG9bCVZ6X.Qs8sUw0D_k9ohk6wZXnQGMUBoyoizUAGXvLwKXvNrT0lDzt_3H0n9jKg--&amp;sig=138b9up9d&amp;x=170&amp;y=14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389721">
            <a:off x="8253476" y="730462"/>
            <a:ext cx="783394" cy="705273"/>
          </a:xfrm>
          <a:prstGeom prst="rect">
            <a:avLst/>
          </a:prstGeom>
          <a:noFill/>
          <a:ln w="9525">
            <a:noFill/>
            <a:miter lim="800000"/>
            <a:headEnd/>
            <a:tailEnd/>
          </a:ln>
        </p:spPr>
      </p:pic>
      <p:sp>
        <p:nvSpPr>
          <p:cNvPr id="34" name="正方形/長方形 33"/>
          <p:cNvSpPr/>
          <p:nvPr/>
        </p:nvSpPr>
        <p:spPr>
          <a:xfrm>
            <a:off x="5357818" y="1375934"/>
            <a:ext cx="3057247" cy="584775"/>
          </a:xfrm>
          <a:prstGeom prst="rect">
            <a:avLst/>
          </a:prstGeom>
          <a:solidFill>
            <a:srgbClr val="FF000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多用于液体盛放，耐腐蚀性高，</a:t>
            </a:r>
            <a:endParaRPr lang="en-US" altLang="zh-CN" sz="1600" b="1" dirty="0" smtClean="0">
              <a:solidFill>
                <a:schemeClr val="bg1"/>
              </a:solidFill>
              <a:latin typeface="微软雅黑" pitchFamily="34" charset="-122"/>
              <a:ea typeface="微软雅黑" pitchFamily="34" charset="-122"/>
            </a:endParaRPr>
          </a:p>
          <a:p>
            <a:r>
              <a:rPr lang="zh-CN" altLang="en-US" sz="1600" b="1" dirty="0" smtClean="0">
                <a:solidFill>
                  <a:schemeClr val="bg1"/>
                </a:solidFill>
                <a:latin typeface="微软雅黑" pitchFamily="34" charset="-122"/>
                <a:ea typeface="微软雅黑" pitchFamily="34" charset="-122"/>
              </a:rPr>
              <a:t>通用范围广</a:t>
            </a:r>
          </a:p>
        </p:txBody>
      </p:sp>
      <p:sp>
        <p:nvSpPr>
          <p:cNvPr id="35" name="正方形/長方形 34"/>
          <p:cNvSpPr/>
          <p:nvPr/>
        </p:nvSpPr>
        <p:spPr>
          <a:xfrm>
            <a:off x="5357818" y="1992372"/>
            <a:ext cx="1005403"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单个起售</a:t>
            </a:r>
          </a:p>
        </p:txBody>
      </p:sp>
      <p:sp>
        <p:nvSpPr>
          <p:cNvPr id="36" name="正方形/長方形 35"/>
          <p:cNvSpPr/>
          <p:nvPr/>
        </p:nvSpPr>
        <p:spPr>
          <a:xfrm>
            <a:off x="6384454" y="1992372"/>
            <a:ext cx="800219"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无内塞</a:t>
            </a:r>
          </a:p>
        </p:txBody>
      </p:sp>
      <p:sp>
        <p:nvSpPr>
          <p:cNvPr id="37" name="正方形/長方形 36"/>
          <p:cNvSpPr/>
          <p:nvPr/>
        </p:nvSpPr>
        <p:spPr>
          <a:xfrm>
            <a:off x="7207132" y="1992372"/>
            <a:ext cx="1620957"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可高温高压灭菌</a:t>
            </a:r>
          </a:p>
        </p:txBody>
      </p:sp>
      <p:sp>
        <p:nvSpPr>
          <p:cNvPr id="38" name="正方形/長方形 37"/>
          <p:cNvSpPr/>
          <p:nvPr/>
        </p:nvSpPr>
        <p:spPr>
          <a:xfrm>
            <a:off x="5357818" y="3201434"/>
            <a:ext cx="3363934" cy="584775"/>
          </a:xfrm>
          <a:prstGeom prst="rect">
            <a:avLst/>
          </a:prstGeom>
          <a:solidFill>
            <a:srgbClr val="FF0000"/>
          </a:solidFill>
        </p:spPr>
        <p:txBody>
          <a:bodyPr wrap="none">
            <a:spAutoFit/>
          </a:bodyPr>
          <a:lstStyle/>
          <a:p>
            <a:r>
              <a:rPr lang="en-US" altLang="zh-CN" sz="1600" b="1" dirty="0" smtClean="0">
                <a:solidFill>
                  <a:schemeClr val="bg1"/>
                </a:solidFill>
                <a:latin typeface="微软雅黑" pitchFamily="34" charset="-122"/>
                <a:ea typeface="微软雅黑" pitchFamily="34" charset="-122"/>
              </a:rPr>
              <a:t>ASONE</a:t>
            </a:r>
            <a:r>
              <a:rPr lang="zh-CN" altLang="en-US" sz="1600" b="1" dirty="0" smtClean="0">
                <a:solidFill>
                  <a:schemeClr val="bg1"/>
                </a:solidFill>
                <a:latin typeface="微软雅黑" pitchFamily="34" charset="-122"/>
                <a:ea typeface="微软雅黑" pitchFamily="34" charset="-122"/>
              </a:rPr>
              <a:t>的</a:t>
            </a:r>
            <a:r>
              <a:rPr lang="en-US" altLang="zh-CN" sz="1600" b="1" dirty="0" smtClean="0">
                <a:solidFill>
                  <a:schemeClr val="bg1"/>
                </a:solidFill>
                <a:latin typeface="微软雅黑" pitchFamily="34" charset="-122"/>
                <a:ea typeface="微软雅黑" pitchFamily="34" charset="-122"/>
              </a:rPr>
              <a:t>PFA</a:t>
            </a:r>
            <a:r>
              <a:rPr lang="zh-CN" altLang="en-US" sz="1600" b="1" dirty="0" smtClean="0">
                <a:solidFill>
                  <a:schemeClr val="bg1"/>
                </a:solidFill>
                <a:latin typeface="微软雅黑" pitchFamily="34" charset="-122"/>
                <a:ea typeface="微软雅黑" pitchFamily="34" charset="-122"/>
              </a:rPr>
              <a:t>试剂瓶在中国每年的</a:t>
            </a:r>
            <a:endParaRPr lang="en-US" altLang="zh-CN" sz="1600" b="1" dirty="0" smtClean="0">
              <a:solidFill>
                <a:schemeClr val="bg1"/>
              </a:solidFill>
              <a:latin typeface="微软雅黑" pitchFamily="34" charset="-122"/>
              <a:ea typeface="微软雅黑" pitchFamily="34" charset="-122"/>
            </a:endParaRPr>
          </a:p>
          <a:p>
            <a:r>
              <a:rPr lang="zh-CN" altLang="en-US" sz="1600" b="1" dirty="0" smtClean="0">
                <a:solidFill>
                  <a:schemeClr val="bg1"/>
                </a:solidFill>
                <a:latin typeface="微软雅黑" pitchFamily="34" charset="-122"/>
                <a:ea typeface="微软雅黑" pitchFamily="34" charset="-122"/>
              </a:rPr>
              <a:t>销售额都有大幅度的增长。</a:t>
            </a:r>
          </a:p>
        </p:txBody>
      </p:sp>
      <p:sp>
        <p:nvSpPr>
          <p:cNvPr id="39" name="テキスト ボックス 7"/>
          <p:cNvSpPr txBox="1">
            <a:spLocks noChangeArrowheads="1"/>
          </p:cNvSpPr>
          <p:nvPr/>
        </p:nvSpPr>
        <p:spPr bwMode="auto">
          <a:xfrm>
            <a:off x="8157152" y="4740284"/>
            <a:ext cx="635110" cy="307777"/>
          </a:xfrm>
          <a:prstGeom prst="rect">
            <a:avLst/>
          </a:prstGeom>
          <a:solidFill>
            <a:schemeClr val="accent2"/>
          </a:solidFill>
          <a:ln w="9525">
            <a:noFill/>
            <a:miter lim="800000"/>
            <a:headEnd/>
            <a:tailEnd/>
          </a:ln>
        </p:spPr>
        <p:txBody>
          <a:bodyPr wrap="none">
            <a:spAutoFit/>
          </a:bodyPr>
          <a:lstStyle/>
          <a:p>
            <a:r>
              <a:rPr lang="en-US" altLang="zh-CN" sz="1400" b="1" dirty="0" smtClean="0">
                <a:solidFill>
                  <a:schemeClr val="bg1"/>
                </a:solidFill>
                <a:latin typeface="微软雅黑" pitchFamily="34" charset="-122"/>
                <a:ea typeface="微软雅黑" pitchFamily="34" charset="-122"/>
              </a:rPr>
              <a:t>P818</a:t>
            </a:r>
            <a:endParaRPr lang="ja-JP" altLang="en-US" sz="1400" b="1" dirty="0">
              <a:solidFill>
                <a:schemeClr val="bg1"/>
              </a:solidFill>
              <a:latin typeface="微软雅黑" pitchFamily="34" charset="-122"/>
              <a:ea typeface="微软雅黑" pitchFamily="34" charset="-122"/>
            </a:endParaRPr>
          </a:p>
        </p:txBody>
      </p:sp>
      <p:sp>
        <p:nvSpPr>
          <p:cNvPr id="40" name="テキスト ボックス 7"/>
          <p:cNvSpPr txBox="1">
            <a:spLocks noChangeArrowheads="1"/>
          </p:cNvSpPr>
          <p:nvPr/>
        </p:nvSpPr>
        <p:spPr bwMode="auto">
          <a:xfrm>
            <a:off x="8157152" y="2889178"/>
            <a:ext cx="635110" cy="307777"/>
          </a:xfrm>
          <a:prstGeom prst="rect">
            <a:avLst/>
          </a:prstGeom>
          <a:solidFill>
            <a:schemeClr val="accent2"/>
          </a:solidFill>
          <a:ln w="9525">
            <a:noFill/>
            <a:miter lim="800000"/>
            <a:headEnd/>
            <a:tailEnd/>
          </a:ln>
        </p:spPr>
        <p:txBody>
          <a:bodyPr wrap="none">
            <a:spAutoFit/>
          </a:bodyPr>
          <a:lstStyle/>
          <a:p>
            <a:r>
              <a:rPr lang="en-US" altLang="zh-CN" sz="1400" b="1" dirty="0" smtClean="0">
                <a:solidFill>
                  <a:schemeClr val="bg1"/>
                </a:solidFill>
                <a:latin typeface="微软雅黑" pitchFamily="34" charset="-122"/>
                <a:ea typeface="微软雅黑" pitchFamily="34" charset="-122"/>
              </a:rPr>
              <a:t>P763</a:t>
            </a:r>
            <a:endParaRPr lang="ja-JP" altLang="en-US" sz="1400" b="1" dirty="0">
              <a:solidFill>
                <a:schemeClr val="bg1"/>
              </a:solidFill>
              <a:latin typeface="微软雅黑" pitchFamily="34" charset="-122"/>
              <a:ea typeface="微软雅黑" pitchFamily="34" charset="-122"/>
            </a:endParaRPr>
          </a:p>
        </p:txBody>
      </p:sp>
      <p:sp>
        <p:nvSpPr>
          <p:cNvPr id="41" name="テキスト ボックス 7"/>
          <p:cNvSpPr txBox="1">
            <a:spLocks noChangeArrowheads="1"/>
          </p:cNvSpPr>
          <p:nvPr/>
        </p:nvSpPr>
        <p:spPr bwMode="auto">
          <a:xfrm>
            <a:off x="7643834" y="1026612"/>
            <a:ext cx="635110" cy="307777"/>
          </a:xfrm>
          <a:prstGeom prst="rect">
            <a:avLst/>
          </a:prstGeom>
          <a:solidFill>
            <a:schemeClr val="accent2"/>
          </a:solidFill>
          <a:ln w="9525">
            <a:noFill/>
            <a:miter lim="800000"/>
            <a:headEnd/>
            <a:tailEnd/>
          </a:ln>
        </p:spPr>
        <p:txBody>
          <a:bodyPr wrap="none">
            <a:spAutoFit/>
          </a:bodyPr>
          <a:lstStyle/>
          <a:p>
            <a:r>
              <a:rPr lang="en-US" altLang="zh-CN" sz="1400" b="1" dirty="0" smtClean="0">
                <a:solidFill>
                  <a:schemeClr val="bg1"/>
                </a:solidFill>
                <a:latin typeface="微软雅黑" pitchFamily="34" charset="-122"/>
                <a:ea typeface="微软雅黑" pitchFamily="34" charset="-122"/>
              </a:rPr>
              <a:t>P725</a:t>
            </a:r>
            <a:endParaRPr lang="ja-JP" altLang="en-US" sz="1400" b="1" dirty="0">
              <a:solidFill>
                <a:schemeClr val="bg1"/>
              </a:solidFill>
              <a:latin typeface="微软雅黑" pitchFamily="34" charset="-122"/>
              <a:ea typeface="微软雅黑" pitchFamily="34" charset="-122"/>
            </a:endParaRPr>
          </a:p>
        </p:txBody>
      </p:sp>
      <p:sp>
        <p:nvSpPr>
          <p:cNvPr id="42" name="テキスト ボックス 222">
            <a:extLst>
              <a:ext uri="{FF2B5EF4-FFF2-40B4-BE49-F238E27FC236}">
                <a16:creationId xmlns:xdr="http://schemas.openxmlformats.org/drawingml/2006/spreadsheetDrawing" xmlns="" xmlns:a16="http://schemas.microsoft.com/office/drawing/2014/main" xmlns:lc="http://schemas.openxmlformats.org/drawingml/2006/lockedCanvas" id="{00000000-0008-0000-0200-0000A7000000}"/>
              </a:ext>
            </a:extLst>
          </p:cNvPr>
          <p:cNvSpPr txBox="1"/>
          <p:nvPr/>
        </p:nvSpPr>
        <p:spPr>
          <a:xfrm>
            <a:off x="7741628" y="6097355"/>
            <a:ext cx="1116652" cy="461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none" lIns="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kumimoji="1" lang="ja-JP" altLang="en-US" sz="1800" b="1" i="1" u="none" dirty="0" smtClean="0">
                <a:solidFill>
                  <a:srgbClr val="C00000"/>
                </a:solidFill>
                <a:latin typeface="微软雅黑" pitchFamily="34" charset="-122"/>
                <a:ea typeface="微软雅黑" pitchFamily="34" charset="-122"/>
              </a:rPr>
              <a:t>￥</a:t>
            </a:r>
            <a:r>
              <a:rPr kumimoji="1" lang="en-US" altLang="ja-JP" sz="2400" b="1" i="1" u="none" dirty="0" smtClean="0">
                <a:solidFill>
                  <a:srgbClr val="C00000"/>
                </a:solidFill>
                <a:latin typeface="微软雅黑" pitchFamily="34" charset="-122"/>
                <a:ea typeface="微软雅黑" pitchFamily="34" charset="-122"/>
              </a:rPr>
              <a:t>5.</a:t>
            </a:r>
            <a:r>
              <a:rPr kumimoji="1" lang="en-US" altLang="ja-JP" sz="1800" b="1" i="1" u="none" dirty="0" smtClean="0">
                <a:solidFill>
                  <a:srgbClr val="C00000"/>
                </a:solidFill>
                <a:latin typeface="微软雅黑" pitchFamily="34" charset="-122"/>
                <a:ea typeface="微软雅黑" pitchFamily="34" charset="-122"/>
              </a:rPr>
              <a:t>00</a:t>
            </a:r>
            <a:r>
              <a:rPr kumimoji="1" lang="zh-CN" altLang="en-US" sz="1800" b="1" i="1" u="none" dirty="0" smtClean="0">
                <a:solidFill>
                  <a:srgbClr val="C00000"/>
                </a:solidFill>
                <a:latin typeface="微软雅黑" pitchFamily="34" charset="-122"/>
                <a:ea typeface="微软雅黑" pitchFamily="34" charset="-122"/>
              </a:rPr>
              <a:t>起</a:t>
            </a:r>
            <a:endParaRPr kumimoji="1" lang="ja-JP" altLang="en-US" sz="1800" b="1" i="1" u="none" dirty="0">
              <a:solidFill>
                <a:srgbClr val="C00000"/>
              </a:solidFill>
              <a:latin typeface="微软雅黑" pitchFamily="34" charset="-122"/>
              <a:ea typeface="微软雅黑" pitchFamily="34" charset="-122"/>
            </a:endParaRPr>
          </a:p>
        </p:txBody>
      </p:sp>
      <p:pic>
        <p:nvPicPr>
          <p:cNvPr id="56327" name="Picture 7"/>
          <p:cNvPicPr>
            <a:picLocks noChangeAspect="1" noChangeArrowheads="1"/>
          </p:cNvPicPr>
          <p:nvPr/>
        </p:nvPicPr>
        <p:blipFill>
          <a:blip r:embed="rId9" cstate="print"/>
          <a:srcRect/>
          <a:stretch>
            <a:fillRect/>
          </a:stretch>
        </p:blipFill>
        <p:spPr bwMode="auto">
          <a:xfrm>
            <a:off x="3825938" y="4769371"/>
            <a:ext cx="1071570" cy="990579"/>
          </a:xfrm>
          <a:prstGeom prst="rect">
            <a:avLst/>
          </a:prstGeom>
          <a:noFill/>
          <a:ln w="9525">
            <a:noFill/>
            <a:miter lim="800000"/>
            <a:headEnd/>
            <a:tailEnd/>
          </a:ln>
          <a:effectLst/>
        </p:spPr>
      </p:pic>
      <p:sp>
        <p:nvSpPr>
          <p:cNvPr id="44" name="正方形/長方形 43"/>
          <p:cNvSpPr/>
          <p:nvPr/>
        </p:nvSpPr>
        <p:spPr>
          <a:xfrm>
            <a:off x="5357818" y="5072074"/>
            <a:ext cx="3262432" cy="584775"/>
          </a:xfrm>
          <a:prstGeom prst="rect">
            <a:avLst/>
          </a:prstGeom>
          <a:solidFill>
            <a:srgbClr val="FF000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日本生产的高质量玻璃样品瓶</a:t>
            </a:r>
            <a:r>
              <a:rPr lang="en-US" altLang="zh-CN" sz="1600" b="1" dirty="0" smtClean="0">
                <a:solidFill>
                  <a:schemeClr val="bg1"/>
                </a:solidFill>
                <a:latin typeface="微软雅黑" pitchFamily="34" charset="-122"/>
                <a:ea typeface="微软雅黑" pitchFamily="34" charset="-122"/>
              </a:rPr>
              <a:t>.</a:t>
            </a:r>
          </a:p>
          <a:p>
            <a:r>
              <a:rPr lang="zh-CN" altLang="en-US" sz="1600" b="1" dirty="0" smtClean="0">
                <a:solidFill>
                  <a:schemeClr val="bg1"/>
                </a:solidFill>
                <a:latin typeface="微软雅黑" pitchFamily="34" charset="-122"/>
                <a:ea typeface="微软雅黑" pitchFamily="34" charset="-122"/>
              </a:rPr>
              <a:t>用于液体样品和粉末样品的保管。</a:t>
            </a:r>
          </a:p>
        </p:txBody>
      </p:sp>
      <p:sp>
        <p:nvSpPr>
          <p:cNvPr id="46" name="正方形/長方形 45"/>
          <p:cNvSpPr/>
          <p:nvPr/>
        </p:nvSpPr>
        <p:spPr>
          <a:xfrm>
            <a:off x="5357818" y="5707148"/>
            <a:ext cx="1005403"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单个起售</a:t>
            </a:r>
          </a:p>
        </p:txBody>
      </p:sp>
      <p:sp>
        <p:nvSpPr>
          <p:cNvPr id="47" name="正方形/長方形 46"/>
          <p:cNvSpPr/>
          <p:nvPr/>
        </p:nvSpPr>
        <p:spPr>
          <a:xfrm>
            <a:off x="6384361" y="5707148"/>
            <a:ext cx="1005403"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按盒销售</a:t>
            </a:r>
          </a:p>
        </p:txBody>
      </p:sp>
      <p:sp>
        <p:nvSpPr>
          <p:cNvPr id="48" name="正方形/長方形 47"/>
          <p:cNvSpPr/>
          <p:nvPr/>
        </p:nvSpPr>
        <p:spPr>
          <a:xfrm>
            <a:off x="7416268" y="5707148"/>
            <a:ext cx="1210588" cy="338554"/>
          </a:xfrm>
          <a:prstGeom prst="rect">
            <a:avLst/>
          </a:prstGeom>
          <a:solidFill>
            <a:srgbClr val="00B050"/>
          </a:solidFill>
        </p:spPr>
        <p:txBody>
          <a:bodyPr wrap="none">
            <a:spAutoFit/>
          </a:bodyPr>
          <a:lstStyle/>
          <a:p>
            <a:r>
              <a:rPr lang="zh-CN" altLang="en-US" sz="1600" b="1" dirty="0" smtClean="0">
                <a:solidFill>
                  <a:schemeClr val="bg1"/>
                </a:solidFill>
                <a:latin typeface="微软雅黑" pitchFamily="34" charset="-122"/>
                <a:ea typeface="微软雅黑" pitchFamily="34" charset="-122"/>
              </a:rPr>
              <a:t>丰富的容量</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右矢印 6"/>
          <p:cNvSpPr>
            <a:spLocks noChangeArrowheads="1"/>
          </p:cNvSpPr>
          <p:nvPr/>
        </p:nvSpPr>
        <p:spPr bwMode="auto">
          <a:xfrm>
            <a:off x="5610654" y="2726701"/>
            <a:ext cx="461544" cy="858150"/>
          </a:xfrm>
          <a:prstGeom prst="rightArrow">
            <a:avLst>
              <a:gd name="adj1" fmla="val 50000"/>
              <a:gd name="adj2" fmla="val 50000"/>
            </a:avLst>
          </a:prstGeom>
          <a:solidFill>
            <a:schemeClr val="accent1"/>
          </a:solidFill>
          <a:ln w="9525" algn="ctr">
            <a:noFill/>
            <a:round/>
            <a:headEnd/>
            <a:tailEnd/>
          </a:ln>
        </p:spPr>
        <p:txBody>
          <a:bodyPr lIns="87221" tIns="43613" rIns="87221" bIns="43613"/>
          <a:lstStyle/>
          <a:p>
            <a:endParaRPr lang="ja-JP" altLang="en-US">
              <a:ea typeface="HG丸ｺﾞｼｯｸM-PRO" pitchFamily="50" charset="-128"/>
            </a:endParaRPr>
          </a:p>
        </p:txBody>
      </p:sp>
      <p:sp>
        <p:nvSpPr>
          <p:cNvPr id="3077" name="テキスト ボックス 8"/>
          <p:cNvSpPr txBox="1">
            <a:spLocks noChangeArrowheads="1"/>
          </p:cNvSpPr>
          <p:nvPr/>
        </p:nvSpPr>
        <p:spPr bwMode="auto">
          <a:xfrm>
            <a:off x="6095096" y="1869992"/>
            <a:ext cx="1330308" cy="365077"/>
          </a:xfrm>
          <a:prstGeom prst="rect">
            <a:avLst/>
          </a:prstGeom>
          <a:noFill/>
          <a:ln w="9525">
            <a:noFill/>
            <a:miter lim="800000"/>
            <a:headEnd/>
            <a:tailEnd/>
          </a:ln>
        </p:spPr>
        <p:txBody>
          <a:bodyPr wrap="none" lIns="87221" tIns="43613" rIns="87221" bIns="43613">
            <a:spAutoFit/>
          </a:bodyPr>
          <a:lstStyle/>
          <a:p>
            <a:r>
              <a:rPr lang="zh-CN" altLang="en-US" dirty="0">
                <a:latin typeface="微软雅黑" pitchFamily="34" charset="-122"/>
                <a:ea typeface="微软雅黑" pitchFamily="34" charset="-122"/>
              </a:rPr>
              <a:t>图示为标志</a:t>
            </a:r>
            <a:endParaRPr lang="ja-JP" altLang="en-US" dirty="0">
              <a:latin typeface="微软雅黑" pitchFamily="34" charset="-122"/>
              <a:ea typeface="微软雅黑" pitchFamily="34" charset="-122"/>
            </a:endParaRPr>
          </a:p>
        </p:txBody>
      </p:sp>
      <p:pic>
        <p:nvPicPr>
          <p:cNvPr id="3078" name="Picture 4"/>
          <p:cNvPicPr>
            <a:picLocks noChangeAspect="1" noChangeArrowheads="1"/>
          </p:cNvPicPr>
          <p:nvPr/>
        </p:nvPicPr>
        <p:blipFill>
          <a:blip r:embed="rId2" cstate="print"/>
          <a:srcRect/>
          <a:stretch>
            <a:fillRect/>
          </a:stretch>
        </p:blipFill>
        <p:spPr bwMode="auto">
          <a:xfrm>
            <a:off x="6154824" y="2299066"/>
            <a:ext cx="2374237" cy="1570875"/>
          </a:xfrm>
          <a:prstGeom prst="rect">
            <a:avLst/>
          </a:prstGeom>
          <a:noFill/>
          <a:ln w="9525">
            <a:noFill/>
            <a:miter lim="800000"/>
            <a:headEnd/>
            <a:tailEnd/>
          </a:ln>
        </p:spPr>
      </p:pic>
      <p:sp>
        <p:nvSpPr>
          <p:cNvPr id="3079" name="角丸四角形 10"/>
          <p:cNvSpPr>
            <a:spLocks noChangeArrowheads="1"/>
          </p:cNvSpPr>
          <p:nvPr/>
        </p:nvSpPr>
        <p:spPr bwMode="auto">
          <a:xfrm>
            <a:off x="6023149" y="2299067"/>
            <a:ext cx="526703" cy="285090"/>
          </a:xfrm>
          <a:prstGeom prst="roundRect">
            <a:avLst>
              <a:gd name="adj" fmla="val 16667"/>
            </a:avLst>
          </a:prstGeom>
          <a:noFill/>
          <a:ln w="28575" algn="ctr">
            <a:solidFill>
              <a:srgbClr val="FF33CC"/>
            </a:solidFill>
            <a:round/>
            <a:headEnd/>
            <a:tailEnd/>
          </a:ln>
        </p:spPr>
        <p:txBody>
          <a:bodyPr lIns="87221" tIns="43613" rIns="87221" bIns="43613"/>
          <a:lstStyle/>
          <a:p>
            <a:endParaRPr lang="ja-JP" altLang="en-US">
              <a:ea typeface="HG丸ｺﾞｼｯｸM-PRO" pitchFamily="50" charset="-128"/>
            </a:endParaRPr>
          </a:p>
        </p:txBody>
      </p:sp>
      <p:sp>
        <p:nvSpPr>
          <p:cNvPr id="3080" name="テキスト ボックス 11"/>
          <p:cNvSpPr txBox="1">
            <a:spLocks noChangeArrowheads="1"/>
          </p:cNvSpPr>
          <p:nvPr/>
        </p:nvSpPr>
        <p:spPr bwMode="auto">
          <a:xfrm>
            <a:off x="184618" y="3992617"/>
            <a:ext cx="1695792" cy="365077"/>
          </a:xfrm>
          <a:prstGeom prst="rect">
            <a:avLst/>
          </a:prstGeom>
          <a:solidFill>
            <a:schemeClr val="accent2"/>
          </a:solidFill>
          <a:ln w="9525">
            <a:noFill/>
            <a:miter lim="800000"/>
            <a:headEnd/>
            <a:tailEnd/>
          </a:ln>
        </p:spPr>
        <p:txBody>
          <a:bodyPr wrap="none" lIns="87221" tIns="43613" rIns="87221" bIns="43613">
            <a:spAutoFit/>
          </a:bodyPr>
          <a:lstStyle/>
          <a:p>
            <a:r>
              <a:rPr lang="ja-JP" altLang="en-US" b="1" dirty="0">
                <a:solidFill>
                  <a:schemeClr val="bg1"/>
                </a:solidFill>
                <a:latin typeface="微软雅黑" pitchFamily="34" charset="-122"/>
                <a:ea typeface="微软雅黑" pitchFamily="34" charset="-122"/>
              </a:rPr>
              <a:t>②</a:t>
            </a:r>
            <a:r>
              <a:rPr lang="zh-CN" altLang="en-US" b="1" dirty="0">
                <a:solidFill>
                  <a:schemeClr val="bg1"/>
                </a:solidFill>
                <a:latin typeface="微软雅黑" pitchFamily="34" charset="-122"/>
                <a:ea typeface="微软雅黑" pitchFamily="34" charset="-122"/>
              </a:rPr>
              <a:t>可以</a:t>
            </a:r>
            <a:r>
              <a:rPr lang="en-US" altLang="ja-JP" b="1" dirty="0">
                <a:solidFill>
                  <a:schemeClr val="bg1"/>
                </a:solidFill>
                <a:latin typeface="微软雅黑" pitchFamily="34" charset="-122"/>
                <a:ea typeface="微软雅黑" pitchFamily="34" charset="-122"/>
              </a:rPr>
              <a:t>1</a:t>
            </a:r>
            <a:r>
              <a:rPr lang="zh-CN" altLang="en-US" b="1" dirty="0">
                <a:solidFill>
                  <a:schemeClr val="bg1"/>
                </a:solidFill>
                <a:latin typeface="微软雅黑" pitchFamily="34" charset="-122"/>
                <a:ea typeface="微软雅黑" pitchFamily="34" charset="-122"/>
              </a:rPr>
              <a:t>个起订</a:t>
            </a:r>
            <a:endParaRPr lang="ja-JP" altLang="en-US" b="1" dirty="0">
              <a:solidFill>
                <a:schemeClr val="bg1"/>
              </a:solidFill>
              <a:latin typeface="微软雅黑" pitchFamily="34" charset="-122"/>
              <a:ea typeface="微软雅黑" pitchFamily="34" charset="-122"/>
            </a:endParaRPr>
          </a:p>
        </p:txBody>
      </p:sp>
      <p:pic>
        <p:nvPicPr>
          <p:cNvPr id="3081" name="Picture 5"/>
          <p:cNvPicPr>
            <a:picLocks noChangeAspect="1" noChangeArrowheads="1"/>
          </p:cNvPicPr>
          <p:nvPr/>
        </p:nvPicPr>
        <p:blipFill>
          <a:blip r:embed="rId3" cstate="print"/>
          <a:srcRect/>
          <a:stretch>
            <a:fillRect/>
          </a:stretch>
        </p:blipFill>
        <p:spPr bwMode="auto">
          <a:xfrm>
            <a:off x="219912" y="4429133"/>
            <a:ext cx="5373923" cy="1785256"/>
          </a:xfrm>
          <a:prstGeom prst="rect">
            <a:avLst/>
          </a:prstGeom>
          <a:noFill/>
          <a:ln w="9525">
            <a:noFill/>
            <a:miter lim="800000"/>
            <a:headEnd/>
            <a:tailEnd/>
          </a:ln>
        </p:spPr>
      </p:pic>
      <p:sp>
        <p:nvSpPr>
          <p:cNvPr id="17" name="テキスト ボックス 16"/>
          <p:cNvSpPr txBox="1"/>
          <p:nvPr/>
        </p:nvSpPr>
        <p:spPr>
          <a:xfrm>
            <a:off x="1000100" y="6215082"/>
            <a:ext cx="3330855" cy="365077"/>
          </a:xfrm>
          <a:prstGeom prst="rect">
            <a:avLst/>
          </a:prstGeom>
          <a:solidFill>
            <a:schemeClr val="accent3">
              <a:lumMod val="60000"/>
              <a:lumOff val="40000"/>
            </a:schemeClr>
          </a:solidFill>
        </p:spPr>
        <p:txBody>
          <a:bodyPr wrap="none" lIns="87221" tIns="43613" rIns="87221" bIns="43613">
            <a:spAutoFit/>
          </a:bodyPr>
          <a:lstStyle/>
          <a:p>
            <a:pPr>
              <a:defRPr/>
            </a:pPr>
            <a:r>
              <a:rPr lang="zh-CN" altLang="en-US" dirty="0">
                <a:latin typeface="微软雅黑" pitchFamily="34" charset="-122"/>
                <a:ea typeface="微软雅黑" pitchFamily="34" charset="-122"/>
              </a:rPr>
              <a:t>订</a:t>
            </a:r>
            <a:r>
              <a:rPr lang="ja-JP" altLang="en-US" dirty="0">
                <a:latin typeface="微软雅黑" pitchFamily="34" charset="-122"/>
                <a:ea typeface="微软雅黑" pitchFamily="34" charset="-122"/>
              </a:rPr>
              <a:t>１</a:t>
            </a:r>
            <a:r>
              <a:rPr lang="zh-CN" altLang="en-US" dirty="0">
                <a:latin typeface="微软雅黑" pitchFamily="34" charset="-122"/>
                <a:ea typeface="微软雅黑" pitchFamily="34" charset="-122"/>
              </a:rPr>
              <a:t>整箱觉得太多的时候</a:t>
            </a:r>
            <a:r>
              <a:rPr lang="zh-CN" altLang="en-US" dirty="0" smtClean="0">
                <a:latin typeface="微软雅黑" pitchFamily="34" charset="-122"/>
                <a:ea typeface="微软雅黑" pitchFamily="34" charset="-122"/>
              </a:rPr>
              <a:t>。</a:t>
            </a:r>
            <a:r>
              <a:rPr lang="ja-JP" altLang="en-US" dirty="0" err="1" smtClean="0">
                <a:latin typeface="微软雅黑" pitchFamily="34" charset="-122"/>
                <a:ea typeface="微软雅黑" pitchFamily="34" charset="-122"/>
              </a:rPr>
              <a:t>。</a:t>
            </a:r>
            <a:r>
              <a:rPr lang="ja-JP" altLang="en-US" dirty="0">
                <a:ea typeface="ＭＳ Ｐゴシック" pitchFamily="34" charset="-128"/>
              </a:rPr>
              <a:t>。</a:t>
            </a:r>
          </a:p>
        </p:txBody>
      </p:sp>
      <p:pic>
        <p:nvPicPr>
          <p:cNvPr id="3083" name="Picture 5" descr="http://msp.c.yimg.jp/yjimage?q=x.yfXtUXyLEIf3gSVnOXpmIedZnwS3fRRPf7VOshvvb1AF_Ua4mTv_Z8jCR4xxXDidw5hETXuW5t8l1wZfirZXs3VFIbtYG_odAPC76jP3jC1NmT8zemdw9HepW7XqFWMcBwuhTbkqg4e9pKIw--&amp;sig=138pl2tta&amp;x=170&amp;y=145"/>
          <p:cNvPicPr>
            <a:picLocks noChangeAspect="1" noChangeArrowheads="1"/>
          </p:cNvPicPr>
          <p:nvPr/>
        </p:nvPicPr>
        <p:blipFill>
          <a:blip r:embed="rId4" cstate="print"/>
          <a:srcRect/>
          <a:stretch>
            <a:fillRect/>
          </a:stretch>
        </p:blipFill>
        <p:spPr bwMode="auto">
          <a:xfrm>
            <a:off x="4214983" y="5357678"/>
            <a:ext cx="818561" cy="882627"/>
          </a:xfrm>
          <a:prstGeom prst="rect">
            <a:avLst/>
          </a:prstGeom>
          <a:noFill/>
          <a:ln w="9525">
            <a:noFill/>
            <a:miter lim="800000"/>
            <a:headEnd/>
            <a:tailEnd/>
          </a:ln>
        </p:spPr>
      </p:pic>
      <p:sp>
        <p:nvSpPr>
          <p:cNvPr id="3084" name="右矢印 18"/>
          <p:cNvSpPr>
            <a:spLocks noChangeArrowheads="1"/>
          </p:cNvSpPr>
          <p:nvPr/>
        </p:nvSpPr>
        <p:spPr bwMode="auto">
          <a:xfrm>
            <a:off x="5610654" y="4858050"/>
            <a:ext cx="461544" cy="856710"/>
          </a:xfrm>
          <a:prstGeom prst="rightArrow">
            <a:avLst>
              <a:gd name="adj1" fmla="val 50000"/>
              <a:gd name="adj2" fmla="val 50000"/>
            </a:avLst>
          </a:prstGeom>
          <a:solidFill>
            <a:schemeClr val="accent1"/>
          </a:solidFill>
          <a:ln w="9525" algn="ctr">
            <a:noFill/>
            <a:round/>
            <a:headEnd/>
            <a:tailEnd/>
          </a:ln>
        </p:spPr>
        <p:txBody>
          <a:bodyPr lIns="87221" tIns="43613" rIns="87221" bIns="43613"/>
          <a:lstStyle/>
          <a:p>
            <a:endParaRPr lang="ja-JP" altLang="en-US">
              <a:ea typeface="HG丸ｺﾞｼｯｸM-PRO" pitchFamily="50" charset="-128"/>
            </a:endParaRPr>
          </a:p>
        </p:txBody>
      </p:sp>
      <p:sp>
        <p:nvSpPr>
          <p:cNvPr id="3085" name="テキスト ボックス 12"/>
          <p:cNvSpPr txBox="1">
            <a:spLocks noChangeArrowheads="1"/>
          </p:cNvSpPr>
          <p:nvPr/>
        </p:nvSpPr>
        <p:spPr bwMode="auto">
          <a:xfrm>
            <a:off x="6581269" y="5048110"/>
            <a:ext cx="1234127" cy="365077"/>
          </a:xfrm>
          <a:prstGeom prst="rect">
            <a:avLst/>
          </a:prstGeom>
          <a:noFill/>
          <a:ln w="9525">
            <a:noFill/>
            <a:miter lim="800000"/>
            <a:headEnd/>
            <a:tailEnd/>
          </a:ln>
        </p:spPr>
        <p:txBody>
          <a:bodyPr wrap="none" lIns="87221" tIns="43613" rIns="87221" bIns="43613">
            <a:spAutoFit/>
          </a:bodyPr>
          <a:lstStyle/>
          <a:p>
            <a:r>
              <a:rPr lang="en-US" altLang="ja-JP" dirty="0">
                <a:latin typeface="微软雅黑" pitchFamily="34" charset="-122"/>
                <a:ea typeface="微软雅黑" pitchFamily="34" charset="-122"/>
              </a:rPr>
              <a:t>1</a:t>
            </a:r>
            <a:r>
              <a:rPr lang="zh-CN" altLang="en-US" dirty="0">
                <a:latin typeface="微软雅黑" pitchFamily="34" charset="-122"/>
                <a:ea typeface="微软雅黑" pitchFamily="34" charset="-122"/>
              </a:rPr>
              <a:t>个起订！</a:t>
            </a:r>
            <a:endParaRPr lang="en-US" altLang="ja-JP" dirty="0">
              <a:latin typeface="微软雅黑" pitchFamily="34" charset="-122"/>
              <a:ea typeface="微软雅黑" pitchFamily="34" charset="-122"/>
            </a:endParaRPr>
          </a:p>
        </p:txBody>
      </p:sp>
      <p:pic>
        <p:nvPicPr>
          <p:cNvPr id="3086" name="Picture 7" descr="http://msp.c.yimg.jp/yjimage?q=grxDegwXyLGzfwT6fpqiDkzJuqhcu7XigHvcsStu0c5z.33YRYeaBr1xaaYQ5Bzjg3HMj5XSp.N3yxkfUj1Nn3OHFDEagQnBRSD3pFcXaJ4A09R9sQYQJaWzoMEpqo8LCW7Wz7Wf0.SUiuUZSQ--&amp;sig=1384573fd&amp;x=120&amp;y=164"/>
          <p:cNvPicPr preferRelativeResize="0">
            <a:picLocks noChangeArrowheads="1"/>
          </p:cNvPicPr>
          <p:nvPr/>
        </p:nvPicPr>
        <p:blipFill>
          <a:blip r:embed="rId5" cstate="print"/>
          <a:srcRect/>
          <a:stretch>
            <a:fillRect/>
          </a:stretch>
        </p:blipFill>
        <p:spPr bwMode="auto">
          <a:xfrm>
            <a:off x="7606169" y="5572215"/>
            <a:ext cx="752045" cy="642173"/>
          </a:xfrm>
          <a:prstGeom prst="rect">
            <a:avLst/>
          </a:prstGeom>
          <a:noFill/>
          <a:ln w="9525">
            <a:noFill/>
            <a:miter lim="800000"/>
            <a:headEnd/>
            <a:tailEnd/>
          </a:ln>
        </p:spPr>
      </p:pic>
      <p:sp>
        <p:nvSpPr>
          <p:cNvPr id="3087" name="テキスト ボックス 11"/>
          <p:cNvSpPr txBox="1">
            <a:spLocks noChangeArrowheads="1"/>
          </p:cNvSpPr>
          <p:nvPr/>
        </p:nvSpPr>
        <p:spPr bwMode="auto">
          <a:xfrm>
            <a:off x="184618" y="1643050"/>
            <a:ext cx="1791972" cy="365077"/>
          </a:xfrm>
          <a:prstGeom prst="rect">
            <a:avLst/>
          </a:prstGeom>
          <a:solidFill>
            <a:schemeClr val="accent2"/>
          </a:solidFill>
          <a:ln w="9525">
            <a:noFill/>
            <a:miter lim="800000"/>
            <a:headEnd/>
            <a:tailEnd/>
          </a:ln>
        </p:spPr>
        <p:txBody>
          <a:bodyPr wrap="none" lIns="87221" tIns="43613" rIns="87221" bIns="43613">
            <a:spAutoFit/>
          </a:bodyPr>
          <a:lstStyle/>
          <a:p>
            <a:r>
              <a:rPr lang="ja-JP" altLang="en-US" b="1" dirty="0">
                <a:solidFill>
                  <a:schemeClr val="bg1"/>
                </a:solidFill>
                <a:latin typeface="微软雅黑" pitchFamily="34" charset="-122"/>
                <a:ea typeface="微软雅黑" pitchFamily="34" charset="-122"/>
              </a:rPr>
              <a:t>①</a:t>
            </a:r>
            <a:r>
              <a:rPr lang="zh-CN" altLang="en-US" b="1" dirty="0">
                <a:solidFill>
                  <a:schemeClr val="bg1"/>
                </a:solidFill>
                <a:latin typeface="微软雅黑" pitchFamily="34" charset="-122"/>
                <a:ea typeface="微软雅黑" pitchFamily="34" charset="-122"/>
              </a:rPr>
              <a:t>材质种类丰富</a:t>
            </a:r>
            <a:endParaRPr lang="ja-JP" altLang="en-US" b="1" dirty="0">
              <a:solidFill>
                <a:schemeClr val="bg1"/>
              </a:solidFill>
              <a:latin typeface="微软雅黑" pitchFamily="34" charset="-122"/>
              <a:ea typeface="微软雅黑" pitchFamily="34" charset="-122"/>
            </a:endParaRPr>
          </a:p>
        </p:txBody>
      </p:sp>
      <p:cxnSp>
        <p:nvCxnSpPr>
          <p:cNvPr id="23"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21"/>
          <p:cNvPicPr>
            <a:picLocks noChangeAspect="1" noChangeArrowheads="1"/>
          </p:cNvPicPr>
          <p:nvPr/>
        </p:nvPicPr>
        <p:blipFill>
          <a:blip r:embed="rId6"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20" name="正方形/長方形 19"/>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37</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树脂材质容器</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材质种类</a:t>
            </a:r>
          </a:p>
        </p:txBody>
      </p:sp>
      <p:sp>
        <p:nvSpPr>
          <p:cNvPr id="22" name="ホームベース 21"/>
          <p:cNvSpPr/>
          <p:nvPr/>
        </p:nvSpPr>
        <p:spPr>
          <a:xfrm>
            <a:off x="323528" y="997258"/>
            <a:ext cx="5248604" cy="360040"/>
          </a:xfrm>
          <a:prstGeom prst="homePlate">
            <a:avLst>
              <a:gd name="adj" fmla="val 84116"/>
            </a:avLst>
          </a:prstGeom>
          <a:solidFill>
            <a:srgbClr val="FF0000"/>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smtClean="0">
                <a:solidFill>
                  <a:schemeClr val="bg1"/>
                </a:solidFill>
                <a:latin typeface="Microsoft YaHei" pitchFamily="34" charset="-122"/>
                <a:ea typeface="Microsoft YaHei" pitchFamily="34" charset="-122"/>
              </a:rPr>
              <a:t>ASONE</a:t>
            </a:r>
            <a:r>
              <a:rPr lang="zh-CN" altLang="en-US" sz="1600" b="1" dirty="0" smtClean="0">
                <a:solidFill>
                  <a:schemeClr val="bg1"/>
                </a:solidFill>
                <a:latin typeface="Microsoft YaHei" pitchFamily="34" charset="-122"/>
                <a:ea typeface="Microsoft YaHei" pitchFamily="34" charset="-122"/>
              </a:rPr>
              <a:t>是日本最大规模的，树脂材质产品类销售公司</a:t>
            </a:r>
          </a:p>
        </p:txBody>
      </p:sp>
      <p:pic>
        <p:nvPicPr>
          <p:cNvPr id="13313" name="Picture 1"/>
          <p:cNvPicPr>
            <a:picLocks noChangeAspect="1" noChangeArrowheads="1"/>
          </p:cNvPicPr>
          <p:nvPr/>
        </p:nvPicPr>
        <p:blipFill>
          <a:blip r:embed="rId7" cstate="print">
            <a:lum/>
          </a:blip>
          <a:srcRect/>
          <a:stretch>
            <a:fillRect/>
          </a:stretch>
        </p:blipFill>
        <p:spPr bwMode="auto">
          <a:xfrm>
            <a:off x="7358082" y="785794"/>
            <a:ext cx="1501750" cy="1214399"/>
          </a:xfrm>
          <a:prstGeom prst="rect">
            <a:avLst/>
          </a:prstGeom>
          <a:solidFill>
            <a:schemeClr val="accent1"/>
          </a:solidFill>
          <a:ln w="9525">
            <a:noFill/>
            <a:miter lim="800000"/>
            <a:headEnd/>
            <a:tailEnd/>
          </a:ln>
          <a:effectLst/>
        </p:spPr>
      </p:pic>
      <p:pic>
        <p:nvPicPr>
          <p:cNvPr id="13314" name="Picture 2"/>
          <p:cNvPicPr>
            <a:picLocks noChangeAspect="1" noChangeArrowheads="1"/>
          </p:cNvPicPr>
          <p:nvPr/>
        </p:nvPicPr>
        <p:blipFill>
          <a:blip r:embed="rId8" cstate="print"/>
          <a:srcRect/>
          <a:stretch>
            <a:fillRect/>
          </a:stretch>
        </p:blipFill>
        <p:spPr bwMode="auto">
          <a:xfrm>
            <a:off x="200033" y="2071678"/>
            <a:ext cx="5514975" cy="1857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テキスト ボックス 7"/>
          <p:cNvSpPr txBox="1">
            <a:spLocks noChangeArrowheads="1"/>
          </p:cNvSpPr>
          <p:nvPr/>
        </p:nvSpPr>
        <p:spPr bwMode="auto">
          <a:xfrm>
            <a:off x="849784" y="2166154"/>
            <a:ext cx="868643" cy="365077"/>
          </a:xfrm>
          <a:prstGeom prst="rect">
            <a:avLst/>
          </a:prstGeom>
          <a:noFill/>
          <a:ln w="9525">
            <a:noFill/>
            <a:miter lim="800000"/>
            <a:headEnd/>
            <a:tailEnd/>
          </a:ln>
        </p:spPr>
        <p:txBody>
          <a:bodyPr wrap="none" lIns="87221" tIns="43613" rIns="87221" bIns="43613">
            <a:spAutoFit/>
          </a:bodyPr>
          <a:lstStyle/>
          <a:p>
            <a:r>
              <a:rPr lang="zh-CN" altLang="en-US" dirty="0">
                <a:latin typeface="微软雅黑" pitchFamily="34" charset="-122"/>
                <a:ea typeface="微软雅黑" pitchFamily="34" charset="-122"/>
              </a:rPr>
              <a:t>无内塞</a:t>
            </a:r>
            <a:endParaRPr lang="ja-JP" altLang="en-US" dirty="0">
              <a:latin typeface="微软雅黑" pitchFamily="34" charset="-122"/>
              <a:ea typeface="微软雅黑" pitchFamily="34" charset="-122"/>
            </a:endParaRPr>
          </a:p>
        </p:txBody>
      </p:sp>
      <p:sp>
        <p:nvSpPr>
          <p:cNvPr id="5124" name="テキスト ボックス 8"/>
          <p:cNvSpPr txBox="1">
            <a:spLocks noChangeArrowheads="1"/>
          </p:cNvSpPr>
          <p:nvPr/>
        </p:nvSpPr>
        <p:spPr bwMode="auto">
          <a:xfrm>
            <a:off x="3831837" y="2166154"/>
            <a:ext cx="868643" cy="365077"/>
          </a:xfrm>
          <a:prstGeom prst="rect">
            <a:avLst/>
          </a:prstGeom>
          <a:noFill/>
          <a:ln w="9525">
            <a:noFill/>
            <a:miter lim="800000"/>
            <a:headEnd/>
            <a:tailEnd/>
          </a:ln>
        </p:spPr>
        <p:txBody>
          <a:bodyPr wrap="none" lIns="87221" tIns="43613" rIns="87221" bIns="43613">
            <a:spAutoFit/>
          </a:bodyPr>
          <a:lstStyle/>
          <a:p>
            <a:r>
              <a:rPr lang="zh-CN" altLang="en-US" dirty="0">
                <a:latin typeface="微软雅黑" pitchFamily="34" charset="-122"/>
                <a:ea typeface="微软雅黑" pitchFamily="34" charset="-122"/>
              </a:rPr>
              <a:t>已灭菌</a:t>
            </a:r>
            <a:endParaRPr lang="ja-JP" altLang="en-US" dirty="0">
              <a:latin typeface="微软雅黑" pitchFamily="34" charset="-122"/>
              <a:ea typeface="微软雅黑" pitchFamily="34" charset="-122"/>
            </a:endParaRPr>
          </a:p>
        </p:txBody>
      </p:sp>
      <p:sp>
        <p:nvSpPr>
          <p:cNvPr id="5125" name="テキスト ボックス 9"/>
          <p:cNvSpPr txBox="1">
            <a:spLocks noChangeArrowheads="1"/>
          </p:cNvSpPr>
          <p:nvPr/>
        </p:nvSpPr>
        <p:spPr bwMode="auto">
          <a:xfrm>
            <a:off x="6456402" y="2143116"/>
            <a:ext cx="1330308" cy="365077"/>
          </a:xfrm>
          <a:prstGeom prst="rect">
            <a:avLst/>
          </a:prstGeom>
          <a:noFill/>
          <a:ln w="9525">
            <a:noFill/>
            <a:miter lim="800000"/>
            <a:headEnd/>
            <a:tailEnd/>
          </a:ln>
        </p:spPr>
        <p:txBody>
          <a:bodyPr wrap="none" lIns="87221" tIns="43613" rIns="87221" bIns="43613">
            <a:spAutoFit/>
          </a:bodyPr>
          <a:lstStyle/>
          <a:p>
            <a:r>
              <a:rPr lang="zh-CN" altLang="en-US" dirty="0">
                <a:latin typeface="微软雅黑" pitchFamily="34" charset="-122"/>
                <a:ea typeface="微软雅黑" pitchFamily="34" charset="-122"/>
              </a:rPr>
              <a:t>已纯水洗净</a:t>
            </a:r>
            <a:endParaRPr lang="ja-JP" altLang="en-US" dirty="0">
              <a:latin typeface="微软雅黑" pitchFamily="34" charset="-122"/>
              <a:ea typeface="微软雅黑" pitchFamily="34" charset="-122"/>
            </a:endParaRPr>
          </a:p>
        </p:txBody>
      </p:sp>
      <p:sp>
        <p:nvSpPr>
          <p:cNvPr id="5126" name="テキスト ボックス 11"/>
          <p:cNvSpPr txBox="1">
            <a:spLocks noChangeArrowheads="1"/>
          </p:cNvSpPr>
          <p:nvPr/>
        </p:nvSpPr>
        <p:spPr bwMode="auto">
          <a:xfrm>
            <a:off x="252492" y="1714488"/>
            <a:ext cx="2022805" cy="365077"/>
          </a:xfrm>
          <a:prstGeom prst="rect">
            <a:avLst/>
          </a:prstGeom>
          <a:solidFill>
            <a:schemeClr val="accent2"/>
          </a:solidFill>
          <a:ln w="9525">
            <a:noFill/>
            <a:miter lim="800000"/>
            <a:headEnd/>
            <a:tailEnd/>
          </a:ln>
        </p:spPr>
        <p:txBody>
          <a:bodyPr wrap="none" lIns="87221" tIns="43613" rIns="87221" bIns="43613">
            <a:spAutoFit/>
          </a:bodyPr>
          <a:lstStyle/>
          <a:p>
            <a:r>
              <a:rPr lang="ja-JP" altLang="en-US" b="1" dirty="0">
                <a:solidFill>
                  <a:schemeClr val="bg1"/>
                </a:solidFill>
                <a:latin typeface="微软雅黑" pitchFamily="34" charset="-122"/>
                <a:ea typeface="微软雅黑" pitchFamily="34" charset="-122"/>
              </a:rPr>
              <a:t>③</a:t>
            </a:r>
            <a:r>
              <a:rPr lang="ja-JP" altLang="en-US" b="1" dirty="0" smtClean="0">
                <a:solidFill>
                  <a:schemeClr val="bg1"/>
                </a:solidFill>
                <a:latin typeface="微软雅黑" pitchFamily="34" charset="-122"/>
                <a:ea typeface="微软雅黑" pitchFamily="34" charset="-122"/>
              </a:rPr>
              <a:t>形状</a:t>
            </a:r>
            <a:r>
              <a:rPr lang="ja-JP" altLang="en-US" b="1" dirty="0">
                <a:solidFill>
                  <a:schemeClr val="bg1"/>
                </a:solidFill>
                <a:latin typeface="微软雅黑" pitchFamily="34" charset="-122"/>
                <a:ea typeface="微软雅黑" pitchFamily="34" charset="-122"/>
              </a:rPr>
              <a:t>・</a:t>
            </a:r>
            <a:r>
              <a:rPr lang="zh-CN" altLang="en-US" b="1" dirty="0">
                <a:solidFill>
                  <a:schemeClr val="bg1"/>
                </a:solidFill>
                <a:latin typeface="微软雅黑" pitchFamily="34" charset="-122"/>
                <a:ea typeface="微软雅黑" pitchFamily="34" charset="-122"/>
              </a:rPr>
              <a:t>种类丰富</a:t>
            </a:r>
            <a:endParaRPr lang="ja-JP" altLang="en-US" b="1" dirty="0">
              <a:solidFill>
                <a:schemeClr val="bg1"/>
              </a:solidFill>
              <a:latin typeface="微软雅黑" pitchFamily="34" charset="-122"/>
              <a:ea typeface="微软雅黑" pitchFamily="34" charset="-122"/>
            </a:endParaRPr>
          </a:p>
        </p:txBody>
      </p:sp>
      <p:pic>
        <p:nvPicPr>
          <p:cNvPr id="5128" name="Picture 10" descr="http://www.justis.as-1.co.jp/jus-tis/res/product/data/15/2012/55/L_15201255.jpg"/>
          <p:cNvPicPr>
            <a:picLocks noChangeAspect="1" noChangeArrowheads="1"/>
          </p:cNvPicPr>
          <p:nvPr/>
        </p:nvPicPr>
        <p:blipFill>
          <a:blip r:embed="rId2" cstate="print"/>
          <a:srcRect/>
          <a:stretch>
            <a:fillRect/>
          </a:stretch>
        </p:blipFill>
        <p:spPr bwMode="auto">
          <a:xfrm>
            <a:off x="428596" y="2483130"/>
            <a:ext cx="1965458" cy="1774269"/>
          </a:xfrm>
          <a:prstGeom prst="rect">
            <a:avLst/>
          </a:prstGeom>
          <a:noFill/>
          <a:ln w="9525">
            <a:noFill/>
            <a:miter lim="800000"/>
            <a:headEnd/>
            <a:tailEnd/>
          </a:ln>
        </p:spPr>
      </p:pic>
      <p:pic>
        <p:nvPicPr>
          <p:cNvPr id="5129" name="Picture 12" descr="http://www.justis.as-1.co.jp/jus-tis/res/product/data/7/2101/31/M_07210131a.jpg"/>
          <p:cNvPicPr preferRelativeResize="0">
            <a:picLocks noChangeArrowheads="1"/>
          </p:cNvPicPr>
          <p:nvPr/>
        </p:nvPicPr>
        <p:blipFill>
          <a:blip r:embed="rId3" cstate="print"/>
          <a:srcRect/>
          <a:stretch>
            <a:fillRect/>
          </a:stretch>
        </p:blipFill>
        <p:spPr bwMode="auto">
          <a:xfrm>
            <a:off x="6154891" y="2483129"/>
            <a:ext cx="1971797" cy="1803127"/>
          </a:xfrm>
          <a:prstGeom prst="rect">
            <a:avLst/>
          </a:prstGeom>
          <a:noFill/>
          <a:ln w="9525">
            <a:noFill/>
            <a:miter lim="800000"/>
            <a:headEnd/>
            <a:tailEnd/>
          </a:ln>
        </p:spPr>
      </p:pic>
      <p:pic>
        <p:nvPicPr>
          <p:cNvPr id="5130" name="Picture 14" descr="http://www.justis.as-1.co.jp/jus-tis/res/product/data/11/0102/55/M_11010255.jpg"/>
          <p:cNvPicPr preferRelativeResize="0">
            <a:picLocks noChangeArrowheads="1"/>
          </p:cNvPicPr>
          <p:nvPr/>
        </p:nvPicPr>
        <p:blipFill>
          <a:blip r:embed="rId4" cstate="print"/>
          <a:srcRect/>
          <a:stretch>
            <a:fillRect/>
          </a:stretch>
        </p:blipFill>
        <p:spPr bwMode="auto">
          <a:xfrm>
            <a:off x="3444387" y="2483129"/>
            <a:ext cx="1885087" cy="1803127"/>
          </a:xfrm>
          <a:prstGeom prst="rect">
            <a:avLst/>
          </a:prstGeom>
          <a:noFill/>
          <a:ln w="9525">
            <a:noFill/>
            <a:miter lim="800000"/>
            <a:headEnd/>
            <a:tailEnd/>
          </a:ln>
        </p:spPr>
      </p:pic>
      <p:pic>
        <p:nvPicPr>
          <p:cNvPr id="5131" name="Picture 16" descr="http://www.justis.as-1.co.jp/jus-tis/res/product/data/1/7485/01/L_01748501.jpg"/>
          <p:cNvPicPr preferRelativeResize="0">
            <a:picLocks noChangeArrowheads="1"/>
          </p:cNvPicPr>
          <p:nvPr/>
        </p:nvPicPr>
        <p:blipFill>
          <a:blip r:embed="rId5" cstate="print"/>
          <a:srcRect/>
          <a:stretch>
            <a:fillRect/>
          </a:stretch>
        </p:blipFill>
        <p:spPr bwMode="auto">
          <a:xfrm>
            <a:off x="1857356" y="4663447"/>
            <a:ext cx="2073353" cy="1944100"/>
          </a:xfrm>
          <a:prstGeom prst="rect">
            <a:avLst/>
          </a:prstGeom>
          <a:noFill/>
          <a:ln w="9525">
            <a:noFill/>
            <a:miter lim="800000"/>
            <a:headEnd/>
            <a:tailEnd/>
          </a:ln>
        </p:spPr>
      </p:pic>
      <p:pic>
        <p:nvPicPr>
          <p:cNvPr id="5132" name="Picture 18" descr="http://www.justis.as-1.co.jp/jus-tis/res/product/data/4/5333/01/L_04533301.jpg"/>
          <p:cNvPicPr preferRelativeResize="0">
            <a:picLocks noChangeArrowheads="1"/>
          </p:cNvPicPr>
          <p:nvPr/>
        </p:nvPicPr>
        <p:blipFill>
          <a:blip r:embed="rId6" cstate="print"/>
          <a:srcRect/>
          <a:stretch>
            <a:fillRect/>
          </a:stretch>
        </p:blipFill>
        <p:spPr bwMode="auto">
          <a:xfrm>
            <a:off x="4703676" y="4643446"/>
            <a:ext cx="2225778" cy="1885087"/>
          </a:xfrm>
          <a:prstGeom prst="rect">
            <a:avLst/>
          </a:prstGeom>
          <a:noFill/>
          <a:ln w="9525">
            <a:noFill/>
            <a:miter lim="800000"/>
            <a:headEnd/>
            <a:tailEnd/>
          </a:ln>
        </p:spPr>
      </p:pic>
      <p:sp>
        <p:nvSpPr>
          <p:cNvPr id="5133" name="テキスト ボックス 9"/>
          <p:cNvSpPr txBox="1">
            <a:spLocks noChangeArrowheads="1"/>
          </p:cNvSpPr>
          <p:nvPr/>
        </p:nvSpPr>
        <p:spPr bwMode="auto">
          <a:xfrm>
            <a:off x="5203555" y="4337107"/>
            <a:ext cx="868643" cy="365077"/>
          </a:xfrm>
          <a:prstGeom prst="rect">
            <a:avLst/>
          </a:prstGeom>
          <a:noFill/>
          <a:ln w="9525">
            <a:noFill/>
            <a:miter lim="800000"/>
            <a:headEnd/>
            <a:tailEnd/>
          </a:ln>
        </p:spPr>
        <p:txBody>
          <a:bodyPr wrap="none" lIns="87221" tIns="43613" rIns="87221" bIns="43613">
            <a:spAutoFit/>
          </a:bodyPr>
          <a:lstStyle/>
          <a:p>
            <a:r>
              <a:rPr lang="ja-JP" altLang="en-US" dirty="0">
                <a:latin typeface="微软雅黑" pitchFamily="34" charset="-122"/>
                <a:ea typeface="微软雅黑" pitchFamily="34" charset="-122"/>
              </a:rPr>
              <a:t>大容量</a:t>
            </a:r>
          </a:p>
        </p:txBody>
      </p:sp>
      <p:sp>
        <p:nvSpPr>
          <p:cNvPr id="5134" name="テキスト ボックス 9"/>
          <p:cNvSpPr txBox="1">
            <a:spLocks noChangeArrowheads="1"/>
          </p:cNvSpPr>
          <p:nvPr/>
        </p:nvSpPr>
        <p:spPr bwMode="auto">
          <a:xfrm>
            <a:off x="2264764" y="4349808"/>
            <a:ext cx="1099475" cy="365077"/>
          </a:xfrm>
          <a:prstGeom prst="rect">
            <a:avLst/>
          </a:prstGeom>
          <a:noFill/>
          <a:ln w="9525">
            <a:noFill/>
            <a:miter lim="800000"/>
            <a:headEnd/>
            <a:tailEnd/>
          </a:ln>
        </p:spPr>
        <p:txBody>
          <a:bodyPr wrap="none" lIns="87221" tIns="43613" rIns="87221" bIns="43613">
            <a:spAutoFit/>
          </a:bodyPr>
          <a:lstStyle/>
          <a:p>
            <a:r>
              <a:rPr lang="ja-JP" altLang="en-US" dirty="0">
                <a:latin typeface="微软雅黑" pitchFamily="34" charset="-122"/>
                <a:ea typeface="微软雅黑" pitchFamily="34" charset="-122"/>
              </a:rPr>
              <a:t>特殊形状</a:t>
            </a:r>
          </a:p>
        </p:txBody>
      </p:sp>
      <p:cxnSp>
        <p:nvCxnSpPr>
          <p:cNvPr id="19"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Picture 21"/>
          <p:cNvPicPr>
            <a:picLocks noChangeAspect="1" noChangeArrowheads="1"/>
          </p:cNvPicPr>
          <p:nvPr/>
        </p:nvPicPr>
        <p:blipFill>
          <a:blip r:embed="rId7"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22" name="正方形/長方形 21"/>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38</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树脂材质容器</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形状种类</a:t>
            </a:r>
          </a:p>
        </p:txBody>
      </p:sp>
      <p:pic>
        <p:nvPicPr>
          <p:cNvPr id="24" name="Picture 11">
            <a:extLst>
              <a:ext uri="{FF2B5EF4-FFF2-40B4-BE49-F238E27FC236}">
                <a16:creationId xmlns:lc="http://schemas.openxmlformats.org/drawingml/2006/lockedCanvas" xmlns:a16="http://schemas.microsoft.com/office/drawing/2014/main" xmlns="" xmlns:xdr="http://schemas.openxmlformats.org/drawingml/2006/spreadsheetDrawing" id="{00000000-0008-0000-0500-00000B0C0000}"/>
              </a:ext>
            </a:extLst>
          </p:cNvPr>
          <p:cNvPicPr>
            <a:picLocks noChangeAspect="1" noChangeArrowheads="1"/>
          </p:cNvPicPr>
          <p:nvPr/>
        </p:nvPicPr>
        <p:blipFill>
          <a:blip r:embed="rId8" cstate="print"/>
          <a:srcRect/>
          <a:stretch>
            <a:fillRect/>
          </a:stretch>
        </p:blipFill>
        <p:spPr bwMode="auto">
          <a:xfrm>
            <a:off x="7929586" y="857232"/>
            <a:ext cx="1067913" cy="724706"/>
          </a:xfrm>
          <a:prstGeom prst="rect">
            <a:avLst/>
          </a:prstGeom>
          <a:noFill/>
        </p:spPr>
      </p:pic>
      <p:sp>
        <p:nvSpPr>
          <p:cNvPr id="25" name="ホームベース 24"/>
          <p:cNvSpPr/>
          <p:nvPr/>
        </p:nvSpPr>
        <p:spPr>
          <a:xfrm>
            <a:off x="323528" y="997258"/>
            <a:ext cx="5248604" cy="360040"/>
          </a:xfrm>
          <a:prstGeom prst="homePlate">
            <a:avLst>
              <a:gd name="adj" fmla="val 84116"/>
            </a:avLst>
          </a:prstGeom>
          <a:solidFill>
            <a:srgbClr val="FF0000"/>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smtClean="0">
                <a:solidFill>
                  <a:schemeClr val="bg1"/>
                </a:solidFill>
                <a:latin typeface="Microsoft YaHei" pitchFamily="34" charset="-122"/>
                <a:ea typeface="Microsoft YaHei" pitchFamily="34" charset="-122"/>
              </a:rPr>
              <a:t>ASONE</a:t>
            </a:r>
            <a:r>
              <a:rPr lang="zh-CN" altLang="en-US" sz="1600" b="1" dirty="0" smtClean="0">
                <a:solidFill>
                  <a:schemeClr val="bg1"/>
                </a:solidFill>
                <a:latin typeface="Microsoft YaHei" pitchFamily="34" charset="-122"/>
                <a:ea typeface="Microsoft YaHei" pitchFamily="34" charset="-122"/>
              </a:rPr>
              <a:t>是日本最大规模的，树脂材质产品类销售公司</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msp.c.yimg.jp/yjimage?q=6fcQh3UXyLEY4qf9zvmGj9fNwyQ.oKS33_melh_7BuwbCCOXgHapCAp8ntf9CWJd9mBduxu0V.hG6MVpUjfGi5p2324BEvL5LzXY7ddQrggO1c2cHJbh9fhwfmdO5Pz.T.iB7LoRMLuVmnQfum4F&amp;sig=13apgmpe6&amp;x=162&amp;y=170"/>
          <p:cNvPicPr>
            <a:picLocks noChangeAspect="1" noChangeArrowheads="1"/>
          </p:cNvPicPr>
          <p:nvPr/>
        </p:nvPicPr>
        <p:blipFill>
          <a:blip r:embed="rId2" cstate="print"/>
          <a:srcRect/>
          <a:stretch>
            <a:fillRect/>
          </a:stretch>
        </p:blipFill>
        <p:spPr bwMode="auto">
          <a:xfrm>
            <a:off x="2071670" y="1928802"/>
            <a:ext cx="566070" cy="642173"/>
          </a:xfrm>
          <a:prstGeom prst="rect">
            <a:avLst/>
          </a:prstGeom>
          <a:noFill/>
          <a:ln w="9525">
            <a:noFill/>
            <a:miter lim="800000"/>
            <a:headEnd/>
            <a:tailEnd/>
          </a:ln>
        </p:spPr>
      </p:pic>
      <p:sp>
        <p:nvSpPr>
          <p:cNvPr id="8214" name="テキスト ボックス 6"/>
          <p:cNvSpPr txBox="1">
            <a:spLocks noChangeArrowheads="1"/>
          </p:cNvSpPr>
          <p:nvPr/>
        </p:nvSpPr>
        <p:spPr bwMode="auto">
          <a:xfrm>
            <a:off x="351588" y="2313320"/>
            <a:ext cx="1287340" cy="369332"/>
          </a:xfrm>
          <a:prstGeom prst="rect">
            <a:avLst/>
          </a:prstGeom>
          <a:noFill/>
          <a:ln w="9525">
            <a:noFill/>
            <a:miter lim="800000"/>
            <a:headEnd/>
            <a:tailEnd/>
          </a:ln>
        </p:spPr>
        <p:txBody>
          <a:bodyPr wrap="none">
            <a:spAutoFit/>
          </a:bodyPr>
          <a:lstStyle/>
          <a:p>
            <a:r>
              <a:rPr lang="en-US" altLang="ja-JP" dirty="0">
                <a:latin typeface="微软雅黑" pitchFamily="34" charset="-122"/>
                <a:ea typeface="微软雅黑" pitchFamily="34" charset="-122"/>
              </a:rPr>
              <a:t>PFA</a:t>
            </a:r>
            <a:r>
              <a:rPr lang="zh-CN" altLang="en-US" dirty="0">
                <a:latin typeface="微软雅黑" pitchFamily="34" charset="-122"/>
                <a:ea typeface="微软雅黑" pitchFamily="34" charset="-122"/>
              </a:rPr>
              <a:t>试剂瓶</a:t>
            </a:r>
            <a:endParaRPr lang="ja-JP" altLang="en-US" dirty="0">
              <a:latin typeface="微软雅黑" pitchFamily="34" charset="-122"/>
              <a:ea typeface="微软雅黑" pitchFamily="34" charset="-122"/>
            </a:endParaRPr>
          </a:p>
        </p:txBody>
      </p:sp>
      <p:sp>
        <p:nvSpPr>
          <p:cNvPr id="8198" name="右矢印 10"/>
          <p:cNvSpPr>
            <a:spLocks noChangeArrowheads="1"/>
          </p:cNvSpPr>
          <p:nvPr/>
        </p:nvSpPr>
        <p:spPr bwMode="auto">
          <a:xfrm>
            <a:off x="2285984" y="3142487"/>
            <a:ext cx="373325" cy="500827"/>
          </a:xfrm>
          <a:prstGeom prst="rightArrow">
            <a:avLst>
              <a:gd name="adj1" fmla="val 50000"/>
              <a:gd name="adj2" fmla="val 53880"/>
            </a:avLst>
          </a:prstGeom>
          <a:solidFill>
            <a:schemeClr val="accent1"/>
          </a:solidFill>
          <a:ln w="9525" algn="ctr">
            <a:noFill/>
            <a:round/>
            <a:headEnd/>
            <a:tailEnd/>
          </a:ln>
        </p:spPr>
        <p:txBody>
          <a:bodyPr lIns="87221" tIns="43613" rIns="87221" bIns="43613"/>
          <a:lstStyle/>
          <a:p>
            <a:endParaRPr lang="ja-JP" altLang="en-US">
              <a:ea typeface="HG丸ｺﾞｼｯｸM-PRO" pitchFamily="50" charset="-128"/>
            </a:endParaRPr>
          </a:p>
        </p:txBody>
      </p:sp>
      <p:pic>
        <p:nvPicPr>
          <p:cNvPr id="8199" name="Picture 5"/>
          <p:cNvPicPr>
            <a:picLocks noChangeAspect="1" noChangeArrowheads="1"/>
          </p:cNvPicPr>
          <p:nvPr/>
        </p:nvPicPr>
        <p:blipFill>
          <a:blip r:embed="rId3" cstate="print"/>
          <a:srcRect/>
          <a:stretch>
            <a:fillRect/>
          </a:stretch>
        </p:blipFill>
        <p:spPr bwMode="auto">
          <a:xfrm>
            <a:off x="286430" y="4357694"/>
            <a:ext cx="8753339" cy="2214578"/>
          </a:xfrm>
          <a:prstGeom prst="rect">
            <a:avLst/>
          </a:prstGeom>
          <a:noFill/>
          <a:ln w="9525">
            <a:noFill/>
            <a:miter lim="800000"/>
            <a:headEnd/>
            <a:tailEnd/>
          </a:ln>
        </p:spPr>
      </p:pic>
      <p:grpSp>
        <p:nvGrpSpPr>
          <p:cNvPr id="3" name="グループ化 13"/>
          <p:cNvGrpSpPr>
            <a:grpSpLocks/>
          </p:cNvGrpSpPr>
          <p:nvPr/>
        </p:nvGrpSpPr>
        <p:grpSpPr bwMode="auto">
          <a:xfrm>
            <a:off x="2924017" y="2643182"/>
            <a:ext cx="3032615" cy="1477285"/>
            <a:chOff x="3054253" y="2237424"/>
            <a:chExt cx="6215106" cy="1477328"/>
          </a:xfrm>
        </p:grpSpPr>
        <p:sp>
          <p:nvSpPr>
            <p:cNvPr id="8212" name="角丸四角形 14"/>
            <p:cNvSpPr>
              <a:spLocks noChangeArrowheads="1"/>
            </p:cNvSpPr>
            <p:nvPr/>
          </p:nvSpPr>
          <p:spPr bwMode="auto">
            <a:xfrm>
              <a:off x="3054253" y="2285992"/>
              <a:ext cx="6215106" cy="1428760"/>
            </a:xfrm>
            <a:prstGeom prst="roundRect">
              <a:avLst>
                <a:gd name="adj" fmla="val 16667"/>
              </a:avLst>
            </a:prstGeom>
            <a:solidFill>
              <a:srgbClr val="CCFFFF"/>
            </a:solidFill>
            <a:ln w="9525" algn="ctr">
              <a:noFill/>
              <a:round/>
              <a:headEnd/>
              <a:tailEnd/>
            </a:ln>
          </p:spPr>
          <p:txBody>
            <a:bodyPr/>
            <a:lstStyle/>
            <a:p>
              <a:endParaRPr lang="ja-JP" altLang="en-US">
                <a:ea typeface="HG丸ｺﾞｼｯｸM-PRO" pitchFamily="50" charset="-128"/>
              </a:endParaRPr>
            </a:p>
          </p:txBody>
        </p:sp>
        <p:sp>
          <p:nvSpPr>
            <p:cNvPr id="8213" name="テキスト ボックス 15"/>
            <p:cNvSpPr txBox="1">
              <a:spLocks noChangeArrowheads="1"/>
            </p:cNvSpPr>
            <p:nvPr/>
          </p:nvSpPr>
          <p:spPr bwMode="auto">
            <a:xfrm>
              <a:off x="3524241" y="2237424"/>
              <a:ext cx="378592" cy="369343"/>
            </a:xfrm>
            <a:prstGeom prst="rect">
              <a:avLst/>
            </a:prstGeom>
            <a:noFill/>
            <a:ln w="9525">
              <a:noFill/>
              <a:miter lim="800000"/>
              <a:headEnd/>
              <a:tailEnd/>
            </a:ln>
          </p:spPr>
          <p:txBody>
            <a:bodyPr wrap="none">
              <a:spAutoFit/>
            </a:bodyPr>
            <a:lstStyle/>
            <a:p>
              <a:endParaRPr lang="ja-JP" altLang="en-US" dirty="0"/>
            </a:p>
          </p:txBody>
        </p:sp>
      </p:grpSp>
      <p:sp>
        <p:nvSpPr>
          <p:cNvPr id="8202" name="テキスト ボックス 16"/>
          <p:cNvSpPr txBox="1">
            <a:spLocks noChangeArrowheads="1"/>
          </p:cNvSpPr>
          <p:nvPr/>
        </p:nvSpPr>
        <p:spPr bwMode="auto">
          <a:xfrm>
            <a:off x="3120852" y="2927950"/>
            <a:ext cx="2542178" cy="949852"/>
          </a:xfrm>
          <a:prstGeom prst="rect">
            <a:avLst/>
          </a:prstGeom>
          <a:noFill/>
          <a:ln w="9525">
            <a:noFill/>
            <a:miter lim="800000"/>
            <a:headEnd/>
            <a:tailEnd/>
          </a:ln>
        </p:spPr>
        <p:txBody>
          <a:bodyPr wrap="none" lIns="87221" tIns="43613" rIns="87221" bIns="43613">
            <a:spAutoFit/>
          </a:bodyPr>
          <a:lstStyle/>
          <a:p>
            <a:r>
              <a:rPr lang="ja-JP" altLang="en-US" dirty="0">
                <a:latin typeface="微软雅黑" pitchFamily="34" charset="-122"/>
                <a:ea typeface="微软雅黑" pitchFamily="34" charset="-122"/>
              </a:rPr>
              <a:t>①耐</a:t>
            </a:r>
            <a:r>
              <a:rPr lang="zh-CN" altLang="en-US" dirty="0">
                <a:latin typeface="微软雅黑" pitchFamily="34" charset="-122"/>
                <a:ea typeface="微软雅黑" pitchFamily="34" charset="-122"/>
              </a:rPr>
              <a:t>药</a:t>
            </a:r>
            <a:r>
              <a:rPr lang="ja-JP" altLang="en-US" dirty="0">
                <a:latin typeface="微软雅黑" pitchFamily="34" charset="-122"/>
                <a:ea typeface="微软雅黑" pitchFamily="34" charset="-122"/>
              </a:rPr>
              <a:t>品性</a:t>
            </a:r>
            <a:r>
              <a:rPr lang="zh-CN" altLang="en-US" dirty="0">
                <a:latin typeface="微软雅黑" pitchFamily="34" charset="-122"/>
                <a:ea typeface="微软雅黑" pitchFamily="34" charset="-122"/>
              </a:rPr>
              <a:t>优秀</a:t>
            </a:r>
            <a:r>
              <a:rPr lang="en-US" altLang="zh-CN" dirty="0">
                <a:latin typeface="微软雅黑" pitchFamily="34" charset="-122"/>
                <a:ea typeface="微软雅黑" pitchFamily="34" charset="-122"/>
              </a:rPr>
              <a:t>·</a:t>
            </a:r>
            <a:r>
              <a:rPr lang="ja-JP" altLang="en-US" dirty="0">
                <a:latin typeface="微软雅黑" pitchFamily="34" charset="-122"/>
                <a:ea typeface="微软雅黑" pitchFamily="34" charset="-122"/>
              </a:rPr>
              <a:t>透明性</a:t>
            </a:r>
            <a:endParaRPr lang="en-US" altLang="ja-JP" dirty="0">
              <a:latin typeface="微软雅黑" pitchFamily="34" charset="-122"/>
              <a:ea typeface="微软雅黑" pitchFamily="34" charset="-122"/>
            </a:endParaRPr>
          </a:p>
          <a:p>
            <a:r>
              <a:rPr lang="ja-JP" altLang="en-US" dirty="0">
                <a:latin typeface="微软雅黑" pitchFamily="34" charset="-122"/>
                <a:ea typeface="微软雅黑" pitchFamily="34" charset="-122"/>
              </a:rPr>
              <a:t>②溶出</a:t>
            </a:r>
            <a:r>
              <a:rPr lang="zh-CN" altLang="en-US" dirty="0">
                <a:latin typeface="微软雅黑" pitchFamily="34" charset="-122"/>
                <a:ea typeface="微软雅黑" pitchFamily="34" charset="-122"/>
              </a:rPr>
              <a:t>物少</a:t>
            </a:r>
            <a:endParaRPr lang="en-US" altLang="ja-JP" dirty="0">
              <a:latin typeface="微软雅黑" pitchFamily="34" charset="-122"/>
              <a:ea typeface="微软雅黑" pitchFamily="34" charset="-122"/>
            </a:endParaRPr>
          </a:p>
          <a:p>
            <a:r>
              <a:rPr lang="ja-JP" altLang="en-US" dirty="0">
                <a:latin typeface="微软雅黑" pitchFamily="34" charset="-122"/>
                <a:ea typeface="微软雅黑" pitchFamily="34" charset="-122"/>
              </a:rPr>
              <a:t>③</a:t>
            </a:r>
            <a:r>
              <a:rPr lang="zh-CN" altLang="en-US" dirty="0">
                <a:latin typeface="微软雅黑" pitchFamily="34" charset="-122"/>
                <a:ea typeface="微软雅黑" pitchFamily="34" charset="-122"/>
              </a:rPr>
              <a:t>放心的</a:t>
            </a:r>
            <a:r>
              <a:rPr lang="ja-JP" altLang="en-US" dirty="0">
                <a:latin typeface="微软雅黑" pitchFamily="34" charset="-122"/>
                <a:ea typeface="微软雅黑" pitchFamily="34" charset="-122"/>
              </a:rPr>
              <a:t>日本品</a:t>
            </a:r>
            <a:r>
              <a:rPr lang="zh-CN" altLang="en-US" dirty="0">
                <a:latin typeface="微软雅黑" pitchFamily="34" charset="-122"/>
                <a:ea typeface="微软雅黑" pitchFamily="34" charset="-122"/>
              </a:rPr>
              <a:t>质</a:t>
            </a:r>
            <a:endParaRPr lang="ja-JP" altLang="en-US" dirty="0">
              <a:latin typeface="微软雅黑" pitchFamily="34" charset="-122"/>
              <a:ea typeface="微软雅黑" pitchFamily="34" charset="-122"/>
            </a:endParaRPr>
          </a:p>
        </p:txBody>
      </p:sp>
      <p:grpSp>
        <p:nvGrpSpPr>
          <p:cNvPr id="4" name="グループ化 33"/>
          <p:cNvGrpSpPr>
            <a:grpSpLocks/>
          </p:cNvGrpSpPr>
          <p:nvPr/>
        </p:nvGrpSpPr>
        <p:grpSpPr bwMode="auto">
          <a:xfrm>
            <a:off x="2500298" y="2428868"/>
            <a:ext cx="720000" cy="693769"/>
            <a:chOff x="7453330" y="1500174"/>
            <a:chExt cx="1000132" cy="642942"/>
          </a:xfrm>
        </p:grpSpPr>
        <p:sp>
          <p:nvSpPr>
            <p:cNvPr id="8210" name="円/楕円 31"/>
            <p:cNvSpPr>
              <a:spLocks noChangeArrowheads="1"/>
            </p:cNvSpPr>
            <p:nvPr/>
          </p:nvSpPr>
          <p:spPr bwMode="auto">
            <a:xfrm>
              <a:off x="7453330" y="1500174"/>
              <a:ext cx="1000132" cy="642942"/>
            </a:xfrm>
            <a:prstGeom prst="ellipse">
              <a:avLst/>
            </a:prstGeom>
            <a:gradFill rotWithShape="1">
              <a:gsLst>
                <a:gs pos="0">
                  <a:srgbClr val="FF0000">
                    <a:alpha val="70000"/>
                  </a:srgbClr>
                </a:gs>
                <a:gs pos="100000">
                  <a:srgbClr val="FF9900"/>
                </a:gs>
              </a:gsLst>
              <a:path path="shape">
                <a:fillToRect l="50000" t="50000" r="50000" b="50000"/>
              </a:path>
            </a:gradFill>
            <a:ln w="9525" algn="ctr">
              <a:noFill/>
              <a:round/>
              <a:headEnd/>
              <a:tailEnd/>
            </a:ln>
          </p:spPr>
          <p:txBody>
            <a:bodyPr lIns="72000" rIns="72000"/>
            <a:lstStyle/>
            <a:p>
              <a:endParaRPr lang="ja-JP" altLang="en-US">
                <a:ea typeface="HG丸ｺﾞｼｯｸM-PRO" pitchFamily="50" charset="-128"/>
              </a:endParaRPr>
            </a:p>
          </p:txBody>
        </p:sp>
        <p:sp>
          <p:nvSpPr>
            <p:cNvPr id="8211" name="テキスト ボックス 32"/>
            <p:cNvSpPr txBox="1">
              <a:spLocks noChangeArrowheads="1"/>
            </p:cNvSpPr>
            <p:nvPr/>
          </p:nvSpPr>
          <p:spPr bwMode="auto">
            <a:xfrm>
              <a:off x="7571291" y="1558697"/>
              <a:ext cx="772013" cy="541933"/>
            </a:xfrm>
            <a:prstGeom prst="rect">
              <a:avLst/>
            </a:prstGeom>
            <a:noFill/>
            <a:ln w="9525">
              <a:noFill/>
              <a:miter lim="800000"/>
              <a:headEnd/>
              <a:tailEnd/>
            </a:ln>
          </p:spPr>
          <p:txBody>
            <a:bodyPr wrap="none" lIns="72000" rIns="72000">
              <a:spAutoFit/>
            </a:bodyPr>
            <a:lstStyle/>
            <a:p>
              <a:pPr algn="ctr"/>
              <a:r>
                <a:rPr lang="zh-CN" altLang="en-US" sz="1600" b="1" dirty="0" smtClean="0">
                  <a:solidFill>
                    <a:schemeClr val="bg1"/>
                  </a:solidFill>
                  <a:latin typeface="微软雅黑" pitchFamily="34" charset="-122"/>
                  <a:ea typeface="微软雅黑" pitchFamily="34" charset="-122"/>
                </a:rPr>
                <a:t>国内</a:t>
              </a:r>
              <a:endParaRPr lang="en-US" altLang="zh-CN" sz="1600" b="1" dirty="0" smtClean="0">
                <a:solidFill>
                  <a:schemeClr val="bg1"/>
                </a:solidFill>
                <a:latin typeface="微软雅黑" pitchFamily="34" charset="-122"/>
                <a:ea typeface="微软雅黑" pitchFamily="34" charset="-122"/>
              </a:endParaRPr>
            </a:p>
            <a:p>
              <a:pPr algn="ctr"/>
              <a:r>
                <a:rPr lang="ja-JP" altLang="en-US" sz="1600" b="1" dirty="0" smtClean="0">
                  <a:solidFill>
                    <a:schemeClr val="bg1"/>
                  </a:solidFill>
                  <a:latin typeface="微软雅黑" pitchFamily="34" charset="-122"/>
                  <a:ea typeface="微软雅黑" pitchFamily="34" charset="-122"/>
                </a:rPr>
                <a:t>很</a:t>
              </a:r>
              <a:r>
                <a:rPr lang="ja-JP" altLang="en-US" sz="1600" b="1" dirty="0">
                  <a:solidFill>
                    <a:schemeClr val="bg1"/>
                  </a:solidFill>
                  <a:latin typeface="微软雅黑" pitchFamily="34" charset="-122"/>
                  <a:ea typeface="微软雅黑" pitchFamily="34" charset="-122"/>
                </a:rPr>
                <a:t>少</a:t>
              </a:r>
            </a:p>
          </p:txBody>
        </p:sp>
      </p:grpSp>
      <p:cxnSp>
        <p:nvCxnSpPr>
          <p:cNvPr id="27"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8" name="Picture 21"/>
          <p:cNvPicPr>
            <a:picLocks noChangeAspect="1" noChangeArrowheads="1"/>
          </p:cNvPicPr>
          <p:nvPr/>
        </p:nvPicPr>
        <p:blipFill>
          <a:blip r:embed="rId4"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26" name="正方形/長方形 25"/>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39</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树脂材质容器</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-PFA</a:t>
            </a:r>
            <a:endPar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endParaRPr>
          </a:p>
        </p:txBody>
      </p:sp>
      <p:pic>
        <p:nvPicPr>
          <p:cNvPr id="1026" name="Picture 2"/>
          <p:cNvPicPr>
            <a:picLocks noChangeAspect="1" noChangeArrowheads="1"/>
          </p:cNvPicPr>
          <p:nvPr/>
        </p:nvPicPr>
        <p:blipFill>
          <a:blip r:embed="rId5" cstate="print"/>
          <a:srcRect/>
          <a:stretch>
            <a:fillRect/>
          </a:stretch>
        </p:blipFill>
        <p:spPr bwMode="auto">
          <a:xfrm>
            <a:off x="285721" y="1571612"/>
            <a:ext cx="642942" cy="536358"/>
          </a:xfrm>
          <a:prstGeom prst="rect">
            <a:avLst/>
          </a:prstGeom>
          <a:noFill/>
          <a:ln w="9525">
            <a:noFill/>
            <a:miter lim="800000"/>
            <a:headEnd/>
            <a:tailEnd/>
          </a:ln>
          <a:effectLst/>
        </p:spPr>
      </p:pic>
      <p:sp>
        <p:nvSpPr>
          <p:cNvPr id="29" name="テキスト ボックス 7"/>
          <p:cNvSpPr txBox="1">
            <a:spLocks noChangeArrowheads="1"/>
          </p:cNvSpPr>
          <p:nvPr/>
        </p:nvSpPr>
        <p:spPr bwMode="auto">
          <a:xfrm>
            <a:off x="7864097" y="785794"/>
            <a:ext cx="994183" cy="307777"/>
          </a:xfrm>
          <a:prstGeom prst="rect">
            <a:avLst/>
          </a:prstGeom>
          <a:solidFill>
            <a:schemeClr val="accent2"/>
          </a:solidFill>
          <a:ln w="9525">
            <a:noFill/>
            <a:miter lim="800000"/>
            <a:headEnd/>
            <a:tailEnd/>
          </a:ln>
        </p:spPr>
        <p:txBody>
          <a:bodyPr wrap="none">
            <a:spAutoFit/>
          </a:bodyPr>
          <a:lstStyle/>
          <a:p>
            <a:r>
              <a:rPr lang="en-US" altLang="zh-CN" sz="1400" b="1" dirty="0" smtClean="0">
                <a:solidFill>
                  <a:schemeClr val="bg1"/>
                </a:solidFill>
                <a:latin typeface="微软雅黑" pitchFamily="34" charset="-122"/>
                <a:ea typeface="微软雅黑" pitchFamily="34" charset="-122"/>
              </a:rPr>
              <a:t>P762</a:t>
            </a:r>
            <a:r>
              <a:rPr lang="zh-CN" altLang="en-US" sz="1400" b="1" dirty="0" smtClean="0">
                <a:solidFill>
                  <a:schemeClr val="bg1"/>
                </a:solidFill>
                <a:latin typeface="微软雅黑" pitchFamily="34" charset="-122"/>
                <a:ea typeface="微软雅黑" pitchFamily="34" charset="-122"/>
              </a:rPr>
              <a:t>登载</a:t>
            </a:r>
            <a:endParaRPr lang="ja-JP" altLang="en-US" sz="1400" b="1" dirty="0">
              <a:solidFill>
                <a:schemeClr val="bg1"/>
              </a:solidFill>
              <a:latin typeface="微软雅黑" pitchFamily="34" charset="-122"/>
              <a:ea typeface="微软雅黑" pitchFamily="34" charset="-122"/>
            </a:endParaRPr>
          </a:p>
        </p:txBody>
      </p:sp>
      <p:pic>
        <p:nvPicPr>
          <p:cNvPr id="1030" name="Picture 6" descr="http://ftp.asonline.cn/ProductImg/04534201.jpg"/>
          <p:cNvPicPr>
            <a:picLocks noChangeAspect="1" noChangeArrowheads="1"/>
          </p:cNvPicPr>
          <p:nvPr/>
        </p:nvPicPr>
        <p:blipFill>
          <a:blip r:embed="rId6" cstate="print"/>
          <a:srcRect t="4348" b="8696"/>
          <a:stretch>
            <a:fillRect/>
          </a:stretch>
        </p:blipFill>
        <p:spPr bwMode="auto">
          <a:xfrm>
            <a:off x="285720" y="2643182"/>
            <a:ext cx="1725228" cy="1500198"/>
          </a:xfrm>
          <a:prstGeom prst="rect">
            <a:avLst/>
          </a:prstGeom>
          <a:noFill/>
        </p:spPr>
      </p:pic>
      <p:pic>
        <p:nvPicPr>
          <p:cNvPr id="1031" name="Picture 7"/>
          <p:cNvPicPr>
            <a:picLocks noChangeAspect="1" noChangeArrowheads="1"/>
          </p:cNvPicPr>
          <p:nvPr/>
        </p:nvPicPr>
        <p:blipFill>
          <a:blip r:embed="rId7" cstate="print"/>
          <a:srcRect/>
          <a:stretch>
            <a:fillRect/>
          </a:stretch>
        </p:blipFill>
        <p:spPr bwMode="auto">
          <a:xfrm>
            <a:off x="8347239" y="1142984"/>
            <a:ext cx="515178" cy="428628"/>
          </a:xfrm>
          <a:prstGeom prst="rect">
            <a:avLst/>
          </a:prstGeom>
          <a:noFill/>
          <a:ln w="9525">
            <a:noFill/>
            <a:miter lim="800000"/>
            <a:headEnd/>
            <a:tailEnd/>
          </a:ln>
          <a:effectLst/>
        </p:spPr>
      </p:pic>
      <p:sp>
        <p:nvSpPr>
          <p:cNvPr id="33" name="ホームベース 32"/>
          <p:cNvSpPr/>
          <p:nvPr/>
        </p:nvSpPr>
        <p:spPr>
          <a:xfrm>
            <a:off x="323528" y="997258"/>
            <a:ext cx="5248604" cy="360040"/>
          </a:xfrm>
          <a:prstGeom prst="homePlate">
            <a:avLst>
              <a:gd name="adj" fmla="val 84116"/>
            </a:avLst>
          </a:prstGeom>
          <a:solidFill>
            <a:srgbClr val="FF0000"/>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smtClean="0">
                <a:solidFill>
                  <a:schemeClr val="bg1"/>
                </a:solidFill>
                <a:latin typeface="Microsoft YaHei" pitchFamily="34" charset="-122"/>
                <a:ea typeface="Microsoft YaHei" pitchFamily="34" charset="-122"/>
              </a:rPr>
              <a:t>从</a:t>
            </a:r>
            <a:r>
              <a:rPr lang="en-US" altLang="zh-CN" sz="1600" b="1" dirty="0" smtClean="0">
                <a:solidFill>
                  <a:schemeClr val="bg1"/>
                </a:solidFill>
                <a:latin typeface="Microsoft YaHei" pitchFamily="34" charset="-122"/>
                <a:ea typeface="Microsoft YaHei" pitchFamily="34" charset="-122"/>
              </a:rPr>
              <a:t>PFA</a:t>
            </a:r>
            <a:r>
              <a:rPr lang="zh-CN" altLang="en-US" sz="1600" b="1" dirty="0" smtClean="0">
                <a:solidFill>
                  <a:schemeClr val="bg1"/>
                </a:solidFill>
                <a:latin typeface="Microsoft YaHei" pitchFamily="34" charset="-122"/>
                <a:ea typeface="Microsoft YaHei" pitchFamily="34" charset="-122"/>
              </a:rPr>
              <a:t>材质的容器到培养皿等，各种商品均有登载</a:t>
            </a:r>
          </a:p>
        </p:txBody>
      </p:sp>
      <p:pic>
        <p:nvPicPr>
          <p:cNvPr id="1032" name="Picture 8"/>
          <p:cNvPicPr>
            <a:picLocks noChangeAspect="1" noChangeArrowheads="1"/>
          </p:cNvPicPr>
          <p:nvPr/>
        </p:nvPicPr>
        <p:blipFill>
          <a:blip r:embed="rId8" cstate="print"/>
          <a:srcRect/>
          <a:stretch>
            <a:fillRect/>
          </a:stretch>
        </p:blipFill>
        <p:spPr bwMode="auto">
          <a:xfrm>
            <a:off x="6891897" y="1714488"/>
            <a:ext cx="1966383" cy="24955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38</a:t>
            </a:fld>
            <a:endParaRPr lang="en-US" dirty="0">
              <a:solidFill>
                <a:prstClr val="black">
                  <a:shade val="50000"/>
                </a:prstClr>
              </a:solidFill>
              <a:latin typeface="Times New Roman" pitchFamily="18" charset="0"/>
              <a:ea typeface="ＭＳ Ｐゴシック" pitchFamily="50" charset="-128"/>
            </a:endParaRPr>
          </a:p>
        </p:txBody>
      </p:sp>
      <p:sp>
        <p:nvSpPr>
          <p:cNvPr id="6" name="正方形/長方形 5"/>
          <p:cNvSpPr/>
          <p:nvPr/>
        </p:nvSpPr>
        <p:spPr>
          <a:xfrm>
            <a:off x="357158" y="785794"/>
            <a:ext cx="4572000" cy="646331"/>
          </a:xfrm>
          <a:prstGeom prst="rect">
            <a:avLst/>
          </a:prstGeom>
        </p:spPr>
        <p:txBody>
          <a:bodyPr>
            <a:spAutoFit/>
          </a:bodyPr>
          <a:lstStyle/>
          <a:p>
            <a:r>
              <a:rPr lang="zh-CN" altLang="en-US" b="1" dirty="0" smtClean="0">
                <a:solidFill>
                  <a:srgbClr val="7030A0"/>
                </a:solidFill>
                <a:latin typeface="微软雅黑" pitchFamily="34" charset="-122"/>
                <a:ea typeface="微软雅黑" pitchFamily="34" charset="-122"/>
              </a:rPr>
              <a:t>耐药性有飞跃性的提升！</a:t>
            </a:r>
          </a:p>
          <a:p>
            <a:r>
              <a:rPr lang="en-US" altLang="zh-CN" b="1" dirty="0" err="1" smtClean="0">
                <a:solidFill>
                  <a:srgbClr val="7030A0"/>
                </a:solidFill>
                <a:latin typeface="微软雅黑" pitchFamily="34" charset="-122"/>
                <a:ea typeface="微软雅黑" pitchFamily="34" charset="-122"/>
              </a:rPr>
              <a:t>FluoroTect</a:t>
            </a:r>
            <a:r>
              <a:rPr lang="zh-CN" altLang="en-US" b="1" dirty="0" smtClean="0">
                <a:solidFill>
                  <a:srgbClr val="7030A0"/>
                </a:solidFill>
                <a:latin typeface="微软雅黑" pitchFamily="34" charset="-122"/>
                <a:ea typeface="微软雅黑" pitchFamily="34" charset="-122"/>
              </a:rPr>
              <a:t>（表面氟素化处理的容器</a:t>
            </a:r>
            <a:r>
              <a:rPr lang="en-US" altLang="zh-CN" b="1" dirty="0" smtClean="0">
                <a:solidFill>
                  <a:srgbClr val="7030A0"/>
                </a:solidFill>
                <a:latin typeface="微软雅黑" pitchFamily="34" charset="-122"/>
                <a:ea typeface="微软雅黑" pitchFamily="34" charset="-122"/>
              </a:rPr>
              <a:t>)</a:t>
            </a:r>
            <a:endParaRPr lang="zh-CN" altLang="en-US" b="1" dirty="0">
              <a:solidFill>
                <a:srgbClr val="7030A0"/>
              </a:solidFill>
              <a:latin typeface="微软雅黑" pitchFamily="34" charset="-122"/>
              <a:ea typeface="微软雅黑" pitchFamily="34" charset="-122"/>
            </a:endParaRPr>
          </a:p>
        </p:txBody>
      </p:sp>
      <p:cxnSp>
        <p:nvCxnSpPr>
          <p:cNvPr id="7"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1"/>
          <p:cNvPicPr>
            <a:picLocks noChangeAspect="1" noChangeArrowheads="1"/>
          </p:cNvPicPr>
          <p:nvPr/>
        </p:nvPicPr>
        <p:blipFill>
          <a:blip r:embed="rId2"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9" name="正方形/長方形 8"/>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40.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树脂材质容器</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表面氟素化处理</a:t>
            </a:r>
            <a:endParaRPr lang="zh-CN" altLang="en-US" sz="3200" b="1" dirty="0" smtClean="0">
              <a:solidFill>
                <a:schemeClr val="tx1"/>
              </a:solidFill>
              <a:latin typeface="Microsoft YaHei" panose="020B0503020204020204" pitchFamily="34" charset="-122"/>
              <a:ea typeface="Microsoft YaHei" panose="020B0503020204020204" pitchFamily="34" charset="-122"/>
              <a:cs typeface="Arial" charset="0"/>
            </a:endParaRPr>
          </a:p>
        </p:txBody>
      </p:sp>
      <p:sp>
        <p:nvSpPr>
          <p:cNvPr id="10" name="正方形/長方形 9"/>
          <p:cNvSpPr/>
          <p:nvPr/>
        </p:nvSpPr>
        <p:spPr>
          <a:xfrm>
            <a:off x="7832788" y="857232"/>
            <a:ext cx="1107996" cy="3693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zh-CN" altLang="en-US" b="1" dirty="0" smtClean="0">
                <a:solidFill>
                  <a:schemeClr val="bg1"/>
                </a:solidFill>
                <a:latin typeface="微软雅黑" pitchFamily="34" charset="-122"/>
                <a:ea typeface="微软雅黑" pitchFamily="34" charset="-122"/>
              </a:rPr>
              <a:t>新登场！</a:t>
            </a:r>
            <a:endParaRPr lang="zh-CN" altLang="en-US" b="1" dirty="0">
              <a:solidFill>
                <a:schemeClr val="bg1"/>
              </a:solidFill>
              <a:latin typeface="微软雅黑" pitchFamily="34" charset="-122"/>
              <a:ea typeface="微软雅黑" pitchFamily="34" charset="-122"/>
            </a:endParaRPr>
          </a:p>
        </p:txBody>
      </p:sp>
      <p:pic>
        <p:nvPicPr>
          <p:cNvPr id="74755" name="Picture 3"/>
          <p:cNvPicPr>
            <a:picLocks noChangeAspect="1" noChangeArrowheads="1"/>
          </p:cNvPicPr>
          <p:nvPr/>
        </p:nvPicPr>
        <p:blipFill>
          <a:blip r:embed="rId3" cstate="print"/>
          <a:srcRect/>
          <a:stretch>
            <a:fillRect/>
          </a:stretch>
        </p:blipFill>
        <p:spPr bwMode="auto">
          <a:xfrm>
            <a:off x="6786578" y="2071678"/>
            <a:ext cx="2152650" cy="2152650"/>
          </a:xfrm>
          <a:prstGeom prst="rect">
            <a:avLst/>
          </a:prstGeom>
          <a:noFill/>
          <a:ln w="9525">
            <a:noFill/>
            <a:miter lim="800000"/>
            <a:headEnd/>
            <a:tailEnd/>
          </a:ln>
          <a:effectLst/>
        </p:spPr>
      </p:pic>
      <p:pic>
        <p:nvPicPr>
          <p:cNvPr id="74756" name="Picture 4"/>
          <p:cNvPicPr>
            <a:picLocks noChangeAspect="1" noChangeArrowheads="1"/>
          </p:cNvPicPr>
          <p:nvPr/>
        </p:nvPicPr>
        <p:blipFill>
          <a:blip r:embed="rId4" cstate="print"/>
          <a:srcRect/>
          <a:stretch>
            <a:fillRect/>
          </a:stretch>
        </p:blipFill>
        <p:spPr bwMode="auto">
          <a:xfrm>
            <a:off x="6786578" y="4210056"/>
            <a:ext cx="2143125" cy="2228850"/>
          </a:xfrm>
          <a:prstGeom prst="rect">
            <a:avLst/>
          </a:prstGeom>
          <a:noFill/>
          <a:ln w="9525">
            <a:noFill/>
            <a:miter lim="800000"/>
            <a:headEnd/>
            <a:tailEnd/>
          </a:ln>
          <a:effectLst/>
        </p:spPr>
      </p:pic>
      <p:pic>
        <p:nvPicPr>
          <p:cNvPr id="74757" name="Picture 5"/>
          <p:cNvPicPr>
            <a:picLocks noChangeAspect="1" noChangeArrowheads="1"/>
          </p:cNvPicPr>
          <p:nvPr/>
        </p:nvPicPr>
        <p:blipFill>
          <a:blip r:embed="rId5" cstate="print"/>
          <a:srcRect/>
          <a:stretch>
            <a:fillRect/>
          </a:stretch>
        </p:blipFill>
        <p:spPr bwMode="auto">
          <a:xfrm>
            <a:off x="142845" y="4714884"/>
            <a:ext cx="6500858" cy="1708152"/>
          </a:xfrm>
          <a:prstGeom prst="rect">
            <a:avLst/>
          </a:prstGeom>
          <a:noFill/>
          <a:ln w="9525">
            <a:noFill/>
            <a:miter lim="800000"/>
            <a:headEnd/>
            <a:tailEnd/>
          </a:ln>
          <a:effectLst/>
        </p:spPr>
      </p:pic>
      <p:pic>
        <p:nvPicPr>
          <p:cNvPr id="74758" name="Picture 6"/>
          <p:cNvPicPr>
            <a:picLocks noChangeAspect="1" noChangeArrowheads="1"/>
          </p:cNvPicPr>
          <p:nvPr/>
        </p:nvPicPr>
        <p:blipFill>
          <a:blip r:embed="rId6" cstate="print"/>
          <a:srcRect/>
          <a:stretch>
            <a:fillRect/>
          </a:stretch>
        </p:blipFill>
        <p:spPr bwMode="auto">
          <a:xfrm>
            <a:off x="357158" y="1571612"/>
            <a:ext cx="1296937" cy="1514461"/>
          </a:xfrm>
          <a:prstGeom prst="rect">
            <a:avLst/>
          </a:prstGeom>
          <a:noFill/>
          <a:ln w="9525">
            <a:noFill/>
            <a:miter lim="800000"/>
            <a:headEnd/>
            <a:tailEnd/>
          </a:ln>
          <a:effectLst/>
        </p:spPr>
      </p:pic>
      <p:pic>
        <p:nvPicPr>
          <p:cNvPr id="74759" name="Picture 7"/>
          <p:cNvPicPr>
            <a:picLocks noChangeAspect="1" noChangeArrowheads="1"/>
          </p:cNvPicPr>
          <p:nvPr/>
        </p:nvPicPr>
        <p:blipFill>
          <a:blip r:embed="rId7" cstate="print"/>
          <a:srcRect/>
          <a:stretch>
            <a:fillRect/>
          </a:stretch>
        </p:blipFill>
        <p:spPr bwMode="auto">
          <a:xfrm>
            <a:off x="2357779" y="1571612"/>
            <a:ext cx="1642717" cy="1500198"/>
          </a:xfrm>
          <a:prstGeom prst="rect">
            <a:avLst/>
          </a:prstGeom>
          <a:noFill/>
          <a:ln w="9525">
            <a:noFill/>
            <a:miter lim="800000"/>
            <a:headEnd/>
            <a:tailEnd/>
          </a:ln>
          <a:effectLst/>
        </p:spPr>
      </p:pic>
      <p:pic>
        <p:nvPicPr>
          <p:cNvPr id="74760" name="Picture 8"/>
          <p:cNvPicPr>
            <a:picLocks noChangeAspect="1" noChangeArrowheads="1"/>
          </p:cNvPicPr>
          <p:nvPr/>
        </p:nvPicPr>
        <p:blipFill>
          <a:blip r:embed="rId8" cstate="print"/>
          <a:srcRect/>
          <a:stretch>
            <a:fillRect/>
          </a:stretch>
        </p:blipFill>
        <p:spPr bwMode="auto">
          <a:xfrm>
            <a:off x="4355344" y="1571613"/>
            <a:ext cx="2074044" cy="1500198"/>
          </a:xfrm>
          <a:prstGeom prst="rect">
            <a:avLst/>
          </a:prstGeom>
          <a:noFill/>
          <a:ln w="9525">
            <a:noFill/>
            <a:miter lim="800000"/>
            <a:headEnd/>
            <a:tailEnd/>
          </a:ln>
          <a:effectLst/>
        </p:spPr>
      </p:pic>
      <p:pic>
        <p:nvPicPr>
          <p:cNvPr id="74761" name="Picture 9"/>
          <p:cNvPicPr>
            <a:picLocks noChangeAspect="1" noChangeArrowheads="1"/>
          </p:cNvPicPr>
          <p:nvPr/>
        </p:nvPicPr>
        <p:blipFill>
          <a:blip r:embed="rId9" cstate="print"/>
          <a:srcRect/>
          <a:stretch>
            <a:fillRect/>
          </a:stretch>
        </p:blipFill>
        <p:spPr bwMode="auto">
          <a:xfrm>
            <a:off x="714348" y="3286124"/>
            <a:ext cx="1738090" cy="1301964"/>
          </a:xfrm>
          <a:prstGeom prst="rect">
            <a:avLst/>
          </a:prstGeom>
          <a:noFill/>
          <a:ln w="9525">
            <a:noFill/>
            <a:miter lim="800000"/>
            <a:headEnd/>
            <a:tailEnd/>
          </a:ln>
          <a:effectLst/>
        </p:spPr>
      </p:pic>
      <p:pic>
        <p:nvPicPr>
          <p:cNvPr id="74762" name="Picture 10"/>
          <p:cNvPicPr>
            <a:picLocks noChangeAspect="1" noChangeArrowheads="1"/>
          </p:cNvPicPr>
          <p:nvPr/>
        </p:nvPicPr>
        <p:blipFill>
          <a:blip r:embed="rId10" cstate="print"/>
          <a:srcRect/>
          <a:stretch>
            <a:fillRect/>
          </a:stretch>
        </p:blipFill>
        <p:spPr bwMode="auto">
          <a:xfrm>
            <a:off x="3357554" y="3357562"/>
            <a:ext cx="2000264" cy="1255550"/>
          </a:xfrm>
          <a:prstGeom prst="rect">
            <a:avLst/>
          </a:prstGeom>
          <a:noFill/>
          <a:ln w="9525">
            <a:noFill/>
            <a:miter lim="800000"/>
            <a:headEnd/>
            <a:tailEnd/>
          </a:ln>
          <a:effectLst/>
        </p:spPr>
      </p:pic>
      <p:sp>
        <p:nvSpPr>
          <p:cNvPr id="19" name="正方形/長方形 18"/>
          <p:cNvSpPr/>
          <p:nvPr/>
        </p:nvSpPr>
        <p:spPr>
          <a:xfrm>
            <a:off x="449234" y="3033710"/>
            <a:ext cx="1082348" cy="307777"/>
          </a:xfrm>
          <a:prstGeom prst="rect">
            <a:avLst/>
          </a:prstGeom>
        </p:spPr>
        <p:txBody>
          <a:bodyPr wrap="none">
            <a:spAutoFit/>
          </a:bodyPr>
          <a:lstStyle/>
          <a:p>
            <a:r>
              <a:rPr lang="zh-CN" altLang="en-US" sz="1400" smtClean="0">
                <a:latin typeface="微软雅黑" pitchFamily="34" charset="-122"/>
                <a:ea typeface="微软雅黑" pitchFamily="34" charset="-122"/>
              </a:rPr>
              <a:t>氟化清洗瓶</a:t>
            </a:r>
            <a:endParaRPr lang="zh-CN" altLang="en-US" sz="1400" dirty="0">
              <a:latin typeface="微软雅黑" pitchFamily="34" charset="-122"/>
              <a:ea typeface="微软雅黑" pitchFamily="34" charset="-122"/>
            </a:endParaRPr>
          </a:p>
        </p:txBody>
      </p:sp>
      <p:sp>
        <p:nvSpPr>
          <p:cNvPr id="20" name="正方形/長方形 19"/>
          <p:cNvSpPr/>
          <p:nvPr/>
        </p:nvSpPr>
        <p:spPr>
          <a:xfrm>
            <a:off x="2571736" y="3038472"/>
            <a:ext cx="1303562" cy="307777"/>
          </a:xfrm>
          <a:prstGeom prst="rect">
            <a:avLst/>
          </a:prstGeom>
        </p:spPr>
        <p:txBody>
          <a:bodyPr wrap="none">
            <a:spAutoFit/>
          </a:bodyPr>
          <a:lstStyle/>
          <a:p>
            <a:r>
              <a:rPr lang="zh-CN" altLang="en-US" sz="1400" dirty="0" smtClean="0">
                <a:latin typeface="微软雅黑" pitchFamily="34" charset="-122"/>
                <a:ea typeface="微软雅黑" pitchFamily="34" charset="-122"/>
              </a:rPr>
              <a:t>氟化</a:t>
            </a:r>
            <a:r>
              <a:rPr lang="en-US" altLang="zh-CN" sz="1400" dirty="0" smtClean="0">
                <a:latin typeface="微软雅黑" pitchFamily="34" charset="-122"/>
                <a:ea typeface="微软雅黑" pitchFamily="34" charset="-122"/>
              </a:rPr>
              <a:t>PP</a:t>
            </a:r>
            <a:r>
              <a:rPr lang="zh-CN" altLang="en-US" sz="1400" dirty="0" smtClean="0">
                <a:latin typeface="微软雅黑" pitchFamily="34" charset="-122"/>
                <a:ea typeface="微软雅黑" pitchFamily="34" charset="-122"/>
              </a:rPr>
              <a:t>塑料瓶</a:t>
            </a:r>
            <a:endParaRPr lang="zh-CN" altLang="en-US" sz="1400" dirty="0">
              <a:latin typeface="微软雅黑" pitchFamily="34" charset="-122"/>
              <a:ea typeface="微软雅黑" pitchFamily="34" charset="-122"/>
            </a:endParaRPr>
          </a:p>
        </p:txBody>
      </p:sp>
      <p:sp>
        <p:nvSpPr>
          <p:cNvPr id="21" name="正方形/長方形 20"/>
          <p:cNvSpPr/>
          <p:nvPr/>
        </p:nvSpPr>
        <p:spPr>
          <a:xfrm>
            <a:off x="4572000" y="3038472"/>
            <a:ext cx="1662635" cy="307777"/>
          </a:xfrm>
          <a:prstGeom prst="rect">
            <a:avLst/>
          </a:prstGeom>
        </p:spPr>
        <p:txBody>
          <a:bodyPr wrap="none">
            <a:spAutoFit/>
          </a:bodyPr>
          <a:lstStyle/>
          <a:p>
            <a:r>
              <a:rPr lang="zh-CN" altLang="en-US" sz="1400" dirty="0" smtClean="0">
                <a:latin typeface="微软雅黑" pitchFamily="34" charset="-122"/>
                <a:ea typeface="微软雅黑" pitchFamily="34" charset="-122"/>
              </a:rPr>
              <a:t>氟化透明</a:t>
            </a:r>
            <a:r>
              <a:rPr lang="en-US" altLang="zh-CN" sz="1400" dirty="0" smtClean="0">
                <a:latin typeface="微软雅黑" pitchFamily="34" charset="-122"/>
                <a:ea typeface="微软雅黑" pitchFamily="34" charset="-122"/>
              </a:rPr>
              <a:t>PP</a:t>
            </a:r>
            <a:r>
              <a:rPr lang="zh-CN" altLang="en-US" sz="1400" dirty="0" smtClean="0">
                <a:latin typeface="微软雅黑" pitchFamily="34" charset="-122"/>
                <a:ea typeface="微软雅黑" pitchFamily="34" charset="-122"/>
              </a:rPr>
              <a:t>塑料瓶</a:t>
            </a:r>
            <a:endParaRPr lang="zh-CN" altLang="en-US" sz="1400" dirty="0">
              <a:latin typeface="微软雅黑" pitchFamily="34" charset="-122"/>
              <a:ea typeface="微软雅黑" pitchFamily="34" charset="-122"/>
            </a:endParaRPr>
          </a:p>
        </p:txBody>
      </p:sp>
      <p:sp>
        <p:nvSpPr>
          <p:cNvPr id="22" name="正方形/長方形 21"/>
          <p:cNvSpPr/>
          <p:nvPr/>
        </p:nvSpPr>
        <p:spPr>
          <a:xfrm>
            <a:off x="2000232" y="4335669"/>
            <a:ext cx="1082348" cy="307777"/>
          </a:xfrm>
          <a:prstGeom prst="rect">
            <a:avLst/>
          </a:prstGeom>
        </p:spPr>
        <p:txBody>
          <a:bodyPr wrap="none">
            <a:spAutoFit/>
          </a:bodyPr>
          <a:lstStyle/>
          <a:p>
            <a:r>
              <a:rPr lang="zh-CN" altLang="en-US" sz="1400" dirty="0" smtClean="0">
                <a:latin typeface="微软雅黑" pitchFamily="34" charset="-122"/>
                <a:ea typeface="微软雅黑" pitchFamily="34" charset="-122"/>
              </a:rPr>
              <a:t>氟化直身瓶</a:t>
            </a:r>
            <a:endParaRPr lang="zh-CN" altLang="en-US" sz="1100" dirty="0">
              <a:latin typeface="微软雅黑" pitchFamily="34" charset="-122"/>
              <a:ea typeface="微软雅黑" pitchFamily="34" charset="-122"/>
            </a:endParaRPr>
          </a:p>
        </p:txBody>
      </p:sp>
      <p:sp>
        <p:nvSpPr>
          <p:cNvPr id="23" name="正方形/長方形 22"/>
          <p:cNvSpPr/>
          <p:nvPr/>
        </p:nvSpPr>
        <p:spPr>
          <a:xfrm>
            <a:off x="4929190" y="4286256"/>
            <a:ext cx="1261884" cy="307777"/>
          </a:xfrm>
          <a:prstGeom prst="rect">
            <a:avLst/>
          </a:prstGeom>
        </p:spPr>
        <p:txBody>
          <a:bodyPr wrap="none">
            <a:spAutoFit/>
          </a:bodyPr>
          <a:lstStyle/>
          <a:p>
            <a:r>
              <a:rPr lang="zh-CN" altLang="en-US" sz="1400" dirty="0" smtClean="0">
                <a:latin typeface="微软雅黑" pitchFamily="34" charset="-122"/>
                <a:ea typeface="微软雅黑" pitchFamily="34" charset="-122"/>
              </a:rPr>
              <a:t>氟化密封容器</a:t>
            </a:r>
            <a:endParaRPr lang="zh-CN" altLang="en-US" sz="1400" dirty="0">
              <a:latin typeface="微软雅黑" pitchFamily="34" charset="-122"/>
              <a:ea typeface="微软雅黑" pitchFamily="34" charset="-122"/>
            </a:endParaRPr>
          </a:p>
        </p:txBody>
      </p:sp>
      <p:sp>
        <p:nvSpPr>
          <p:cNvPr id="24" name="テキスト ボックス 7"/>
          <p:cNvSpPr txBox="1">
            <a:spLocks noChangeArrowheads="1"/>
          </p:cNvSpPr>
          <p:nvPr/>
        </p:nvSpPr>
        <p:spPr bwMode="auto">
          <a:xfrm>
            <a:off x="8294608" y="1285860"/>
            <a:ext cx="635110" cy="307777"/>
          </a:xfrm>
          <a:prstGeom prst="rect">
            <a:avLst/>
          </a:prstGeom>
          <a:solidFill>
            <a:schemeClr val="accent2"/>
          </a:solidFill>
          <a:ln w="9525">
            <a:noFill/>
            <a:miter lim="800000"/>
            <a:headEnd/>
            <a:tailEnd/>
          </a:ln>
        </p:spPr>
        <p:txBody>
          <a:bodyPr wrap="none">
            <a:spAutoFit/>
          </a:bodyPr>
          <a:lstStyle/>
          <a:p>
            <a:r>
              <a:rPr lang="en-US" altLang="zh-CN" sz="1400" b="1" dirty="0" smtClean="0">
                <a:solidFill>
                  <a:schemeClr val="bg1"/>
                </a:solidFill>
                <a:latin typeface="微软雅黑" pitchFamily="34" charset="-122"/>
                <a:ea typeface="微软雅黑" pitchFamily="34" charset="-122"/>
              </a:rPr>
              <a:t>P764</a:t>
            </a:r>
            <a:endParaRPr lang="ja-JP" altLang="en-US" sz="1400" b="1"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msp.c.yimg.jp/yjimage?q=6fcQh3UXyLEY4qf9zvmGj9fNwyQ.oKS33_melh_7BuwbCCOXgHapCAp8ntf9CWJd9mBduxu0V.hG6MVpUjfGi5p2324BEvL5LzXY7ddQrggO1c2cHJbh9fhwfmdO5Pz.T.iB7LoRMLuVmnQfum4F&amp;sig=13apgmpe6&amp;x=162&amp;y=170"/>
          <p:cNvPicPr>
            <a:picLocks noChangeAspect="1" noChangeArrowheads="1"/>
          </p:cNvPicPr>
          <p:nvPr/>
        </p:nvPicPr>
        <p:blipFill>
          <a:blip r:embed="rId2" cstate="print"/>
          <a:srcRect/>
          <a:stretch>
            <a:fillRect/>
          </a:stretch>
        </p:blipFill>
        <p:spPr bwMode="auto">
          <a:xfrm>
            <a:off x="1785918" y="1071546"/>
            <a:ext cx="566070" cy="642173"/>
          </a:xfrm>
          <a:prstGeom prst="rect">
            <a:avLst/>
          </a:prstGeom>
          <a:noFill/>
          <a:ln w="9525">
            <a:noFill/>
            <a:miter lim="800000"/>
            <a:headEnd/>
            <a:tailEnd/>
          </a:ln>
        </p:spPr>
      </p:pic>
      <p:grpSp>
        <p:nvGrpSpPr>
          <p:cNvPr id="2" name="グループ化 5"/>
          <p:cNvGrpSpPr>
            <a:grpSpLocks/>
          </p:cNvGrpSpPr>
          <p:nvPr/>
        </p:nvGrpSpPr>
        <p:grpSpPr bwMode="auto">
          <a:xfrm>
            <a:off x="219912" y="1356860"/>
            <a:ext cx="1433130" cy="582662"/>
            <a:chOff x="309530" y="1858076"/>
            <a:chExt cx="1553279" cy="583409"/>
          </a:xfrm>
        </p:grpSpPr>
        <p:sp>
          <p:nvSpPr>
            <p:cNvPr id="9272" name="テキスト ボックス 6"/>
            <p:cNvSpPr txBox="1">
              <a:spLocks noChangeArrowheads="1"/>
            </p:cNvSpPr>
            <p:nvPr/>
          </p:nvSpPr>
          <p:spPr bwMode="auto">
            <a:xfrm>
              <a:off x="309530" y="2071679"/>
              <a:ext cx="1451071" cy="369806"/>
            </a:xfrm>
            <a:prstGeom prst="rect">
              <a:avLst/>
            </a:prstGeom>
            <a:noFill/>
            <a:ln w="9525">
              <a:noFill/>
              <a:miter lim="800000"/>
              <a:headEnd/>
              <a:tailEnd/>
            </a:ln>
          </p:spPr>
          <p:txBody>
            <a:bodyPr wrap="none">
              <a:spAutoFit/>
            </a:bodyPr>
            <a:lstStyle/>
            <a:p>
              <a:r>
                <a:rPr lang="zh-CN" altLang="en-US" dirty="0">
                  <a:latin typeface="微软雅黑" pitchFamily="34" charset="-122"/>
                  <a:ea typeface="微软雅黑" pitchFamily="34" charset="-122"/>
                </a:rPr>
                <a:t>扁平龙头壶</a:t>
              </a:r>
              <a:endParaRPr lang="ja-JP" altLang="en-US" dirty="0">
                <a:latin typeface="微软雅黑" pitchFamily="34" charset="-122"/>
                <a:ea typeface="微软雅黑" pitchFamily="34" charset="-122"/>
              </a:endParaRPr>
            </a:p>
          </p:txBody>
        </p:sp>
        <p:sp>
          <p:nvSpPr>
            <p:cNvPr id="9273" name="テキスト ボックス 7"/>
            <p:cNvSpPr txBox="1">
              <a:spLocks noChangeArrowheads="1"/>
            </p:cNvSpPr>
            <p:nvPr/>
          </p:nvSpPr>
          <p:spPr bwMode="auto">
            <a:xfrm>
              <a:off x="809600" y="1858076"/>
              <a:ext cx="1053209" cy="308172"/>
            </a:xfrm>
            <a:prstGeom prst="rect">
              <a:avLst/>
            </a:prstGeom>
            <a:noFill/>
            <a:ln w="9525">
              <a:noFill/>
              <a:miter lim="800000"/>
              <a:headEnd/>
              <a:tailEnd/>
            </a:ln>
          </p:spPr>
          <p:txBody>
            <a:bodyPr wrap="none">
              <a:spAutoFit/>
            </a:bodyPr>
            <a:lstStyle/>
            <a:p>
              <a:r>
                <a:rPr lang="en-US" altLang="zh-CN" sz="1400" dirty="0" smtClean="0">
                  <a:latin typeface="微软雅黑" pitchFamily="34" charset="-122"/>
                  <a:ea typeface="微软雅黑" pitchFamily="34" charset="-122"/>
                </a:rPr>
                <a:t>P753</a:t>
              </a:r>
              <a:r>
                <a:rPr lang="zh-CN" altLang="en-US" sz="1400" dirty="0" smtClean="0">
                  <a:latin typeface="微软雅黑" pitchFamily="34" charset="-122"/>
                  <a:ea typeface="微软雅黑" pitchFamily="34" charset="-122"/>
                </a:rPr>
                <a:t>登载</a:t>
              </a:r>
              <a:endParaRPr lang="ja-JP" altLang="en-US" sz="1400" dirty="0">
                <a:latin typeface="微软雅黑" pitchFamily="34" charset="-122"/>
                <a:ea typeface="微软雅黑" pitchFamily="34" charset="-122"/>
              </a:endParaRPr>
            </a:p>
          </p:txBody>
        </p:sp>
      </p:grpSp>
      <p:pic>
        <p:nvPicPr>
          <p:cNvPr id="9220" name="Picture 2" descr="http://www.justis.as-1.co.jp/jus-tis/res/product/data/2/7825/01/L_02782501.jpg"/>
          <p:cNvPicPr>
            <a:picLocks noChangeAspect="1" noChangeArrowheads="1"/>
          </p:cNvPicPr>
          <p:nvPr/>
        </p:nvPicPr>
        <p:blipFill>
          <a:blip r:embed="rId3" cstate="print"/>
          <a:srcRect/>
          <a:stretch>
            <a:fillRect/>
          </a:stretch>
        </p:blipFill>
        <p:spPr bwMode="auto">
          <a:xfrm>
            <a:off x="4454756" y="2143016"/>
            <a:ext cx="1546004" cy="1397005"/>
          </a:xfrm>
          <a:prstGeom prst="rect">
            <a:avLst/>
          </a:prstGeom>
          <a:noFill/>
          <a:ln w="9525">
            <a:noFill/>
            <a:miter lim="800000"/>
            <a:headEnd/>
            <a:tailEnd/>
          </a:ln>
        </p:spPr>
      </p:pic>
      <p:pic>
        <p:nvPicPr>
          <p:cNvPr id="9221" name="Picture 4" descr="http://www.justis.as-1.co.jp/jus-tis/res/product/data/4/5335/01/L_04533501.jpg"/>
          <p:cNvPicPr preferRelativeResize="0">
            <a:picLocks noChangeArrowheads="1"/>
          </p:cNvPicPr>
          <p:nvPr/>
        </p:nvPicPr>
        <p:blipFill>
          <a:blip r:embed="rId4" cstate="print"/>
          <a:srcRect/>
          <a:stretch>
            <a:fillRect/>
          </a:stretch>
        </p:blipFill>
        <p:spPr bwMode="auto">
          <a:xfrm>
            <a:off x="214282" y="2143016"/>
            <a:ext cx="1535513" cy="1428859"/>
          </a:xfrm>
          <a:prstGeom prst="rect">
            <a:avLst/>
          </a:prstGeom>
          <a:noFill/>
          <a:ln w="9525">
            <a:noFill/>
            <a:miter lim="800000"/>
            <a:headEnd/>
            <a:tailEnd/>
          </a:ln>
        </p:spPr>
      </p:pic>
      <p:grpSp>
        <p:nvGrpSpPr>
          <p:cNvPr id="3" name="グループ化 10"/>
          <p:cNvGrpSpPr>
            <a:grpSpLocks/>
          </p:cNvGrpSpPr>
          <p:nvPr/>
        </p:nvGrpSpPr>
        <p:grpSpPr bwMode="auto">
          <a:xfrm>
            <a:off x="4509556" y="1428852"/>
            <a:ext cx="1277899" cy="549399"/>
            <a:chOff x="309530" y="1891389"/>
            <a:chExt cx="1384831" cy="550076"/>
          </a:xfrm>
        </p:grpSpPr>
        <p:sp>
          <p:nvSpPr>
            <p:cNvPr id="9270" name="テキスト ボックス 11"/>
            <p:cNvSpPr txBox="1">
              <a:spLocks noChangeArrowheads="1"/>
            </p:cNvSpPr>
            <p:nvPr/>
          </p:nvSpPr>
          <p:spPr bwMode="auto">
            <a:xfrm>
              <a:off x="309530" y="2071678"/>
              <a:ext cx="1200711" cy="369787"/>
            </a:xfrm>
            <a:prstGeom prst="rect">
              <a:avLst/>
            </a:prstGeom>
            <a:noFill/>
            <a:ln w="9525">
              <a:noFill/>
              <a:miter lim="800000"/>
              <a:headEnd/>
              <a:tailEnd/>
            </a:ln>
          </p:spPr>
          <p:txBody>
            <a:bodyPr wrap="none">
              <a:spAutoFit/>
            </a:bodyPr>
            <a:lstStyle/>
            <a:p>
              <a:r>
                <a:rPr lang="zh-CN" altLang="en-US" dirty="0">
                  <a:latin typeface="微软雅黑" pitchFamily="34" charset="-122"/>
                  <a:ea typeface="微软雅黑" pitchFamily="34" charset="-122"/>
                </a:rPr>
                <a:t>手提方壶</a:t>
              </a:r>
              <a:endParaRPr lang="ja-JP" altLang="en-US" dirty="0">
                <a:latin typeface="微软雅黑" pitchFamily="34" charset="-122"/>
                <a:ea typeface="微软雅黑" pitchFamily="34" charset="-122"/>
              </a:endParaRPr>
            </a:p>
          </p:txBody>
        </p:sp>
        <p:sp>
          <p:nvSpPr>
            <p:cNvPr id="9271" name="テキスト ボックス 12"/>
            <p:cNvSpPr txBox="1">
              <a:spLocks noChangeArrowheads="1"/>
            </p:cNvSpPr>
            <p:nvPr/>
          </p:nvSpPr>
          <p:spPr bwMode="auto">
            <a:xfrm>
              <a:off x="641307" y="1891389"/>
              <a:ext cx="1053054" cy="308156"/>
            </a:xfrm>
            <a:prstGeom prst="rect">
              <a:avLst/>
            </a:prstGeom>
            <a:noFill/>
            <a:ln w="9525">
              <a:noFill/>
              <a:miter lim="800000"/>
              <a:headEnd/>
              <a:tailEnd/>
            </a:ln>
          </p:spPr>
          <p:txBody>
            <a:bodyPr wrap="none">
              <a:spAutoFit/>
            </a:bodyPr>
            <a:lstStyle/>
            <a:p>
              <a:r>
                <a:rPr lang="en-US" altLang="zh-CN" sz="1400" dirty="0" smtClean="0">
                  <a:latin typeface="微软雅黑" pitchFamily="34" charset="-122"/>
                  <a:ea typeface="微软雅黑" pitchFamily="34" charset="-122"/>
                </a:rPr>
                <a:t>P754</a:t>
              </a:r>
              <a:r>
                <a:rPr lang="zh-CN" altLang="en-US" sz="1400" dirty="0" smtClean="0">
                  <a:latin typeface="微软雅黑" pitchFamily="34" charset="-122"/>
                  <a:ea typeface="微软雅黑" pitchFamily="34" charset="-122"/>
                </a:rPr>
                <a:t>登载</a:t>
              </a:r>
              <a:endParaRPr lang="ja-JP" altLang="en-US" sz="1400" dirty="0">
                <a:latin typeface="微软雅黑" pitchFamily="34" charset="-122"/>
                <a:ea typeface="微软雅黑" pitchFamily="34" charset="-122"/>
              </a:endParaRPr>
            </a:p>
          </p:txBody>
        </p:sp>
      </p:grpSp>
      <p:cxnSp>
        <p:nvCxnSpPr>
          <p:cNvPr id="9223" name="直線コネクタ 14"/>
          <p:cNvCxnSpPr>
            <a:cxnSpLocks noChangeShapeType="1"/>
          </p:cNvCxnSpPr>
          <p:nvPr/>
        </p:nvCxnSpPr>
        <p:spPr bwMode="auto">
          <a:xfrm>
            <a:off x="0" y="3786190"/>
            <a:ext cx="9144000" cy="1439"/>
          </a:xfrm>
          <a:prstGeom prst="line">
            <a:avLst/>
          </a:prstGeom>
          <a:noFill/>
          <a:ln w="9525" algn="ctr">
            <a:solidFill>
              <a:schemeClr val="tx1"/>
            </a:solidFill>
            <a:round/>
            <a:headEnd/>
            <a:tailEnd/>
          </a:ln>
        </p:spPr>
      </p:cxnSp>
      <p:sp>
        <p:nvSpPr>
          <p:cNvPr id="9224" name="右矢印 15"/>
          <p:cNvSpPr>
            <a:spLocks noChangeArrowheads="1"/>
          </p:cNvSpPr>
          <p:nvPr/>
        </p:nvSpPr>
        <p:spPr bwMode="auto">
          <a:xfrm>
            <a:off x="2000929" y="2428107"/>
            <a:ext cx="328511" cy="429075"/>
          </a:xfrm>
          <a:prstGeom prst="rightArrow">
            <a:avLst>
              <a:gd name="adj1" fmla="val 50000"/>
              <a:gd name="adj2" fmla="val 53880"/>
            </a:avLst>
          </a:prstGeom>
          <a:solidFill>
            <a:schemeClr val="accent1"/>
          </a:solidFill>
          <a:ln w="9525" algn="ctr">
            <a:noFill/>
            <a:round/>
            <a:headEnd/>
            <a:tailEnd/>
          </a:ln>
        </p:spPr>
        <p:txBody>
          <a:bodyPr lIns="87221" tIns="43613" rIns="87221" bIns="43613"/>
          <a:lstStyle/>
          <a:p>
            <a:endParaRPr lang="ja-JP" altLang="en-US">
              <a:ea typeface="HG丸ｺﾞｼｯｸM-PRO" pitchFamily="50" charset="-128"/>
            </a:endParaRPr>
          </a:p>
        </p:txBody>
      </p:sp>
      <p:grpSp>
        <p:nvGrpSpPr>
          <p:cNvPr id="4" name="グループ化 26"/>
          <p:cNvGrpSpPr>
            <a:grpSpLocks/>
          </p:cNvGrpSpPr>
          <p:nvPr/>
        </p:nvGrpSpPr>
        <p:grpSpPr bwMode="auto">
          <a:xfrm>
            <a:off x="2446182" y="2135818"/>
            <a:ext cx="1977852" cy="907105"/>
            <a:chOff x="2595546" y="2643182"/>
            <a:chExt cx="2143140" cy="905824"/>
          </a:xfrm>
        </p:grpSpPr>
        <p:grpSp>
          <p:nvGrpSpPr>
            <p:cNvPr id="5" name="グループ化 16"/>
            <p:cNvGrpSpPr>
              <a:grpSpLocks/>
            </p:cNvGrpSpPr>
            <p:nvPr/>
          </p:nvGrpSpPr>
          <p:grpSpPr bwMode="auto">
            <a:xfrm>
              <a:off x="2595546" y="2643182"/>
              <a:ext cx="2143140" cy="905824"/>
              <a:chOff x="3054253" y="2237424"/>
              <a:chExt cx="6215106" cy="1477328"/>
            </a:xfrm>
          </p:grpSpPr>
          <p:sp>
            <p:nvSpPr>
              <p:cNvPr id="9268" name="角丸四角形 17"/>
              <p:cNvSpPr>
                <a:spLocks noChangeArrowheads="1"/>
              </p:cNvSpPr>
              <p:nvPr/>
            </p:nvSpPr>
            <p:spPr bwMode="auto">
              <a:xfrm>
                <a:off x="3054253" y="2285992"/>
                <a:ext cx="6215106" cy="1428760"/>
              </a:xfrm>
              <a:prstGeom prst="roundRect">
                <a:avLst>
                  <a:gd name="adj" fmla="val 16667"/>
                </a:avLst>
              </a:prstGeom>
              <a:solidFill>
                <a:srgbClr val="CCFFFF"/>
              </a:solidFill>
              <a:ln w="9525" algn="ctr">
                <a:noFill/>
                <a:round/>
                <a:headEnd/>
                <a:tailEnd/>
              </a:ln>
            </p:spPr>
            <p:txBody>
              <a:bodyPr/>
              <a:lstStyle/>
              <a:p>
                <a:endParaRPr lang="ja-JP" altLang="en-US">
                  <a:ea typeface="HG丸ｺﾞｼｯｸM-PRO" pitchFamily="50" charset="-128"/>
                </a:endParaRPr>
              </a:p>
            </p:txBody>
          </p:sp>
          <p:sp>
            <p:nvSpPr>
              <p:cNvPr id="9269" name="テキスト ボックス 18"/>
              <p:cNvSpPr txBox="1">
                <a:spLocks noChangeArrowheads="1"/>
              </p:cNvSpPr>
              <p:nvPr/>
            </p:nvSpPr>
            <p:spPr bwMode="auto">
              <a:xfrm>
                <a:off x="3524239" y="2237424"/>
                <a:ext cx="580490" cy="601501"/>
              </a:xfrm>
              <a:prstGeom prst="rect">
                <a:avLst/>
              </a:prstGeom>
              <a:noFill/>
              <a:ln w="9525">
                <a:noFill/>
                <a:miter lim="800000"/>
                <a:headEnd/>
                <a:tailEnd/>
              </a:ln>
            </p:spPr>
            <p:txBody>
              <a:bodyPr wrap="none">
                <a:spAutoFit/>
              </a:bodyPr>
              <a:lstStyle/>
              <a:p>
                <a:endParaRPr lang="ja-JP" altLang="en-US" dirty="0"/>
              </a:p>
            </p:txBody>
          </p:sp>
        </p:grpSp>
        <p:sp>
          <p:nvSpPr>
            <p:cNvPr id="9267" name="テキスト ボックス 19"/>
            <p:cNvSpPr txBox="1">
              <a:spLocks noChangeArrowheads="1"/>
            </p:cNvSpPr>
            <p:nvPr/>
          </p:nvSpPr>
          <p:spPr bwMode="auto">
            <a:xfrm>
              <a:off x="2641221" y="2782669"/>
              <a:ext cx="1950960" cy="645418"/>
            </a:xfrm>
            <a:prstGeom prst="rect">
              <a:avLst/>
            </a:prstGeom>
            <a:noFill/>
            <a:ln w="9525">
              <a:noFill/>
              <a:miter lim="800000"/>
              <a:headEnd/>
              <a:tailEnd/>
            </a:ln>
          </p:spPr>
          <p:txBody>
            <a:bodyPr wrap="none">
              <a:spAutoFit/>
            </a:bodyPr>
            <a:lstStyle/>
            <a:p>
              <a:r>
                <a:rPr lang="ja-JP" altLang="en-US" dirty="0">
                  <a:latin typeface="微软雅黑" pitchFamily="34" charset="-122"/>
                  <a:ea typeface="微软雅黑" pitchFamily="34" charset="-122"/>
                </a:rPr>
                <a:t>①</a:t>
              </a:r>
              <a:r>
                <a:rPr lang="zh-CN" altLang="en-US" dirty="0">
                  <a:latin typeface="微软雅黑" pitchFamily="34" charset="-122"/>
                  <a:ea typeface="微软雅黑" pitchFamily="34" charset="-122"/>
                </a:rPr>
                <a:t>带活塞</a:t>
              </a:r>
              <a:endParaRPr lang="en-US" altLang="ja-JP" dirty="0">
                <a:latin typeface="微软雅黑" pitchFamily="34" charset="-122"/>
                <a:ea typeface="微软雅黑" pitchFamily="34" charset="-122"/>
              </a:endParaRPr>
            </a:p>
            <a:p>
              <a:r>
                <a:rPr lang="ja-JP" altLang="en-US" dirty="0">
                  <a:latin typeface="微软雅黑" pitchFamily="34" charset="-122"/>
                  <a:ea typeface="微软雅黑" pitchFamily="34" charset="-122"/>
                </a:rPr>
                <a:t>②</a:t>
              </a:r>
              <a:r>
                <a:rPr lang="zh-CN" altLang="en-US" dirty="0">
                  <a:latin typeface="微软雅黑" pitchFamily="34" charset="-122"/>
                  <a:ea typeface="微软雅黑" pitchFamily="34" charset="-122"/>
                </a:rPr>
                <a:t>优秀的稳定感</a:t>
              </a:r>
              <a:endParaRPr lang="ja-JP" altLang="en-US" dirty="0">
                <a:latin typeface="微软雅黑" pitchFamily="34" charset="-122"/>
                <a:ea typeface="微软雅黑" pitchFamily="34" charset="-122"/>
              </a:endParaRPr>
            </a:p>
          </p:txBody>
        </p:sp>
      </p:grpSp>
      <p:grpSp>
        <p:nvGrpSpPr>
          <p:cNvPr id="6" name="グループ化 27"/>
          <p:cNvGrpSpPr>
            <a:grpSpLocks/>
          </p:cNvGrpSpPr>
          <p:nvPr/>
        </p:nvGrpSpPr>
        <p:grpSpPr bwMode="auto">
          <a:xfrm>
            <a:off x="6484693" y="2164615"/>
            <a:ext cx="2445025" cy="907105"/>
            <a:chOff x="2595546" y="2643182"/>
            <a:chExt cx="2143140" cy="905824"/>
          </a:xfrm>
        </p:grpSpPr>
        <p:grpSp>
          <p:nvGrpSpPr>
            <p:cNvPr id="7" name="グループ化 16"/>
            <p:cNvGrpSpPr>
              <a:grpSpLocks/>
            </p:cNvGrpSpPr>
            <p:nvPr/>
          </p:nvGrpSpPr>
          <p:grpSpPr bwMode="auto">
            <a:xfrm>
              <a:off x="2595546" y="2643182"/>
              <a:ext cx="2143140" cy="905824"/>
              <a:chOff x="3054253" y="2237424"/>
              <a:chExt cx="6215106" cy="1477328"/>
            </a:xfrm>
          </p:grpSpPr>
          <p:sp>
            <p:nvSpPr>
              <p:cNvPr id="9264" name="角丸四角形 30"/>
              <p:cNvSpPr>
                <a:spLocks noChangeArrowheads="1"/>
              </p:cNvSpPr>
              <p:nvPr/>
            </p:nvSpPr>
            <p:spPr bwMode="auto">
              <a:xfrm>
                <a:off x="3054253" y="2285992"/>
                <a:ext cx="6215106" cy="1428760"/>
              </a:xfrm>
              <a:prstGeom prst="roundRect">
                <a:avLst>
                  <a:gd name="adj" fmla="val 16667"/>
                </a:avLst>
              </a:prstGeom>
              <a:solidFill>
                <a:srgbClr val="CCFFFF"/>
              </a:solidFill>
              <a:ln w="9525" algn="ctr">
                <a:noFill/>
                <a:round/>
                <a:headEnd/>
                <a:tailEnd/>
              </a:ln>
            </p:spPr>
            <p:txBody>
              <a:bodyPr/>
              <a:lstStyle/>
              <a:p>
                <a:endParaRPr lang="ja-JP" altLang="en-US">
                  <a:ea typeface="HG丸ｺﾞｼｯｸM-PRO" pitchFamily="50" charset="-128"/>
                </a:endParaRPr>
              </a:p>
            </p:txBody>
          </p:sp>
          <p:sp>
            <p:nvSpPr>
              <p:cNvPr id="9265" name="テキスト ボックス 31"/>
              <p:cNvSpPr txBox="1">
                <a:spLocks noChangeArrowheads="1"/>
              </p:cNvSpPr>
              <p:nvPr/>
            </p:nvSpPr>
            <p:spPr bwMode="auto">
              <a:xfrm>
                <a:off x="3524230" y="2237424"/>
                <a:ext cx="434399" cy="601501"/>
              </a:xfrm>
              <a:prstGeom prst="rect">
                <a:avLst/>
              </a:prstGeom>
              <a:noFill/>
              <a:ln w="9525">
                <a:noFill/>
                <a:miter lim="800000"/>
                <a:headEnd/>
                <a:tailEnd/>
              </a:ln>
            </p:spPr>
            <p:txBody>
              <a:bodyPr wrap="none">
                <a:spAutoFit/>
              </a:bodyPr>
              <a:lstStyle/>
              <a:p>
                <a:endParaRPr lang="ja-JP" altLang="en-US" dirty="0"/>
              </a:p>
            </p:txBody>
          </p:sp>
        </p:grpSp>
        <p:sp>
          <p:nvSpPr>
            <p:cNvPr id="9263" name="テキスト ボックス 29"/>
            <p:cNvSpPr txBox="1">
              <a:spLocks noChangeArrowheads="1"/>
            </p:cNvSpPr>
            <p:nvPr/>
          </p:nvSpPr>
          <p:spPr bwMode="auto">
            <a:xfrm>
              <a:off x="2641220" y="2782669"/>
              <a:ext cx="1780519" cy="645418"/>
            </a:xfrm>
            <a:prstGeom prst="rect">
              <a:avLst/>
            </a:prstGeom>
            <a:noFill/>
            <a:ln w="9525">
              <a:noFill/>
              <a:miter lim="800000"/>
              <a:headEnd/>
              <a:tailEnd/>
            </a:ln>
          </p:spPr>
          <p:txBody>
            <a:bodyPr wrap="none">
              <a:spAutoFit/>
            </a:bodyPr>
            <a:lstStyle/>
            <a:p>
              <a:r>
                <a:rPr lang="ja-JP" altLang="en-US" dirty="0">
                  <a:latin typeface="微软雅黑" pitchFamily="34" charset="-122"/>
                  <a:ea typeface="微软雅黑" pitchFamily="34" charset="-122"/>
                </a:rPr>
                <a:t>①</a:t>
              </a:r>
              <a:r>
                <a:rPr lang="zh-CN" altLang="en-US" dirty="0">
                  <a:latin typeface="微软雅黑" pitchFamily="34" charset="-122"/>
                  <a:ea typeface="微软雅黑" pitchFamily="34" charset="-122"/>
                </a:rPr>
                <a:t>可防止</a:t>
              </a:r>
              <a:r>
                <a:rPr lang="ja-JP" altLang="en-US" dirty="0">
                  <a:latin typeface="微软雅黑" pitchFamily="34" charset="-122"/>
                  <a:ea typeface="微软雅黑" pitchFamily="34" charset="-122"/>
                </a:rPr>
                <a:t>液</a:t>
              </a:r>
              <a:r>
                <a:rPr lang="zh-CN" altLang="en-US" dirty="0">
                  <a:latin typeface="微软雅黑" pitchFamily="34" charset="-122"/>
                  <a:ea typeface="微软雅黑" pitchFamily="34" charset="-122"/>
                </a:rPr>
                <a:t>体残留</a:t>
              </a:r>
              <a:endParaRPr lang="en-US" altLang="ja-JP" dirty="0">
                <a:latin typeface="微软雅黑" pitchFamily="34" charset="-122"/>
                <a:ea typeface="微软雅黑" pitchFamily="34" charset="-122"/>
              </a:endParaRPr>
            </a:p>
            <a:p>
              <a:r>
                <a:rPr lang="ja-JP" altLang="en-US" dirty="0">
                  <a:latin typeface="微软雅黑" pitchFamily="34" charset="-122"/>
                  <a:ea typeface="微软雅黑" pitchFamily="34" charset="-122"/>
                </a:rPr>
                <a:t>②</a:t>
              </a:r>
              <a:r>
                <a:rPr lang="zh-CN" altLang="en-US" dirty="0">
                  <a:latin typeface="微软雅黑" pitchFamily="34" charset="-122"/>
                  <a:ea typeface="微软雅黑" pitchFamily="34" charset="-122"/>
                </a:rPr>
                <a:t>稳定性优秀</a:t>
              </a:r>
              <a:endParaRPr lang="ja-JP" altLang="en-US" dirty="0">
                <a:latin typeface="微软雅黑" pitchFamily="34" charset="-122"/>
                <a:ea typeface="微软雅黑" pitchFamily="34" charset="-122"/>
              </a:endParaRPr>
            </a:p>
          </p:txBody>
        </p:sp>
      </p:grpSp>
      <p:sp>
        <p:nvSpPr>
          <p:cNvPr id="9227" name="右矢印 32"/>
          <p:cNvSpPr>
            <a:spLocks noChangeArrowheads="1"/>
          </p:cNvSpPr>
          <p:nvPr/>
        </p:nvSpPr>
        <p:spPr bwMode="auto">
          <a:xfrm>
            <a:off x="6088308" y="2428107"/>
            <a:ext cx="329868" cy="429075"/>
          </a:xfrm>
          <a:prstGeom prst="rightArrow">
            <a:avLst>
              <a:gd name="adj1" fmla="val 50000"/>
              <a:gd name="adj2" fmla="val 53880"/>
            </a:avLst>
          </a:prstGeom>
          <a:solidFill>
            <a:schemeClr val="accent1"/>
          </a:solidFill>
          <a:ln w="9525" algn="ctr">
            <a:noFill/>
            <a:round/>
            <a:headEnd/>
            <a:tailEnd/>
          </a:ln>
        </p:spPr>
        <p:txBody>
          <a:bodyPr lIns="87221" tIns="43613" rIns="87221" bIns="43613"/>
          <a:lstStyle/>
          <a:p>
            <a:endParaRPr lang="ja-JP" altLang="en-US">
              <a:ea typeface="HG丸ｺﾞｼｯｸM-PRO" pitchFamily="50" charset="-128"/>
            </a:endParaRPr>
          </a:p>
        </p:txBody>
      </p:sp>
      <p:pic>
        <p:nvPicPr>
          <p:cNvPr id="9228" name="Picture 6" descr="http://www.justis.as-1.co.jp/jus-tis/res/product/data/1/5919/01/L_01591901.jpg"/>
          <p:cNvPicPr>
            <a:picLocks noChangeAspect="1" noChangeArrowheads="1"/>
          </p:cNvPicPr>
          <p:nvPr/>
        </p:nvPicPr>
        <p:blipFill>
          <a:blip r:embed="rId5" cstate="print"/>
          <a:srcRect/>
          <a:stretch>
            <a:fillRect/>
          </a:stretch>
        </p:blipFill>
        <p:spPr bwMode="auto">
          <a:xfrm>
            <a:off x="0" y="5061002"/>
            <a:ext cx="1373239" cy="1154080"/>
          </a:xfrm>
          <a:prstGeom prst="rect">
            <a:avLst/>
          </a:prstGeom>
          <a:noFill/>
          <a:ln w="9525">
            <a:noFill/>
            <a:miter lim="800000"/>
            <a:headEnd/>
            <a:tailEnd/>
          </a:ln>
        </p:spPr>
      </p:pic>
      <p:pic>
        <p:nvPicPr>
          <p:cNvPr id="9229" name="Picture 8" descr="http://www.justis.as-1.co.jp/jus-tis/res/product/data/1/5919/01/L_01591901a.jpg"/>
          <p:cNvPicPr preferRelativeResize="0">
            <a:picLocks noChangeArrowheads="1"/>
          </p:cNvPicPr>
          <p:nvPr/>
        </p:nvPicPr>
        <p:blipFill>
          <a:blip r:embed="rId6" cstate="print"/>
          <a:srcRect/>
          <a:stretch>
            <a:fillRect/>
          </a:stretch>
        </p:blipFill>
        <p:spPr bwMode="auto">
          <a:xfrm>
            <a:off x="1437221" y="5061002"/>
            <a:ext cx="1348829" cy="1154080"/>
          </a:xfrm>
          <a:prstGeom prst="rect">
            <a:avLst/>
          </a:prstGeom>
          <a:noFill/>
          <a:ln w="9525">
            <a:noFill/>
            <a:miter lim="800000"/>
            <a:headEnd/>
            <a:tailEnd/>
          </a:ln>
        </p:spPr>
      </p:pic>
      <p:grpSp>
        <p:nvGrpSpPr>
          <p:cNvPr id="8" name="グループ化 35"/>
          <p:cNvGrpSpPr>
            <a:grpSpLocks/>
          </p:cNvGrpSpPr>
          <p:nvPr/>
        </p:nvGrpSpPr>
        <p:grpSpPr bwMode="auto">
          <a:xfrm>
            <a:off x="552496" y="4071942"/>
            <a:ext cx="1100804" cy="549433"/>
            <a:chOff x="309530" y="1891389"/>
            <a:chExt cx="1194047" cy="550007"/>
          </a:xfrm>
        </p:grpSpPr>
        <p:sp>
          <p:nvSpPr>
            <p:cNvPr id="9260" name="テキスト ボックス 36"/>
            <p:cNvSpPr txBox="1">
              <a:spLocks noChangeArrowheads="1"/>
            </p:cNvSpPr>
            <p:nvPr/>
          </p:nvSpPr>
          <p:spPr bwMode="auto">
            <a:xfrm>
              <a:off x="309530" y="2071678"/>
              <a:ext cx="951463" cy="369718"/>
            </a:xfrm>
            <a:prstGeom prst="rect">
              <a:avLst/>
            </a:prstGeom>
            <a:noFill/>
            <a:ln w="9525">
              <a:noFill/>
              <a:miter lim="800000"/>
              <a:headEnd/>
              <a:tailEnd/>
            </a:ln>
          </p:spPr>
          <p:txBody>
            <a:bodyPr wrap="none">
              <a:spAutoFit/>
            </a:bodyPr>
            <a:lstStyle/>
            <a:p>
              <a:r>
                <a:rPr lang="ja-JP" altLang="en-US" dirty="0">
                  <a:latin typeface="微软雅黑" pitchFamily="34" charset="-122"/>
                  <a:ea typeface="微软雅黑" pitchFamily="34" charset="-122"/>
                </a:rPr>
                <a:t>洗浄瓶</a:t>
              </a:r>
            </a:p>
          </p:txBody>
        </p:sp>
        <p:sp>
          <p:nvSpPr>
            <p:cNvPr id="9261" name="テキスト ボックス 37"/>
            <p:cNvSpPr txBox="1">
              <a:spLocks noChangeArrowheads="1"/>
            </p:cNvSpPr>
            <p:nvPr/>
          </p:nvSpPr>
          <p:spPr bwMode="auto">
            <a:xfrm>
              <a:off x="449525" y="1891389"/>
              <a:ext cx="1054052" cy="308099"/>
            </a:xfrm>
            <a:prstGeom prst="rect">
              <a:avLst/>
            </a:prstGeom>
            <a:noFill/>
            <a:ln w="9525">
              <a:noFill/>
              <a:miter lim="800000"/>
              <a:headEnd/>
              <a:tailEnd/>
            </a:ln>
          </p:spPr>
          <p:txBody>
            <a:bodyPr wrap="none">
              <a:spAutoFit/>
            </a:bodyPr>
            <a:lstStyle/>
            <a:p>
              <a:r>
                <a:rPr lang="en-US" altLang="zh-CN" sz="1400" dirty="0" smtClean="0">
                  <a:latin typeface="微软雅黑" pitchFamily="34" charset="-122"/>
                  <a:ea typeface="微软雅黑" pitchFamily="34" charset="-122"/>
                </a:rPr>
                <a:t>P</a:t>
              </a:r>
              <a:r>
                <a:rPr lang="en-US" altLang="ja-JP" sz="1400" dirty="0" smtClean="0">
                  <a:latin typeface="微软雅黑" pitchFamily="34" charset="-122"/>
                  <a:ea typeface="微软雅黑" pitchFamily="34" charset="-122"/>
                </a:rPr>
                <a:t>787</a:t>
              </a:r>
              <a:r>
                <a:rPr lang="zh-CN" altLang="en-US" sz="1400" dirty="0" smtClean="0">
                  <a:latin typeface="微软雅黑" pitchFamily="34" charset="-122"/>
                  <a:ea typeface="微软雅黑" pitchFamily="34" charset="-122"/>
                </a:rPr>
                <a:t>登载</a:t>
              </a:r>
              <a:endParaRPr lang="ja-JP" altLang="en-US" sz="1400" dirty="0">
                <a:latin typeface="微软雅黑" pitchFamily="34" charset="-122"/>
                <a:ea typeface="微软雅黑" pitchFamily="34" charset="-122"/>
              </a:endParaRPr>
            </a:p>
          </p:txBody>
        </p:sp>
      </p:grpSp>
      <p:sp>
        <p:nvSpPr>
          <p:cNvPr id="9231" name="右矢印 38"/>
          <p:cNvSpPr>
            <a:spLocks noChangeArrowheads="1"/>
          </p:cNvSpPr>
          <p:nvPr/>
        </p:nvSpPr>
        <p:spPr bwMode="auto">
          <a:xfrm>
            <a:off x="2790984" y="5346093"/>
            <a:ext cx="329869" cy="429075"/>
          </a:xfrm>
          <a:prstGeom prst="rightArrow">
            <a:avLst>
              <a:gd name="adj1" fmla="val 50000"/>
              <a:gd name="adj2" fmla="val 53880"/>
            </a:avLst>
          </a:prstGeom>
          <a:solidFill>
            <a:schemeClr val="accent1"/>
          </a:solidFill>
          <a:ln w="9525" algn="ctr">
            <a:noFill/>
            <a:round/>
            <a:headEnd/>
            <a:tailEnd/>
          </a:ln>
        </p:spPr>
        <p:txBody>
          <a:bodyPr lIns="87221" tIns="43613" rIns="87221" bIns="43613"/>
          <a:lstStyle/>
          <a:p>
            <a:endParaRPr lang="ja-JP" altLang="en-US">
              <a:ea typeface="HG丸ｺﾞｼｯｸM-PRO" pitchFamily="50" charset="-128"/>
            </a:endParaRPr>
          </a:p>
        </p:txBody>
      </p:sp>
      <p:grpSp>
        <p:nvGrpSpPr>
          <p:cNvPr id="9" name="グループ化 39"/>
          <p:cNvGrpSpPr>
            <a:grpSpLocks/>
          </p:cNvGrpSpPr>
          <p:nvPr/>
        </p:nvGrpSpPr>
        <p:grpSpPr bwMode="auto">
          <a:xfrm>
            <a:off x="3120852" y="5082601"/>
            <a:ext cx="1979209" cy="907105"/>
            <a:chOff x="2595546" y="2643182"/>
            <a:chExt cx="2143140" cy="905824"/>
          </a:xfrm>
        </p:grpSpPr>
        <p:grpSp>
          <p:nvGrpSpPr>
            <p:cNvPr id="10" name="グループ化 16"/>
            <p:cNvGrpSpPr>
              <a:grpSpLocks/>
            </p:cNvGrpSpPr>
            <p:nvPr/>
          </p:nvGrpSpPr>
          <p:grpSpPr bwMode="auto">
            <a:xfrm>
              <a:off x="2595546" y="2643182"/>
              <a:ext cx="2143140" cy="905824"/>
              <a:chOff x="3054253" y="2237424"/>
              <a:chExt cx="6215106" cy="1477328"/>
            </a:xfrm>
          </p:grpSpPr>
          <p:sp>
            <p:nvSpPr>
              <p:cNvPr id="9258" name="角丸四角形 42"/>
              <p:cNvSpPr>
                <a:spLocks noChangeArrowheads="1"/>
              </p:cNvSpPr>
              <p:nvPr/>
            </p:nvSpPr>
            <p:spPr bwMode="auto">
              <a:xfrm>
                <a:off x="3054253" y="2285992"/>
                <a:ext cx="6215106" cy="1428760"/>
              </a:xfrm>
              <a:prstGeom prst="roundRect">
                <a:avLst>
                  <a:gd name="adj" fmla="val 16667"/>
                </a:avLst>
              </a:prstGeom>
              <a:solidFill>
                <a:srgbClr val="CCFFFF"/>
              </a:solidFill>
              <a:ln w="9525" algn="ctr">
                <a:noFill/>
                <a:round/>
                <a:headEnd/>
                <a:tailEnd/>
              </a:ln>
            </p:spPr>
            <p:txBody>
              <a:bodyPr/>
              <a:lstStyle/>
              <a:p>
                <a:endParaRPr lang="ja-JP" altLang="en-US">
                  <a:ea typeface="HG丸ｺﾞｼｯｸM-PRO" pitchFamily="50" charset="-128"/>
                </a:endParaRPr>
              </a:p>
            </p:txBody>
          </p:sp>
          <p:sp>
            <p:nvSpPr>
              <p:cNvPr id="9259" name="テキスト ボックス 43"/>
              <p:cNvSpPr txBox="1">
                <a:spLocks noChangeArrowheads="1"/>
              </p:cNvSpPr>
              <p:nvPr/>
            </p:nvSpPr>
            <p:spPr bwMode="auto">
              <a:xfrm>
                <a:off x="3524240" y="2237424"/>
                <a:ext cx="580092" cy="601501"/>
              </a:xfrm>
              <a:prstGeom prst="rect">
                <a:avLst/>
              </a:prstGeom>
              <a:noFill/>
              <a:ln w="9525">
                <a:noFill/>
                <a:miter lim="800000"/>
                <a:headEnd/>
                <a:tailEnd/>
              </a:ln>
            </p:spPr>
            <p:txBody>
              <a:bodyPr wrap="none">
                <a:spAutoFit/>
              </a:bodyPr>
              <a:lstStyle/>
              <a:p>
                <a:endParaRPr lang="ja-JP" altLang="en-US" dirty="0"/>
              </a:p>
            </p:txBody>
          </p:sp>
        </p:grpSp>
        <p:sp>
          <p:nvSpPr>
            <p:cNvPr id="9257" name="テキスト ボックス 41"/>
            <p:cNvSpPr txBox="1">
              <a:spLocks noChangeArrowheads="1"/>
            </p:cNvSpPr>
            <p:nvPr/>
          </p:nvSpPr>
          <p:spPr bwMode="auto">
            <a:xfrm>
              <a:off x="2641220" y="2782669"/>
              <a:ext cx="1949622" cy="645418"/>
            </a:xfrm>
            <a:prstGeom prst="rect">
              <a:avLst/>
            </a:prstGeom>
            <a:noFill/>
            <a:ln w="9525">
              <a:noFill/>
              <a:miter lim="800000"/>
              <a:headEnd/>
              <a:tailEnd/>
            </a:ln>
          </p:spPr>
          <p:txBody>
            <a:bodyPr wrap="none">
              <a:spAutoFit/>
            </a:bodyPr>
            <a:lstStyle/>
            <a:p>
              <a:r>
                <a:rPr lang="ja-JP" altLang="en-US" dirty="0">
                  <a:latin typeface="微软雅黑" pitchFamily="34" charset="-122"/>
                  <a:ea typeface="微软雅黑" pitchFamily="34" charset="-122"/>
                </a:rPr>
                <a:t>①</a:t>
              </a:r>
              <a:r>
                <a:rPr lang="zh-CN" altLang="en-US" dirty="0">
                  <a:latin typeface="微软雅黑" pitchFamily="34" charset="-122"/>
                  <a:ea typeface="微软雅黑" pitchFamily="34" charset="-122"/>
                </a:rPr>
                <a:t>倒着也可使用</a:t>
              </a:r>
              <a:endParaRPr lang="en-US" altLang="ja-JP" dirty="0">
                <a:latin typeface="微软雅黑" pitchFamily="34" charset="-122"/>
                <a:ea typeface="微软雅黑" pitchFamily="34" charset="-122"/>
              </a:endParaRPr>
            </a:p>
            <a:p>
              <a:r>
                <a:rPr lang="ja-JP" altLang="en-US" dirty="0">
                  <a:latin typeface="微软雅黑" pitchFamily="34" charset="-122"/>
                  <a:ea typeface="微软雅黑" pitchFamily="34" charset="-122"/>
                </a:rPr>
                <a:t>②</a:t>
              </a:r>
              <a:r>
                <a:rPr lang="zh-CN" altLang="en-US" dirty="0">
                  <a:latin typeface="微软雅黑" pitchFamily="34" charset="-122"/>
                  <a:ea typeface="微软雅黑" pitchFamily="34" charset="-122"/>
                </a:rPr>
                <a:t>不会残留</a:t>
              </a:r>
              <a:endParaRPr lang="ja-JP" altLang="en-US" dirty="0">
                <a:latin typeface="微软雅黑" pitchFamily="34" charset="-122"/>
                <a:ea typeface="微软雅黑" pitchFamily="34" charset="-122"/>
              </a:endParaRPr>
            </a:p>
          </p:txBody>
        </p:sp>
      </p:grpSp>
      <p:pic>
        <p:nvPicPr>
          <p:cNvPr id="9233" name="Picture 6" descr="http://www.justis.as-1.co.jp/jus-tis/res/product/data/1/5919/01/L_01591901.jpg"/>
          <p:cNvPicPr>
            <a:picLocks noChangeAspect="1" noChangeArrowheads="1"/>
          </p:cNvPicPr>
          <p:nvPr/>
        </p:nvPicPr>
        <p:blipFill>
          <a:blip r:embed="rId5" cstate="print"/>
          <a:srcRect/>
          <a:stretch>
            <a:fillRect/>
          </a:stretch>
        </p:blipFill>
        <p:spPr bwMode="auto">
          <a:xfrm>
            <a:off x="5119469" y="5049484"/>
            <a:ext cx="1386944" cy="1165598"/>
          </a:xfrm>
          <a:prstGeom prst="rect">
            <a:avLst/>
          </a:prstGeom>
          <a:noFill/>
          <a:ln w="9525">
            <a:noFill/>
            <a:miter lim="800000"/>
            <a:headEnd/>
            <a:tailEnd/>
          </a:ln>
        </p:spPr>
      </p:pic>
      <p:grpSp>
        <p:nvGrpSpPr>
          <p:cNvPr id="11" name="グループ化 46"/>
          <p:cNvGrpSpPr>
            <a:grpSpLocks/>
          </p:cNvGrpSpPr>
          <p:nvPr/>
        </p:nvGrpSpPr>
        <p:grpSpPr bwMode="auto">
          <a:xfrm>
            <a:off x="5363413" y="4022576"/>
            <a:ext cx="1100804" cy="549432"/>
            <a:chOff x="309530" y="1891390"/>
            <a:chExt cx="1194047" cy="550005"/>
          </a:xfrm>
        </p:grpSpPr>
        <p:sp>
          <p:nvSpPr>
            <p:cNvPr id="9254" name="テキスト ボックス 47"/>
            <p:cNvSpPr txBox="1">
              <a:spLocks noChangeArrowheads="1"/>
            </p:cNvSpPr>
            <p:nvPr/>
          </p:nvSpPr>
          <p:spPr bwMode="auto">
            <a:xfrm>
              <a:off x="309530" y="2071678"/>
              <a:ext cx="951463" cy="369717"/>
            </a:xfrm>
            <a:prstGeom prst="rect">
              <a:avLst/>
            </a:prstGeom>
            <a:noFill/>
            <a:ln w="9525">
              <a:noFill/>
              <a:miter lim="800000"/>
              <a:headEnd/>
              <a:tailEnd/>
            </a:ln>
          </p:spPr>
          <p:txBody>
            <a:bodyPr wrap="none">
              <a:spAutoFit/>
            </a:bodyPr>
            <a:lstStyle/>
            <a:p>
              <a:r>
                <a:rPr lang="ja-JP" altLang="en-US" dirty="0">
                  <a:latin typeface="微软雅黑" pitchFamily="34" charset="-122"/>
                  <a:ea typeface="微软雅黑" pitchFamily="34" charset="-122"/>
                </a:rPr>
                <a:t>洗浄瓶</a:t>
              </a:r>
            </a:p>
          </p:txBody>
        </p:sp>
        <p:sp>
          <p:nvSpPr>
            <p:cNvPr id="9255" name="テキスト ボックス 48"/>
            <p:cNvSpPr txBox="1">
              <a:spLocks noChangeArrowheads="1"/>
            </p:cNvSpPr>
            <p:nvPr/>
          </p:nvSpPr>
          <p:spPr bwMode="auto">
            <a:xfrm>
              <a:off x="449525" y="1891390"/>
              <a:ext cx="1054052" cy="308098"/>
            </a:xfrm>
            <a:prstGeom prst="rect">
              <a:avLst/>
            </a:prstGeom>
            <a:noFill/>
            <a:ln w="9525">
              <a:noFill/>
              <a:miter lim="800000"/>
              <a:headEnd/>
              <a:tailEnd/>
            </a:ln>
          </p:spPr>
          <p:txBody>
            <a:bodyPr wrap="none">
              <a:spAutoFit/>
            </a:bodyPr>
            <a:lstStyle/>
            <a:p>
              <a:r>
                <a:rPr lang="en-US" altLang="zh-CN" sz="1400" dirty="0" smtClean="0">
                  <a:latin typeface="微软雅黑" pitchFamily="34" charset="-122"/>
                  <a:ea typeface="微软雅黑" pitchFamily="34" charset="-122"/>
                </a:rPr>
                <a:t>P7</a:t>
              </a:r>
              <a:r>
                <a:rPr lang="en-US" altLang="ja-JP" sz="1400" dirty="0" smtClean="0">
                  <a:latin typeface="微软雅黑" pitchFamily="34" charset="-122"/>
                  <a:ea typeface="微软雅黑" pitchFamily="34" charset="-122"/>
                </a:rPr>
                <a:t>89</a:t>
              </a:r>
              <a:r>
                <a:rPr lang="zh-CN" altLang="en-US" sz="1400" dirty="0" smtClean="0">
                  <a:latin typeface="微软雅黑" pitchFamily="34" charset="-122"/>
                  <a:ea typeface="微软雅黑" pitchFamily="34" charset="-122"/>
                </a:rPr>
                <a:t>登载</a:t>
              </a:r>
              <a:endParaRPr lang="ja-JP" altLang="en-US" sz="1400" dirty="0">
                <a:latin typeface="微软雅黑" pitchFamily="34" charset="-122"/>
                <a:ea typeface="微软雅黑" pitchFamily="34" charset="-122"/>
              </a:endParaRPr>
            </a:p>
          </p:txBody>
        </p:sp>
      </p:grpSp>
      <p:sp>
        <p:nvSpPr>
          <p:cNvPr id="9235" name="右矢印 49"/>
          <p:cNvSpPr>
            <a:spLocks noChangeArrowheads="1"/>
          </p:cNvSpPr>
          <p:nvPr/>
        </p:nvSpPr>
        <p:spPr bwMode="auto">
          <a:xfrm>
            <a:off x="6549852" y="5418085"/>
            <a:ext cx="329868" cy="429075"/>
          </a:xfrm>
          <a:prstGeom prst="rightArrow">
            <a:avLst>
              <a:gd name="adj1" fmla="val 50000"/>
              <a:gd name="adj2" fmla="val 53880"/>
            </a:avLst>
          </a:prstGeom>
          <a:solidFill>
            <a:schemeClr val="accent1"/>
          </a:solidFill>
          <a:ln w="9525" algn="ctr">
            <a:noFill/>
            <a:round/>
            <a:headEnd/>
            <a:tailEnd/>
          </a:ln>
        </p:spPr>
        <p:txBody>
          <a:bodyPr lIns="87221" tIns="43613" rIns="87221" bIns="43613"/>
          <a:lstStyle/>
          <a:p>
            <a:endParaRPr lang="ja-JP" altLang="en-US">
              <a:ea typeface="HG丸ｺﾞｼｯｸM-PRO" pitchFamily="50" charset="-128"/>
            </a:endParaRPr>
          </a:p>
        </p:txBody>
      </p:sp>
      <p:grpSp>
        <p:nvGrpSpPr>
          <p:cNvPr id="12" name="グループ化 51"/>
          <p:cNvGrpSpPr>
            <a:grpSpLocks/>
          </p:cNvGrpSpPr>
          <p:nvPr/>
        </p:nvGrpSpPr>
        <p:grpSpPr bwMode="auto">
          <a:xfrm>
            <a:off x="6879720" y="5154593"/>
            <a:ext cx="1979209" cy="905664"/>
            <a:chOff x="2595546" y="2643182"/>
            <a:chExt cx="2143140" cy="905824"/>
          </a:xfrm>
        </p:grpSpPr>
        <p:grpSp>
          <p:nvGrpSpPr>
            <p:cNvPr id="13" name="グループ化 16"/>
            <p:cNvGrpSpPr>
              <a:grpSpLocks/>
            </p:cNvGrpSpPr>
            <p:nvPr/>
          </p:nvGrpSpPr>
          <p:grpSpPr bwMode="auto">
            <a:xfrm>
              <a:off x="2595546" y="2643182"/>
              <a:ext cx="2143140" cy="905824"/>
              <a:chOff x="3054253" y="2237424"/>
              <a:chExt cx="6215106" cy="1477328"/>
            </a:xfrm>
          </p:grpSpPr>
          <p:sp>
            <p:nvSpPr>
              <p:cNvPr id="9252" name="角丸四角形 54"/>
              <p:cNvSpPr>
                <a:spLocks noChangeArrowheads="1"/>
              </p:cNvSpPr>
              <p:nvPr/>
            </p:nvSpPr>
            <p:spPr bwMode="auto">
              <a:xfrm>
                <a:off x="3054253" y="2285992"/>
                <a:ext cx="6215106" cy="1428760"/>
              </a:xfrm>
              <a:prstGeom prst="roundRect">
                <a:avLst>
                  <a:gd name="adj" fmla="val 16667"/>
                </a:avLst>
              </a:prstGeom>
              <a:solidFill>
                <a:srgbClr val="CCFFFF"/>
              </a:solidFill>
              <a:ln w="9525" algn="ctr">
                <a:noFill/>
                <a:round/>
                <a:headEnd/>
                <a:tailEnd/>
              </a:ln>
            </p:spPr>
            <p:txBody>
              <a:bodyPr/>
              <a:lstStyle/>
              <a:p>
                <a:endParaRPr lang="ja-JP" altLang="en-US">
                  <a:ea typeface="HG丸ｺﾞｼｯｸM-PRO" pitchFamily="50" charset="-128"/>
                </a:endParaRPr>
              </a:p>
            </p:txBody>
          </p:sp>
          <p:sp>
            <p:nvSpPr>
              <p:cNvPr id="9253" name="テキスト ボックス 55"/>
              <p:cNvSpPr txBox="1">
                <a:spLocks noChangeArrowheads="1"/>
              </p:cNvSpPr>
              <p:nvPr/>
            </p:nvSpPr>
            <p:spPr bwMode="auto">
              <a:xfrm>
                <a:off x="3524240" y="2237424"/>
                <a:ext cx="580092" cy="602458"/>
              </a:xfrm>
              <a:prstGeom prst="rect">
                <a:avLst/>
              </a:prstGeom>
              <a:noFill/>
              <a:ln w="9525">
                <a:noFill/>
                <a:miter lim="800000"/>
                <a:headEnd/>
                <a:tailEnd/>
              </a:ln>
            </p:spPr>
            <p:txBody>
              <a:bodyPr wrap="none">
                <a:spAutoFit/>
              </a:bodyPr>
              <a:lstStyle/>
              <a:p>
                <a:endParaRPr lang="ja-JP" altLang="en-US" dirty="0"/>
              </a:p>
            </p:txBody>
          </p:sp>
        </p:grpSp>
        <p:sp>
          <p:nvSpPr>
            <p:cNvPr id="9251" name="テキスト ボックス 53"/>
            <p:cNvSpPr txBox="1">
              <a:spLocks noChangeArrowheads="1"/>
            </p:cNvSpPr>
            <p:nvPr/>
          </p:nvSpPr>
          <p:spPr bwMode="auto">
            <a:xfrm>
              <a:off x="2641220" y="2782669"/>
              <a:ext cx="1699669" cy="646445"/>
            </a:xfrm>
            <a:prstGeom prst="rect">
              <a:avLst/>
            </a:prstGeom>
            <a:noFill/>
            <a:ln w="9525">
              <a:noFill/>
              <a:miter lim="800000"/>
              <a:headEnd/>
              <a:tailEnd/>
            </a:ln>
          </p:spPr>
          <p:txBody>
            <a:bodyPr wrap="none">
              <a:spAutoFit/>
            </a:bodyPr>
            <a:lstStyle/>
            <a:p>
              <a:r>
                <a:rPr lang="ja-JP" altLang="en-US" dirty="0">
                  <a:latin typeface="微软雅黑" pitchFamily="34" charset="-122"/>
                  <a:ea typeface="微软雅黑" pitchFamily="34" charset="-122"/>
                </a:rPr>
                <a:t>①</a:t>
              </a:r>
              <a:r>
                <a:rPr lang="zh-CN" altLang="en-US" dirty="0">
                  <a:latin typeface="微软雅黑" pitchFamily="34" charset="-122"/>
                  <a:ea typeface="微软雅黑" pitchFamily="34" charset="-122"/>
                </a:rPr>
                <a:t>经济的价格</a:t>
              </a:r>
              <a:endParaRPr lang="en-US" altLang="ja-JP" dirty="0">
                <a:latin typeface="微软雅黑" pitchFamily="34" charset="-122"/>
                <a:ea typeface="微软雅黑" pitchFamily="34" charset="-122"/>
              </a:endParaRPr>
            </a:p>
            <a:p>
              <a:r>
                <a:rPr lang="ja-JP" altLang="en-US" dirty="0">
                  <a:latin typeface="微软雅黑" pitchFamily="34" charset="-122"/>
                  <a:ea typeface="微软雅黑" pitchFamily="34" charset="-122"/>
                </a:rPr>
                <a:t>②</a:t>
              </a:r>
              <a:r>
                <a:rPr lang="zh-CN" altLang="en-US" dirty="0">
                  <a:latin typeface="微软雅黑" pitchFamily="34" charset="-122"/>
                  <a:ea typeface="微软雅黑" pitchFamily="34" charset="-122"/>
                </a:rPr>
                <a:t>大容量</a:t>
              </a:r>
              <a:endParaRPr lang="ja-JP" altLang="en-US" dirty="0">
                <a:latin typeface="微软雅黑" pitchFamily="34" charset="-122"/>
                <a:ea typeface="微软雅黑" pitchFamily="34" charset="-122"/>
              </a:endParaRPr>
            </a:p>
          </p:txBody>
        </p:sp>
      </p:grpSp>
      <p:grpSp>
        <p:nvGrpSpPr>
          <p:cNvPr id="16" name="グループ化 37"/>
          <p:cNvGrpSpPr>
            <a:grpSpLocks/>
          </p:cNvGrpSpPr>
          <p:nvPr/>
        </p:nvGrpSpPr>
        <p:grpSpPr bwMode="auto">
          <a:xfrm>
            <a:off x="6630450" y="4643445"/>
            <a:ext cx="723275" cy="720000"/>
            <a:chOff x="7450195" y="1500174"/>
            <a:chExt cx="1026461" cy="642942"/>
          </a:xfrm>
        </p:grpSpPr>
        <p:sp>
          <p:nvSpPr>
            <p:cNvPr id="9244" name="円/楕円 38"/>
            <p:cNvSpPr>
              <a:spLocks noChangeArrowheads="1"/>
            </p:cNvSpPr>
            <p:nvPr/>
          </p:nvSpPr>
          <p:spPr bwMode="auto">
            <a:xfrm>
              <a:off x="7453330" y="1500174"/>
              <a:ext cx="1000132" cy="642942"/>
            </a:xfrm>
            <a:prstGeom prst="ellipse">
              <a:avLst/>
            </a:prstGeom>
            <a:gradFill rotWithShape="1">
              <a:gsLst>
                <a:gs pos="0">
                  <a:srgbClr val="00B050">
                    <a:alpha val="67998"/>
                  </a:srgbClr>
                </a:gs>
                <a:gs pos="100000">
                  <a:srgbClr val="00FF00"/>
                </a:gs>
              </a:gsLst>
              <a:path path="shape">
                <a:fillToRect l="50000" t="50000" r="50000" b="50000"/>
              </a:path>
            </a:gradFill>
            <a:ln w="9525" algn="ctr">
              <a:noFill/>
              <a:round/>
              <a:headEnd/>
              <a:tailEnd/>
            </a:ln>
          </p:spPr>
          <p:txBody>
            <a:bodyPr/>
            <a:lstStyle/>
            <a:p>
              <a:endParaRPr lang="ja-JP" altLang="en-US">
                <a:ea typeface="HG丸ｺﾞｼｯｸM-PRO" pitchFamily="50" charset="-128"/>
              </a:endParaRPr>
            </a:p>
          </p:txBody>
        </p:sp>
        <p:sp>
          <p:nvSpPr>
            <p:cNvPr id="9245" name="テキスト ボックス 39"/>
            <p:cNvSpPr txBox="1">
              <a:spLocks noChangeArrowheads="1"/>
            </p:cNvSpPr>
            <p:nvPr/>
          </p:nvSpPr>
          <p:spPr bwMode="auto">
            <a:xfrm>
              <a:off x="7450195" y="1675094"/>
              <a:ext cx="1026461" cy="274837"/>
            </a:xfrm>
            <a:prstGeom prst="rect">
              <a:avLst/>
            </a:prstGeom>
            <a:noFill/>
            <a:ln w="9525">
              <a:noFill/>
              <a:miter lim="800000"/>
              <a:headEnd/>
              <a:tailEnd/>
            </a:ln>
          </p:spPr>
          <p:txBody>
            <a:bodyPr wrap="none">
              <a:spAutoFit/>
            </a:bodyPr>
            <a:lstStyle/>
            <a:p>
              <a:r>
                <a:rPr lang="zh-CN" altLang="en-US" sz="1400" b="1" dirty="0">
                  <a:solidFill>
                    <a:schemeClr val="bg1"/>
                  </a:solidFill>
                  <a:latin typeface="微软雅黑" pitchFamily="34" charset="-122"/>
                  <a:ea typeface="微软雅黑" pitchFamily="34" charset="-122"/>
                </a:rPr>
                <a:t>经济型</a:t>
              </a:r>
              <a:endParaRPr lang="ja-JP" altLang="en-US" sz="1400" b="1" dirty="0">
                <a:solidFill>
                  <a:schemeClr val="bg1"/>
                </a:solidFill>
                <a:latin typeface="微软雅黑" pitchFamily="34" charset="-122"/>
                <a:ea typeface="微软雅黑" pitchFamily="34" charset="-122"/>
              </a:endParaRPr>
            </a:p>
          </p:txBody>
        </p:sp>
      </p:grpSp>
      <p:cxnSp>
        <p:nvCxnSpPr>
          <p:cNvPr id="61"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2" name="Picture 21"/>
          <p:cNvPicPr>
            <a:picLocks noChangeAspect="1" noChangeArrowheads="1"/>
          </p:cNvPicPr>
          <p:nvPr/>
        </p:nvPicPr>
        <p:blipFill>
          <a:blip r:embed="rId7" cstate="print"/>
          <a:srcRect r="60083" b="-8037"/>
          <a:stretch>
            <a:fillRect/>
          </a:stretch>
        </p:blipFill>
        <p:spPr bwMode="auto">
          <a:xfrm>
            <a:off x="6876256" y="332656"/>
            <a:ext cx="2088232" cy="265083"/>
          </a:xfrm>
          <a:prstGeom prst="rect">
            <a:avLst/>
          </a:prstGeom>
          <a:noFill/>
          <a:ln w="9525">
            <a:noFill/>
            <a:miter lim="800000"/>
            <a:headEnd/>
            <a:tailEnd/>
          </a:ln>
        </p:spPr>
      </p:pic>
      <p:grpSp>
        <p:nvGrpSpPr>
          <p:cNvPr id="60" name="グループ化 33"/>
          <p:cNvGrpSpPr>
            <a:grpSpLocks/>
          </p:cNvGrpSpPr>
          <p:nvPr/>
        </p:nvGrpSpPr>
        <p:grpSpPr bwMode="auto">
          <a:xfrm>
            <a:off x="2214546" y="1643050"/>
            <a:ext cx="720000" cy="693769"/>
            <a:chOff x="7453330" y="1500174"/>
            <a:chExt cx="1000132" cy="642942"/>
          </a:xfrm>
        </p:grpSpPr>
        <p:sp>
          <p:nvSpPr>
            <p:cNvPr id="63" name="円/楕円 31"/>
            <p:cNvSpPr>
              <a:spLocks noChangeArrowheads="1"/>
            </p:cNvSpPr>
            <p:nvPr/>
          </p:nvSpPr>
          <p:spPr bwMode="auto">
            <a:xfrm>
              <a:off x="7453330" y="1500174"/>
              <a:ext cx="1000132" cy="642942"/>
            </a:xfrm>
            <a:prstGeom prst="ellipse">
              <a:avLst/>
            </a:prstGeom>
            <a:gradFill rotWithShape="1">
              <a:gsLst>
                <a:gs pos="0">
                  <a:srgbClr val="FF0000">
                    <a:alpha val="70000"/>
                  </a:srgbClr>
                </a:gs>
                <a:gs pos="100000">
                  <a:srgbClr val="FF9900"/>
                </a:gs>
              </a:gsLst>
              <a:path path="shape">
                <a:fillToRect l="50000" t="50000" r="50000" b="50000"/>
              </a:path>
            </a:gradFill>
            <a:ln w="9525" algn="ctr">
              <a:noFill/>
              <a:round/>
              <a:headEnd/>
              <a:tailEnd/>
            </a:ln>
          </p:spPr>
          <p:txBody>
            <a:bodyPr lIns="72000" rIns="72000"/>
            <a:lstStyle/>
            <a:p>
              <a:endParaRPr lang="ja-JP" altLang="en-US">
                <a:ea typeface="HG丸ｺﾞｼｯｸM-PRO" pitchFamily="50" charset="-128"/>
              </a:endParaRPr>
            </a:p>
          </p:txBody>
        </p:sp>
        <p:sp>
          <p:nvSpPr>
            <p:cNvPr id="64" name="テキスト ボックス 32"/>
            <p:cNvSpPr txBox="1">
              <a:spLocks noChangeArrowheads="1"/>
            </p:cNvSpPr>
            <p:nvPr/>
          </p:nvSpPr>
          <p:spPr bwMode="auto">
            <a:xfrm>
              <a:off x="7571291" y="1558697"/>
              <a:ext cx="772013" cy="541933"/>
            </a:xfrm>
            <a:prstGeom prst="rect">
              <a:avLst/>
            </a:prstGeom>
            <a:noFill/>
            <a:ln w="9525">
              <a:noFill/>
              <a:miter lim="800000"/>
              <a:headEnd/>
              <a:tailEnd/>
            </a:ln>
          </p:spPr>
          <p:txBody>
            <a:bodyPr wrap="none" lIns="72000" rIns="72000">
              <a:spAutoFit/>
            </a:bodyPr>
            <a:lstStyle/>
            <a:p>
              <a:pPr algn="ctr"/>
              <a:r>
                <a:rPr lang="zh-CN" altLang="en-US" sz="1600" b="1" dirty="0" smtClean="0">
                  <a:solidFill>
                    <a:schemeClr val="bg1"/>
                  </a:solidFill>
                  <a:latin typeface="微软雅黑" pitchFamily="34" charset="-122"/>
                  <a:ea typeface="微软雅黑" pitchFamily="34" charset="-122"/>
                </a:rPr>
                <a:t>国内</a:t>
              </a:r>
              <a:endParaRPr lang="en-US" altLang="zh-CN" sz="1600" b="1" dirty="0" smtClean="0">
                <a:solidFill>
                  <a:schemeClr val="bg1"/>
                </a:solidFill>
                <a:latin typeface="微软雅黑" pitchFamily="34" charset="-122"/>
                <a:ea typeface="微软雅黑" pitchFamily="34" charset="-122"/>
              </a:endParaRPr>
            </a:p>
            <a:p>
              <a:pPr algn="ctr"/>
              <a:r>
                <a:rPr lang="ja-JP" altLang="en-US" sz="1600" b="1" dirty="0" smtClean="0">
                  <a:solidFill>
                    <a:schemeClr val="bg1"/>
                  </a:solidFill>
                  <a:latin typeface="微软雅黑" pitchFamily="34" charset="-122"/>
                  <a:ea typeface="微软雅黑" pitchFamily="34" charset="-122"/>
                </a:rPr>
                <a:t>很</a:t>
              </a:r>
              <a:r>
                <a:rPr lang="ja-JP" altLang="en-US" sz="1600" b="1" dirty="0">
                  <a:solidFill>
                    <a:schemeClr val="bg1"/>
                  </a:solidFill>
                  <a:latin typeface="微软雅黑" pitchFamily="34" charset="-122"/>
                  <a:ea typeface="微软雅黑" pitchFamily="34" charset="-122"/>
                </a:rPr>
                <a:t>少</a:t>
              </a:r>
            </a:p>
          </p:txBody>
        </p:sp>
      </p:grpSp>
      <p:grpSp>
        <p:nvGrpSpPr>
          <p:cNvPr id="65" name="グループ化 33"/>
          <p:cNvGrpSpPr>
            <a:grpSpLocks/>
          </p:cNvGrpSpPr>
          <p:nvPr/>
        </p:nvGrpSpPr>
        <p:grpSpPr bwMode="auto">
          <a:xfrm>
            <a:off x="6286512" y="1643050"/>
            <a:ext cx="720000" cy="693769"/>
            <a:chOff x="7453330" y="1500174"/>
            <a:chExt cx="1000132" cy="642942"/>
          </a:xfrm>
        </p:grpSpPr>
        <p:sp>
          <p:nvSpPr>
            <p:cNvPr id="66" name="円/楕円 31"/>
            <p:cNvSpPr>
              <a:spLocks noChangeArrowheads="1"/>
            </p:cNvSpPr>
            <p:nvPr/>
          </p:nvSpPr>
          <p:spPr bwMode="auto">
            <a:xfrm>
              <a:off x="7453330" y="1500174"/>
              <a:ext cx="1000132" cy="642942"/>
            </a:xfrm>
            <a:prstGeom prst="ellipse">
              <a:avLst/>
            </a:prstGeom>
            <a:gradFill rotWithShape="1">
              <a:gsLst>
                <a:gs pos="0">
                  <a:srgbClr val="FF0000">
                    <a:alpha val="70000"/>
                  </a:srgbClr>
                </a:gs>
                <a:gs pos="100000">
                  <a:srgbClr val="FF9900"/>
                </a:gs>
              </a:gsLst>
              <a:path path="shape">
                <a:fillToRect l="50000" t="50000" r="50000" b="50000"/>
              </a:path>
            </a:gradFill>
            <a:ln w="9525" algn="ctr">
              <a:noFill/>
              <a:round/>
              <a:headEnd/>
              <a:tailEnd/>
            </a:ln>
          </p:spPr>
          <p:txBody>
            <a:bodyPr lIns="72000" rIns="72000"/>
            <a:lstStyle/>
            <a:p>
              <a:endParaRPr lang="ja-JP" altLang="en-US">
                <a:ea typeface="HG丸ｺﾞｼｯｸM-PRO" pitchFamily="50" charset="-128"/>
              </a:endParaRPr>
            </a:p>
          </p:txBody>
        </p:sp>
        <p:sp>
          <p:nvSpPr>
            <p:cNvPr id="67" name="テキスト ボックス 32"/>
            <p:cNvSpPr txBox="1">
              <a:spLocks noChangeArrowheads="1"/>
            </p:cNvSpPr>
            <p:nvPr/>
          </p:nvSpPr>
          <p:spPr bwMode="auto">
            <a:xfrm>
              <a:off x="7571291" y="1558697"/>
              <a:ext cx="772013" cy="541933"/>
            </a:xfrm>
            <a:prstGeom prst="rect">
              <a:avLst/>
            </a:prstGeom>
            <a:noFill/>
            <a:ln w="9525">
              <a:noFill/>
              <a:miter lim="800000"/>
              <a:headEnd/>
              <a:tailEnd/>
            </a:ln>
          </p:spPr>
          <p:txBody>
            <a:bodyPr wrap="none" lIns="72000" rIns="72000">
              <a:spAutoFit/>
            </a:bodyPr>
            <a:lstStyle/>
            <a:p>
              <a:pPr algn="ctr"/>
              <a:r>
                <a:rPr lang="zh-CN" altLang="en-US" sz="1600" b="1" dirty="0" smtClean="0">
                  <a:solidFill>
                    <a:schemeClr val="bg1"/>
                  </a:solidFill>
                  <a:latin typeface="微软雅黑" pitchFamily="34" charset="-122"/>
                  <a:ea typeface="微软雅黑" pitchFamily="34" charset="-122"/>
                </a:rPr>
                <a:t>国内</a:t>
              </a:r>
              <a:endParaRPr lang="en-US" altLang="zh-CN" sz="1600" b="1" dirty="0" smtClean="0">
                <a:solidFill>
                  <a:schemeClr val="bg1"/>
                </a:solidFill>
                <a:latin typeface="微软雅黑" pitchFamily="34" charset="-122"/>
                <a:ea typeface="微软雅黑" pitchFamily="34" charset="-122"/>
              </a:endParaRPr>
            </a:p>
            <a:p>
              <a:pPr algn="ctr"/>
              <a:r>
                <a:rPr lang="ja-JP" altLang="en-US" sz="1600" b="1" dirty="0" smtClean="0">
                  <a:solidFill>
                    <a:schemeClr val="bg1"/>
                  </a:solidFill>
                  <a:latin typeface="微软雅黑" pitchFamily="34" charset="-122"/>
                  <a:ea typeface="微软雅黑" pitchFamily="34" charset="-122"/>
                </a:rPr>
                <a:t>很</a:t>
              </a:r>
              <a:r>
                <a:rPr lang="ja-JP" altLang="en-US" sz="1600" b="1" dirty="0">
                  <a:solidFill>
                    <a:schemeClr val="bg1"/>
                  </a:solidFill>
                  <a:latin typeface="微软雅黑" pitchFamily="34" charset="-122"/>
                  <a:ea typeface="微软雅黑" pitchFamily="34" charset="-122"/>
                </a:rPr>
                <a:t>少</a:t>
              </a:r>
            </a:p>
          </p:txBody>
        </p:sp>
      </p:grpSp>
      <p:grpSp>
        <p:nvGrpSpPr>
          <p:cNvPr id="68" name="グループ化 33"/>
          <p:cNvGrpSpPr>
            <a:grpSpLocks/>
          </p:cNvGrpSpPr>
          <p:nvPr/>
        </p:nvGrpSpPr>
        <p:grpSpPr bwMode="auto">
          <a:xfrm>
            <a:off x="2857488" y="4572008"/>
            <a:ext cx="720000" cy="693769"/>
            <a:chOff x="7453330" y="1500174"/>
            <a:chExt cx="1000132" cy="642942"/>
          </a:xfrm>
        </p:grpSpPr>
        <p:sp>
          <p:nvSpPr>
            <p:cNvPr id="69" name="円/楕円 31"/>
            <p:cNvSpPr>
              <a:spLocks noChangeArrowheads="1"/>
            </p:cNvSpPr>
            <p:nvPr/>
          </p:nvSpPr>
          <p:spPr bwMode="auto">
            <a:xfrm>
              <a:off x="7453330" y="1500174"/>
              <a:ext cx="1000132" cy="642942"/>
            </a:xfrm>
            <a:prstGeom prst="ellipse">
              <a:avLst/>
            </a:prstGeom>
            <a:gradFill rotWithShape="1">
              <a:gsLst>
                <a:gs pos="0">
                  <a:srgbClr val="FF0000">
                    <a:alpha val="70000"/>
                  </a:srgbClr>
                </a:gs>
                <a:gs pos="100000">
                  <a:srgbClr val="FF9900"/>
                </a:gs>
              </a:gsLst>
              <a:path path="shape">
                <a:fillToRect l="50000" t="50000" r="50000" b="50000"/>
              </a:path>
            </a:gradFill>
            <a:ln w="9525" algn="ctr">
              <a:noFill/>
              <a:round/>
              <a:headEnd/>
              <a:tailEnd/>
            </a:ln>
          </p:spPr>
          <p:txBody>
            <a:bodyPr lIns="72000" rIns="72000"/>
            <a:lstStyle/>
            <a:p>
              <a:endParaRPr lang="ja-JP" altLang="en-US">
                <a:ea typeface="HG丸ｺﾞｼｯｸM-PRO" pitchFamily="50" charset="-128"/>
              </a:endParaRPr>
            </a:p>
          </p:txBody>
        </p:sp>
        <p:sp>
          <p:nvSpPr>
            <p:cNvPr id="70" name="テキスト ボックス 32"/>
            <p:cNvSpPr txBox="1">
              <a:spLocks noChangeArrowheads="1"/>
            </p:cNvSpPr>
            <p:nvPr/>
          </p:nvSpPr>
          <p:spPr bwMode="auto">
            <a:xfrm>
              <a:off x="7571291" y="1558697"/>
              <a:ext cx="772013" cy="541933"/>
            </a:xfrm>
            <a:prstGeom prst="rect">
              <a:avLst/>
            </a:prstGeom>
            <a:noFill/>
            <a:ln w="9525">
              <a:noFill/>
              <a:miter lim="800000"/>
              <a:headEnd/>
              <a:tailEnd/>
            </a:ln>
          </p:spPr>
          <p:txBody>
            <a:bodyPr wrap="none" lIns="72000" rIns="72000">
              <a:spAutoFit/>
            </a:bodyPr>
            <a:lstStyle/>
            <a:p>
              <a:pPr algn="ctr"/>
              <a:r>
                <a:rPr lang="zh-CN" altLang="en-US" sz="1600" b="1" dirty="0" smtClean="0">
                  <a:solidFill>
                    <a:schemeClr val="bg1"/>
                  </a:solidFill>
                  <a:latin typeface="微软雅黑" pitchFamily="34" charset="-122"/>
                  <a:ea typeface="微软雅黑" pitchFamily="34" charset="-122"/>
                </a:rPr>
                <a:t>国内</a:t>
              </a:r>
              <a:endParaRPr lang="en-US" altLang="zh-CN" sz="1600" b="1" dirty="0" smtClean="0">
                <a:solidFill>
                  <a:schemeClr val="bg1"/>
                </a:solidFill>
                <a:latin typeface="微软雅黑" pitchFamily="34" charset="-122"/>
                <a:ea typeface="微软雅黑" pitchFamily="34" charset="-122"/>
              </a:endParaRPr>
            </a:p>
            <a:p>
              <a:pPr algn="ctr"/>
              <a:r>
                <a:rPr lang="ja-JP" altLang="en-US" sz="1600" b="1" dirty="0" smtClean="0">
                  <a:solidFill>
                    <a:schemeClr val="bg1"/>
                  </a:solidFill>
                  <a:latin typeface="微软雅黑" pitchFamily="34" charset="-122"/>
                  <a:ea typeface="微软雅黑" pitchFamily="34" charset="-122"/>
                </a:rPr>
                <a:t>很</a:t>
              </a:r>
              <a:r>
                <a:rPr lang="ja-JP" altLang="en-US" sz="1600" b="1" dirty="0">
                  <a:solidFill>
                    <a:schemeClr val="bg1"/>
                  </a:solidFill>
                  <a:latin typeface="微软雅黑" pitchFamily="34" charset="-122"/>
                  <a:ea typeface="微软雅黑" pitchFamily="34" charset="-122"/>
                </a:rPr>
                <a:t>少</a:t>
              </a:r>
            </a:p>
          </p:txBody>
        </p:sp>
      </p:grpSp>
      <p:sp>
        <p:nvSpPr>
          <p:cNvPr id="72" name="正方形/長方形 71"/>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41.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树脂材质容器</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方壶</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洗浄瓶</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4788024" y="4509120"/>
            <a:ext cx="136815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 name="グラフ 3"/>
          <p:cNvGraphicFramePr/>
          <p:nvPr>
            <p:extLst>
              <p:ext uri="{D42A27DB-BD31-4B8C-83A1-F6EECF244321}">
                <p14:modId xmlns:p14="http://schemas.microsoft.com/office/powerpoint/2010/main" val="3356256825"/>
              </p:ext>
            </p:extLst>
          </p:nvPr>
        </p:nvGraphicFramePr>
        <p:xfrm>
          <a:off x="23192" y="858949"/>
          <a:ext cx="9019819" cy="6454302"/>
        </p:xfrm>
        <a:graphic>
          <a:graphicData uri="http://schemas.openxmlformats.org/drawingml/2006/chart">
            <c:chart xmlns:c="http://schemas.openxmlformats.org/drawingml/2006/chart" xmlns:r="http://schemas.openxmlformats.org/officeDocument/2006/relationships" r:id="rId2"/>
          </a:graphicData>
        </a:graphic>
      </p:graphicFrame>
      <p:pic>
        <p:nvPicPr>
          <p:cNvPr id="8" name="図 7">
            <a:extLst>
              <a:ext uri="{FF2B5EF4-FFF2-40B4-BE49-F238E27FC236}">
                <a16:creationId xmlns:lc="http://schemas.openxmlformats.org/drawingml/2006/lockedCanvas" xmlns="" xmlns:a16="http://schemas.microsoft.com/office/drawing/2014/main" xmlns:xdr="http://schemas.openxmlformats.org/drawingml/2006/spreadsheetDrawing" id="{B287E3AB-EF56-4139-9E59-56F5C319360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114489">
            <a:off x="5923610" y="1837577"/>
            <a:ext cx="1482521" cy="459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6300192" y="980728"/>
            <a:ext cx="2376264" cy="461665"/>
          </a:xfrm>
          <a:prstGeom prst="rect">
            <a:avLst/>
          </a:prstGeom>
          <a:noFill/>
        </p:spPr>
        <p:txBody>
          <a:bodyPr wrap="square" rtlCol="0">
            <a:spAutoFit/>
          </a:bodyPr>
          <a:lstStyle/>
          <a:p>
            <a:pPr algn="r"/>
            <a:r>
              <a:rPr lang="ja-JP" altLang="en-US" sz="1200" dirty="0" smtClean="0">
                <a:latin typeface="Microsoft YaHei" pitchFamily="34" charset="-122"/>
                <a:ea typeface="Microsoft YaHei" pitchFamily="34" charset="-122"/>
              </a:rPr>
              <a:t>単位</a:t>
            </a:r>
            <a:r>
              <a:rPr lang="en-US" altLang="ja-JP" sz="1200" dirty="0" smtClean="0">
                <a:latin typeface="Microsoft YaHei" pitchFamily="34" charset="-122"/>
                <a:ea typeface="Microsoft YaHei" pitchFamily="34" charset="-122"/>
              </a:rPr>
              <a:t>: </a:t>
            </a:r>
            <a:r>
              <a:rPr lang="zh-CN" altLang="en-US" sz="1200" dirty="0" smtClean="0">
                <a:latin typeface="Microsoft YaHei" pitchFamily="34" charset="-122"/>
                <a:ea typeface="Microsoft YaHei" pitchFamily="34" charset="-122"/>
              </a:rPr>
              <a:t>亿</a:t>
            </a:r>
            <a:r>
              <a:rPr lang="ja-JP" altLang="en-US" sz="1200" dirty="0" smtClean="0">
                <a:latin typeface="Microsoft YaHei" pitchFamily="34" charset="-122"/>
                <a:ea typeface="Microsoft YaHei" pitchFamily="34" charset="-122"/>
              </a:rPr>
              <a:t>日</a:t>
            </a:r>
            <a:r>
              <a:rPr lang="zh-CN" altLang="en-US" sz="1200" dirty="0" smtClean="0">
                <a:latin typeface="Microsoft YaHei" pitchFamily="34" charset="-122"/>
                <a:ea typeface="Microsoft YaHei" pitchFamily="34" charset="-122"/>
              </a:rPr>
              <a:t>币</a:t>
            </a:r>
            <a:r>
              <a:rPr lang="ja-JP" altLang="en-US" sz="1200" dirty="0" smtClean="0">
                <a:latin typeface="Microsoft YaHei" pitchFamily="34" charset="-122"/>
                <a:ea typeface="Microsoft YaHei" pitchFamily="34" charset="-122"/>
              </a:rPr>
              <a:t> </a:t>
            </a:r>
            <a:endParaRPr lang="en-US" altLang="ja-JP" sz="1200" dirty="0" smtClean="0">
              <a:latin typeface="Microsoft YaHei" pitchFamily="34" charset="-122"/>
              <a:ea typeface="Microsoft YaHei" pitchFamily="34" charset="-122"/>
            </a:endParaRPr>
          </a:p>
          <a:p>
            <a:endParaRPr lang="en-US" altLang="zh-CN" sz="1200" dirty="0" smtClean="0">
              <a:latin typeface="Microsoft YaHei" pitchFamily="34" charset="-122"/>
              <a:ea typeface="Microsoft YaHei" pitchFamily="34" charset="-122"/>
            </a:endParaRPr>
          </a:p>
        </p:txBody>
      </p:sp>
      <p:sp>
        <p:nvSpPr>
          <p:cNvPr id="14" name="ホームベース 13"/>
          <p:cNvSpPr/>
          <p:nvPr/>
        </p:nvSpPr>
        <p:spPr>
          <a:xfrm>
            <a:off x="395536" y="908720"/>
            <a:ext cx="2533390" cy="432048"/>
          </a:xfrm>
          <a:prstGeom prst="homePlate">
            <a:avLst>
              <a:gd name="adj" fmla="val 68322"/>
            </a:avLst>
          </a:prstGeom>
          <a:solidFill>
            <a:srgbClr val="FF0000"/>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schemeClr val="bg1"/>
                </a:solidFill>
                <a:latin typeface="Microsoft YaHei" pitchFamily="34" charset="-122"/>
                <a:ea typeface="Microsoft YaHei" pitchFamily="34" charset="-122"/>
              </a:rPr>
              <a:t> </a:t>
            </a:r>
            <a:r>
              <a:rPr lang="zh-CN" altLang="en-US" b="1" dirty="0" smtClean="0">
                <a:solidFill>
                  <a:schemeClr val="bg1"/>
                </a:solidFill>
                <a:latin typeface="Microsoft YaHei" pitchFamily="34" charset="-122"/>
                <a:ea typeface="Microsoft YaHei" pitchFamily="34" charset="-122"/>
              </a:rPr>
              <a:t>创业以来稳定增长</a:t>
            </a:r>
            <a:endParaRPr kumimoji="1" lang="ja-JP" altLang="en-US" b="1" dirty="0">
              <a:solidFill>
                <a:schemeClr val="bg1"/>
              </a:solidFill>
              <a:latin typeface="Microsoft YaHei" pitchFamily="34" charset="-122"/>
              <a:ea typeface="Microsoft YaHei" pitchFamily="34" charset="-122"/>
            </a:endParaRPr>
          </a:p>
        </p:txBody>
      </p:sp>
      <p:grpSp>
        <p:nvGrpSpPr>
          <p:cNvPr id="2" name="グループ化 9"/>
          <p:cNvGrpSpPr/>
          <p:nvPr/>
        </p:nvGrpSpPr>
        <p:grpSpPr>
          <a:xfrm>
            <a:off x="0" y="72008"/>
            <a:ext cx="9144000" cy="692696"/>
            <a:chOff x="0" y="72008"/>
            <a:chExt cx="9144000" cy="692696"/>
          </a:xfrm>
        </p:grpSpPr>
        <p:sp>
          <p:nvSpPr>
            <p:cNvPr id="11" name="正方形/長方形 10"/>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SimHei" pitchFamily="49" charset="-122"/>
                  <a:ea typeface="SimHei" pitchFamily="49" charset="-122"/>
                  <a:cs typeface="Arial" charset="0"/>
                </a:rPr>
                <a:t> </a:t>
              </a:r>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３</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itchFamily="34" charset="-122"/>
                  <a:ea typeface="Microsoft YaHei" pitchFamily="34" charset="-122"/>
                  <a:cs typeface="Arial" charset="0"/>
                </a:rPr>
                <a:t>销售</a:t>
              </a:r>
              <a:r>
                <a:rPr lang="zh-CN" altLang="en-US" sz="2800" b="1" dirty="0" smtClean="0">
                  <a:solidFill>
                    <a:schemeClr val="tx1"/>
                  </a:solidFill>
                  <a:latin typeface="Microsoft YaHei" pitchFamily="34" charset="-122"/>
                  <a:ea typeface="Microsoft YaHei" pitchFamily="34" charset="-122"/>
                </a:rPr>
                <a:t>增长</a:t>
              </a:r>
              <a:endParaRPr kumimoji="1" lang="ja-JP" altLang="en-US" sz="2800" b="1" dirty="0">
                <a:solidFill>
                  <a:schemeClr val="tx1"/>
                </a:solidFill>
                <a:latin typeface="Microsoft YaHei" panose="020B0503020204020204" pitchFamily="34" charset="-122"/>
                <a:ea typeface="Microsoft YaHei" panose="020B0503020204020204" pitchFamily="34" charset="-122"/>
              </a:endParaRPr>
            </a:p>
          </p:txBody>
        </p:sp>
        <p:cxnSp>
          <p:nvCxnSpPr>
            <p:cNvPr id="12" name="直線コネクタ 11"/>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21"/>
            <p:cNvPicPr>
              <a:picLocks noChangeAspect="1" noChangeArrowheads="1"/>
            </p:cNvPicPr>
            <p:nvPr/>
          </p:nvPicPr>
          <p:blipFill>
            <a:blip r:embed="rId4" cstate="print"/>
            <a:srcRect r="60083" b="-8037"/>
            <a:stretch>
              <a:fillRect/>
            </a:stretch>
          </p:blipFill>
          <p:spPr bwMode="auto">
            <a:xfrm>
              <a:off x="6876256" y="332656"/>
              <a:ext cx="2088232" cy="265083"/>
            </a:xfrm>
            <a:prstGeom prst="rect">
              <a:avLst/>
            </a:prstGeom>
            <a:noFill/>
            <a:ln w="9525">
              <a:noFill/>
              <a:miter lim="800000"/>
              <a:headEnd/>
              <a:tailEnd/>
            </a:ln>
          </p:spPr>
        </p:pic>
      </p:grpSp>
      <p:sp>
        <p:nvSpPr>
          <p:cNvPr id="21" name="テキスト ボックス 22"/>
          <p:cNvSpPr txBox="1"/>
          <p:nvPr/>
        </p:nvSpPr>
        <p:spPr>
          <a:xfrm>
            <a:off x="971600" y="1806724"/>
            <a:ext cx="4176464" cy="2846412"/>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200" dirty="0" smtClean="0">
                <a:solidFill>
                  <a:schemeClr val="tx1"/>
                </a:solidFill>
                <a:latin typeface="Microsoft YaHei" pitchFamily="34" charset="-122"/>
                <a:ea typeface="Microsoft YaHei" pitchFamily="34" charset="-122"/>
              </a:rPr>
              <a:t>1933</a:t>
            </a:r>
            <a:r>
              <a:rPr kumimoji="1" lang="ja-JP" altLang="en-US" sz="1200" dirty="0" smtClean="0">
                <a:solidFill>
                  <a:schemeClr val="tx1"/>
                </a:solidFill>
                <a:latin typeface="Microsoft YaHei" pitchFamily="34" charset="-122"/>
                <a:ea typeface="Microsoft YaHei" pitchFamily="34" charset="-122"/>
              </a:rPr>
              <a:t>年 </a:t>
            </a:r>
            <a:r>
              <a:rPr kumimoji="1" lang="en-US" altLang="zh-CN" sz="1200" dirty="0" smtClean="0">
                <a:solidFill>
                  <a:schemeClr val="tx1"/>
                </a:solidFill>
                <a:latin typeface="Microsoft YaHei" pitchFamily="34" charset="-122"/>
                <a:ea typeface="Microsoft YaHei" pitchFamily="34" charset="-122"/>
              </a:rPr>
              <a:t>-</a:t>
            </a:r>
            <a:r>
              <a:rPr kumimoji="1" lang="en-US" altLang="ja-JP" sz="1200" dirty="0" smtClean="0">
                <a:solidFill>
                  <a:schemeClr val="tx1"/>
                </a:solidFill>
                <a:latin typeface="Microsoft YaHei" pitchFamily="34" charset="-122"/>
                <a:ea typeface="Microsoft YaHei" pitchFamily="34" charset="-122"/>
              </a:rPr>
              <a:t> </a:t>
            </a:r>
            <a:r>
              <a:rPr kumimoji="1" lang="zh-CN" altLang="en-US" sz="1200" dirty="0" smtClean="0">
                <a:solidFill>
                  <a:schemeClr val="tx1"/>
                </a:solidFill>
                <a:latin typeface="Microsoft YaHei" pitchFamily="34" charset="-122"/>
                <a:ea typeface="Microsoft YaHei" pitchFamily="34" charset="-122"/>
              </a:rPr>
              <a:t>创立</a:t>
            </a:r>
            <a:r>
              <a:rPr kumimoji="1" lang="ja-JP" altLang="en-US" sz="1200" dirty="0" smtClean="0">
                <a:solidFill>
                  <a:schemeClr val="tx1"/>
                </a:solidFill>
                <a:latin typeface="Microsoft YaHei" pitchFamily="34" charset="-122"/>
                <a:ea typeface="Microsoft YaHei" pitchFamily="34" charset="-122"/>
              </a:rPr>
              <a:t> 井内盛荣堂商铺</a:t>
            </a:r>
            <a:endParaRPr kumimoji="1" lang="en-US" altLang="ja-JP" sz="1200" dirty="0" smtClean="0">
              <a:solidFill>
                <a:schemeClr val="tx1"/>
              </a:solidFill>
              <a:latin typeface="Microsoft YaHei" pitchFamily="34" charset="-122"/>
              <a:ea typeface="Microsoft YaHei" pitchFamily="34" charset="-122"/>
            </a:endParaRPr>
          </a:p>
          <a:p>
            <a:r>
              <a:rPr kumimoji="1" lang="en-US" altLang="ja-JP" sz="1200" dirty="0" smtClean="0">
                <a:solidFill>
                  <a:schemeClr val="tx1"/>
                </a:solidFill>
                <a:latin typeface="Microsoft YaHei" pitchFamily="34" charset="-122"/>
                <a:ea typeface="Microsoft YaHei" pitchFamily="34" charset="-122"/>
              </a:rPr>
              <a:t>1962</a:t>
            </a:r>
            <a:r>
              <a:rPr kumimoji="1" lang="ja-JP" altLang="en-US" sz="1200" dirty="0" smtClean="0">
                <a:solidFill>
                  <a:schemeClr val="tx1"/>
                </a:solidFill>
                <a:latin typeface="Microsoft YaHei" pitchFamily="34" charset="-122"/>
                <a:ea typeface="Microsoft YaHei" pitchFamily="34" charset="-122"/>
              </a:rPr>
              <a:t>年 </a:t>
            </a:r>
            <a:r>
              <a:rPr kumimoji="1" lang="en-US" altLang="zh-CN" sz="1200" dirty="0" smtClean="0">
                <a:solidFill>
                  <a:schemeClr val="tx1"/>
                </a:solidFill>
                <a:latin typeface="Microsoft YaHei" pitchFamily="34" charset="-122"/>
                <a:ea typeface="Microsoft YaHei" pitchFamily="34" charset="-122"/>
              </a:rPr>
              <a:t>- </a:t>
            </a:r>
            <a:r>
              <a:rPr lang="zh-CN" altLang="en-US" sz="1200" dirty="0" smtClean="0">
                <a:solidFill>
                  <a:schemeClr val="tx1"/>
                </a:solidFill>
                <a:latin typeface="Microsoft YaHei" pitchFamily="34" charset="-122"/>
                <a:ea typeface="Microsoft YaHei" pitchFamily="34" charset="-122"/>
              </a:rPr>
              <a:t>成立</a:t>
            </a:r>
            <a:r>
              <a:rPr kumimoji="1" lang="ja-JP" altLang="en-US" sz="1200" dirty="0" smtClean="0">
                <a:solidFill>
                  <a:schemeClr val="tx1"/>
                </a:solidFill>
                <a:latin typeface="Microsoft YaHei" pitchFamily="34" charset="-122"/>
                <a:ea typeface="Microsoft YaHei" pitchFamily="34" charset="-122"/>
              </a:rPr>
              <a:t> 株式</a:t>
            </a:r>
            <a:r>
              <a:rPr kumimoji="1" lang="ja-JP" altLang="en-US" sz="1200" dirty="0">
                <a:solidFill>
                  <a:schemeClr val="tx1"/>
                </a:solidFill>
                <a:latin typeface="Microsoft YaHei" pitchFamily="34" charset="-122"/>
                <a:ea typeface="Microsoft YaHei" pitchFamily="34" charset="-122"/>
              </a:rPr>
              <a:t>会社井内</a:t>
            </a:r>
            <a:r>
              <a:rPr kumimoji="1" lang="ja-JP" altLang="en-US" sz="1200" dirty="0" smtClean="0">
                <a:solidFill>
                  <a:schemeClr val="tx1"/>
                </a:solidFill>
                <a:latin typeface="Microsoft YaHei" pitchFamily="34" charset="-122"/>
                <a:ea typeface="Microsoft YaHei" pitchFamily="34" charset="-122"/>
              </a:rPr>
              <a:t>盛栄堂</a:t>
            </a:r>
            <a:endParaRPr kumimoji="1" lang="en-US" altLang="ja-JP" sz="1200" dirty="0" smtClean="0">
              <a:solidFill>
                <a:schemeClr val="tx1"/>
              </a:solidFill>
              <a:latin typeface="Microsoft YaHei" pitchFamily="34" charset="-122"/>
              <a:ea typeface="Microsoft YaHei" pitchFamily="34" charset="-122"/>
            </a:endParaRPr>
          </a:p>
          <a:p>
            <a:r>
              <a:rPr lang="en-US" altLang="ja-JP" sz="1200" dirty="0" smtClean="0">
                <a:solidFill>
                  <a:schemeClr val="tx1"/>
                </a:solidFill>
                <a:latin typeface="Microsoft YaHei" pitchFamily="34" charset="-122"/>
                <a:ea typeface="Microsoft YaHei" pitchFamily="34" charset="-122"/>
              </a:rPr>
              <a:t>1963</a:t>
            </a:r>
            <a:r>
              <a:rPr lang="ja-JP" altLang="en-US" sz="1200" dirty="0" smtClean="0">
                <a:solidFill>
                  <a:schemeClr val="tx1"/>
                </a:solidFill>
                <a:latin typeface="Microsoft YaHei" pitchFamily="34" charset="-122"/>
                <a:ea typeface="Microsoft YaHei" pitchFamily="34" charset="-122"/>
              </a:rPr>
              <a:t>年 </a:t>
            </a:r>
            <a:r>
              <a:rPr lang="en-US" altLang="ja-JP" sz="1200" dirty="0" smtClean="0">
                <a:solidFill>
                  <a:schemeClr val="tx1"/>
                </a:solidFill>
                <a:latin typeface="Microsoft YaHei" pitchFamily="34" charset="-122"/>
                <a:ea typeface="Microsoft YaHei" pitchFamily="34" charset="-122"/>
              </a:rPr>
              <a:t>- </a:t>
            </a:r>
            <a:r>
              <a:rPr lang="ja-JP" altLang="en-US" sz="1200" dirty="0" smtClean="0">
                <a:solidFill>
                  <a:schemeClr val="tx1"/>
                </a:solidFill>
                <a:latin typeface="Microsoft YaHei" pitchFamily="34" charset="-122"/>
                <a:ea typeface="Microsoft YaHei" pitchFamily="34" charset="-122"/>
              </a:rPr>
              <a:t>第一号</a:t>
            </a:r>
            <a:r>
              <a:rPr lang="zh-CN" altLang="en-US" sz="1200" dirty="0" smtClean="0">
                <a:solidFill>
                  <a:schemeClr val="tx1"/>
                </a:solidFill>
                <a:latin typeface="Microsoft YaHei" pitchFamily="34" charset="-122"/>
                <a:ea typeface="Microsoft YaHei" pitchFamily="34" charset="-122"/>
              </a:rPr>
              <a:t>产业</a:t>
            </a:r>
            <a:r>
              <a:rPr lang="ja-JP" altLang="en-US" sz="1200" dirty="0" smtClean="0">
                <a:solidFill>
                  <a:schemeClr val="tx1"/>
                </a:solidFill>
                <a:latin typeface="Microsoft YaHei" pitchFamily="34" charset="-122"/>
                <a:ea typeface="Microsoft YaHei" pitchFamily="34" charset="-122"/>
              </a:rPr>
              <a:t>用</a:t>
            </a:r>
            <a:r>
              <a:rPr lang="zh-CN" altLang="en-US" sz="1200" dirty="0" smtClean="0">
                <a:solidFill>
                  <a:schemeClr val="tx1"/>
                </a:solidFill>
                <a:latin typeface="Microsoft YaHei" pitchFamily="34" charset="-122"/>
                <a:ea typeface="Microsoft YaHei" pitchFamily="34" charset="-122"/>
              </a:rPr>
              <a:t>综合</a:t>
            </a:r>
            <a:r>
              <a:rPr lang="ja-JP" altLang="en-US" sz="1200" dirty="0" smtClean="0">
                <a:solidFill>
                  <a:schemeClr val="tx1"/>
                </a:solidFill>
                <a:latin typeface="Microsoft YaHei" pitchFamily="34" charset="-122"/>
                <a:ea typeface="Microsoft YaHei" pitchFamily="34" charset="-122"/>
              </a:rPr>
              <a:t>目录书发刊</a:t>
            </a:r>
            <a:endParaRPr lang="en-US" altLang="ja-JP" sz="1200" dirty="0" smtClean="0">
              <a:solidFill>
                <a:schemeClr val="tx1"/>
              </a:solidFill>
              <a:latin typeface="Microsoft YaHei" pitchFamily="34" charset="-122"/>
              <a:ea typeface="Microsoft YaHei" pitchFamily="34" charset="-122"/>
            </a:endParaRPr>
          </a:p>
          <a:p>
            <a:r>
              <a:rPr lang="en-US" altLang="ja-JP" sz="1200" dirty="0" smtClean="0">
                <a:solidFill>
                  <a:schemeClr val="tx1"/>
                </a:solidFill>
                <a:latin typeface="Microsoft YaHei" pitchFamily="34" charset="-122"/>
                <a:ea typeface="Microsoft YaHei" pitchFamily="34" charset="-122"/>
              </a:rPr>
              <a:t>1985</a:t>
            </a:r>
            <a:r>
              <a:rPr lang="ja-JP" altLang="en-US" sz="1200" dirty="0" smtClean="0">
                <a:solidFill>
                  <a:schemeClr val="tx1"/>
                </a:solidFill>
                <a:latin typeface="Microsoft YaHei" pitchFamily="34" charset="-122"/>
                <a:ea typeface="Microsoft YaHei" pitchFamily="34" charset="-122"/>
              </a:rPr>
              <a:t>年 </a:t>
            </a:r>
            <a:r>
              <a:rPr lang="en-US" altLang="ja-JP" sz="1200" dirty="0" smtClean="0">
                <a:solidFill>
                  <a:schemeClr val="tx1"/>
                </a:solidFill>
                <a:latin typeface="Microsoft YaHei" pitchFamily="34" charset="-122"/>
                <a:ea typeface="Microsoft YaHei" pitchFamily="34" charset="-122"/>
              </a:rPr>
              <a:t>- </a:t>
            </a:r>
            <a:r>
              <a:rPr lang="ja-JP" altLang="en-US" sz="1200" dirty="0" smtClean="0">
                <a:solidFill>
                  <a:schemeClr val="tx1"/>
                </a:solidFill>
                <a:latin typeface="Microsoft YaHei" pitchFamily="34" charset="-122"/>
                <a:ea typeface="Microsoft YaHei" pitchFamily="34" charset="-122"/>
              </a:rPr>
              <a:t>第一号</a:t>
            </a:r>
            <a:r>
              <a:rPr lang="zh-CN" altLang="en-US" sz="1200" dirty="0" smtClean="0">
                <a:solidFill>
                  <a:schemeClr val="tx1"/>
                </a:solidFill>
                <a:latin typeface="Microsoft YaHei" pitchFamily="34" charset="-122"/>
                <a:ea typeface="Microsoft YaHei" pitchFamily="34" charset="-122"/>
              </a:rPr>
              <a:t>医疗</a:t>
            </a:r>
            <a:r>
              <a:rPr lang="ja-JP" altLang="en-US" sz="1200" dirty="0" smtClean="0">
                <a:solidFill>
                  <a:schemeClr val="tx1"/>
                </a:solidFill>
                <a:latin typeface="Microsoft YaHei" pitchFamily="34" charset="-122"/>
                <a:ea typeface="Microsoft YaHei" pitchFamily="34" charset="-122"/>
              </a:rPr>
              <a:t>用</a:t>
            </a:r>
            <a:r>
              <a:rPr lang="zh-CN" altLang="en-US" sz="1200" dirty="0" smtClean="0">
                <a:solidFill>
                  <a:schemeClr val="tx1"/>
                </a:solidFill>
                <a:latin typeface="Microsoft YaHei" pitchFamily="34" charset="-122"/>
                <a:ea typeface="Microsoft YaHei" pitchFamily="34" charset="-122"/>
              </a:rPr>
              <a:t>看护用</a:t>
            </a:r>
            <a:r>
              <a:rPr lang="ja-JP" altLang="en-US" sz="1200" dirty="0" smtClean="0">
                <a:solidFill>
                  <a:schemeClr val="tx1"/>
                </a:solidFill>
                <a:latin typeface="Microsoft YaHei" pitchFamily="34" charset="-122"/>
                <a:ea typeface="Microsoft YaHei" pitchFamily="34" charset="-122"/>
              </a:rPr>
              <a:t>品</a:t>
            </a:r>
            <a:r>
              <a:rPr lang="zh-CN" altLang="en-US" sz="1200" dirty="0" smtClean="0">
                <a:solidFill>
                  <a:schemeClr val="tx1"/>
                </a:solidFill>
                <a:latin typeface="Microsoft YaHei" pitchFamily="34" charset="-122"/>
                <a:ea typeface="Microsoft YaHei" pitchFamily="34" charset="-122"/>
              </a:rPr>
              <a:t>目录发刊</a:t>
            </a:r>
            <a:endParaRPr lang="en-US" altLang="zh-CN" sz="1200" dirty="0" smtClean="0">
              <a:solidFill>
                <a:schemeClr val="tx1"/>
              </a:solidFill>
              <a:latin typeface="Microsoft YaHei" pitchFamily="34" charset="-122"/>
              <a:ea typeface="Microsoft YaHei" pitchFamily="34" charset="-122"/>
            </a:endParaRPr>
          </a:p>
          <a:p>
            <a:r>
              <a:rPr lang="en-US" altLang="ja-JP" sz="1200" dirty="0" smtClean="0">
                <a:solidFill>
                  <a:schemeClr val="tx1"/>
                </a:solidFill>
                <a:latin typeface="Microsoft YaHei" pitchFamily="34" charset="-122"/>
                <a:ea typeface="Microsoft YaHei" pitchFamily="34" charset="-122"/>
              </a:rPr>
              <a:t>1995</a:t>
            </a:r>
            <a:r>
              <a:rPr lang="ja-JP" altLang="en-US" sz="1200" dirty="0" smtClean="0">
                <a:solidFill>
                  <a:schemeClr val="tx1"/>
                </a:solidFill>
                <a:latin typeface="Microsoft YaHei" pitchFamily="34" charset="-122"/>
                <a:ea typeface="Microsoft YaHei" pitchFamily="34" charset="-122"/>
              </a:rPr>
              <a:t>年 </a:t>
            </a:r>
            <a:r>
              <a:rPr lang="en-US" altLang="ja-JP" sz="1200" dirty="0" smtClean="0">
                <a:solidFill>
                  <a:schemeClr val="tx1"/>
                </a:solidFill>
                <a:latin typeface="Microsoft YaHei" pitchFamily="34" charset="-122"/>
                <a:ea typeface="Microsoft YaHei" pitchFamily="34" charset="-122"/>
              </a:rPr>
              <a:t>-</a:t>
            </a:r>
            <a:r>
              <a:rPr lang="zh-CN" altLang="en-US" sz="1200" dirty="0" smtClean="0">
                <a:solidFill>
                  <a:schemeClr val="tx1"/>
                </a:solidFill>
                <a:latin typeface="Microsoft YaHei" pitchFamily="34" charset="-122"/>
                <a:ea typeface="Microsoft YaHei" pitchFamily="34" charset="-122"/>
              </a:rPr>
              <a:t> 成立 </a:t>
            </a:r>
            <a:r>
              <a:rPr lang="ja-JP" altLang="en-US" sz="1200" dirty="0" smtClean="0">
                <a:solidFill>
                  <a:schemeClr val="tx1"/>
                </a:solidFill>
                <a:latin typeface="Microsoft YaHei" pitchFamily="34" charset="-122"/>
                <a:ea typeface="Microsoft YaHei" pitchFamily="34" charset="-122"/>
              </a:rPr>
              <a:t>大阪物流中心</a:t>
            </a:r>
            <a:endParaRPr lang="en-US" altLang="ja-JP" sz="1200" dirty="0" smtClean="0">
              <a:solidFill>
                <a:schemeClr val="tx1"/>
              </a:solidFill>
              <a:latin typeface="Microsoft YaHei" pitchFamily="34" charset="-122"/>
              <a:ea typeface="Microsoft YaHei" pitchFamily="34" charset="-122"/>
            </a:endParaRPr>
          </a:p>
          <a:p>
            <a:r>
              <a:rPr lang="en-US" altLang="ja-JP" sz="1200" dirty="0" smtClean="0">
                <a:solidFill>
                  <a:schemeClr val="tx1"/>
                </a:solidFill>
                <a:latin typeface="Microsoft YaHei" pitchFamily="34" charset="-122"/>
                <a:ea typeface="Microsoft YaHei" pitchFamily="34" charset="-122"/>
              </a:rPr>
              <a:t>1999</a:t>
            </a:r>
            <a:r>
              <a:rPr lang="ja-JP" altLang="en-US" sz="1200" dirty="0" smtClean="0">
                <a:solidFill>
                  <a:schemeClr val="tx1"/>
                </a:solidFill>
                <a:latin typeface="Microsoft YaHei" pitchFamily="34" charset="-122"/>
                <a:ea typeface="Microsoft YaHei" pitchFamily="34" charset="-122"/>
              </a:rPr>
              <a:t>年 </a:t>
            </a:r>
            <a:r>
              <a:rPr lang="en-US" altLang="ja-JP" sz="1200" dirty="0" smtClean="0">
                <a:solidFill>
                  <a:schemeClr val="tx1"/>
                </a:solidFill>
                <a:latin typeface="Microsoft YaHei" pitchFamily="34" charset="-122"/>
                <a:ea typeface="Microsoft YaHei" pitchFamily="34" charset="-122"/>
              </a:rPr>
              <a:t>- </a:t>
            </a:r>
            <a:r>
              <a:rPr lang="ja-JP" altLang="en-US" sz="1200" dirty="0" smtClean="0">
                <a:solidFill>
                  <a:schemeClr val="tx1"/>
                </a:solidFill>
                <a:latin typeface="Microsoft YaHei" pitchFamily="34" charset="-122"/>
                <a:ea typeface="Microsoft YaHei" pitchFamily="34" charset="-122"/>
              </a:rPr>
              <a:t>东京证交所 大阪证交所 二部上市 </a:t>
            </a:r>
            <a:endParaRPr lang="en-US" altLang="ja-JP" sz="1200" dirty="0" smtClean="0">
              <a:solidFill>
                <a:schemeClr val="tx1"/>
              </a:solidFill>
              <a:latin typeface="Microsoft YaHei" pitchFamily="34" charset="-122"/>
              <a:ea typeface="Microsoft YaHei" pitchFamily="34" charset="-122"/>
            </a:endParaRPr>
          </a:p>
          <a:p>
            <a:r>
              <a:rPr lang="en-US" altLang="ja-JP" sz="1200" dirty="0" smtClean="0">
                <a:solidFill>
                  <a:schemeClr val="tx1"/>
                </a:solidFill>
                <a:latin typeface="Microsoft YaHei" pitchFamily="34" charset="-122"/>
                <a:ea typeface="Microsoft YaHei" pitchFamily="34" charset="-122"/>
              </a:rPr>
              <a:t>2001</a:t>
            </a:r>
            <a:r>
              <a:rPr lang="ja-JP" altLang="en-US" sz="1200" dirty="0" smtClean="0">
                <a:solidFill>
                  <a:schemeClr val="tx1"/>
                </a:solidFill>
                <a:latin typeface="Microsoft YaHei" pitchFamily="34" charset="-122"/>
                <a:ea typeface="Microsoft YaHei" pitchFamily="34" charset="-122"/>
              </a:rPr>
              <a:t>年 </a:t>
            </a:r>
            <a:r>
              <a:rPr lang="en-US" altLang="ja-JP" sz="1200" dirty="0" smtClean="0">
                <a:solidFill>
                  <a:schemeClr val="tx1"/>
                </a:solidFill>
                <a:latin typeface="Microsoft YaHei" pitchFamily="34" charset="-122"/>
                <a:ea typeface="Microsoft YaHei" pitchFamily="34" charset="-122"/>
              </a:rPr>
              <a:t>- </a:t>
            </a:r>
            <a:r>
              <a:rPr lang="ja-JP" altLang="en-US" sz="1200" dirty="0" smtClean="0">
                <a:solidFill>
                  <a:schemeClr val="tx1"/>
                </a:solidFill>
                <a:latin typeface="Microsoft YaHei" pitchFamily="34" charset="-122"/>
                <a:ea typeface="Microsoft YaHei" pitchFamily="34" charset="-122"/>
              </a:rPr>
              <a:t>东京证交所 大阪证交所 一部上市 </a:t>
            </a:r>
            <a:endParaRPr lang="en-US" altLang="ja-JP" sz="1200" dirty="0" smtClean="0">
              <a:solidFill>
                <a:schemeClr val="tx1"/>
              </a:solidFill>
              <a:latin typeface="Microsoft YaHei" pitchFamily="34" charset="-122"/>
              <a:ea typeface="Microsoft YaHei" pitchFamily="34" charset="-122"/>
            </a:endParaRPr>
          </a:p>
          <a:p>
            <a:r>
              <a:rPr lang="en-US" altLang="ja-JP" sz="1200" dirty="0" smtClean="0">
                <a:solidFill>
                  <a:schemeClr val="tx1"/>
                </a:solidFill>
                <a:latin typeface="Microsoft YaHei" pitchFamily="34" charset="-122"/>
                <a:ea typeface="Microsoft YaHei" pitchFamily="34" charset="-122"/>
              </a:rPr>
              <a:t>2001</a:t>
            </a:r>
            <a:r>
              <a:rPr lang="ja-JP" altLang="en-US" sz="1200" dirty="0" smtClean="0">
                <a:solidFill>
                  <a:schemeClr val="tx1"/>
                </a:solidFill>
                <a:latin typeface="Microsoft YaHei" pitchFamily="34" charset="-122"/>
                <a:ea typeface="Microsoft YaHei" pitchFamily="34" charset="-122"/>
              </a:rPr>
              <a:t>年 </a:t>
            </a:r>
            <a:r>
              <a:rPr lang="en-US" altLang="ja-JP" sz="1200" dirty="0" smtClean="0">
                <a:solidFill>
                  <a:schemeClr val="tx1"/>
                </a:solidFill>
                <a:latin typeface="Microsoft YaHei" pitchFamily="34" charset="-122"/>
                <a:ea typeface="Microsoft YaHei" pitchFamily="34" charset="-122"/>
              </a:rPr>
              <a:t>- </a:t>
            </a:r>
            <a:r>
              <a:rPr lang="ja-JP" altLang="en-US" sz="1200" dirty="0" smtClean="0">
                <a:solidFill>
                  <a:schemeClr val="tx1"/>
                </a:solidFill>
                <a:latin typeface="Microsoft YaHei" pitchFamily="34" charset="-122"/>
                <a:ea typeface="Microsoft YaHei" pitchFamily="34" charset="-122"/>
              </a:rPr>
              <a:t>公司更名为亚速旺株式会社 </a:t>
            </a:r>
            <a:endParaRPr lang="en-US" altLang="ja-JP" sz="1200" dirty="0" smtClean="0">
              <a:solidFill>
                <a:schemeClr val="tx1"/>
              </a:solidFill>
              <a:latin typeface="Microsoft YaHei" pitchFamily="34" charset="-122"/>
              <a:ea typeface="Microsoft YaHei" pitchFamily="34" charset="-122"/>
            </a:endParaRPr>
          </a:p>
          <a:p>
            <a:r>
              <a:rPr lang="en-US" altLang="ja-JP" sz="1200" dirty="0" smtClean="0">
                <a:solidFill>
                  <a:schemeClr val="tx1"/>
                </a:solidFill>
                <a:latin typeface="Microsoft YaHei" pitchFamily="34" charset="-122"/>
                <a:ea typeface="Microsoft YaHei" pitchFamily="34" charset="-122"/>
              </a:rPr>
              <a:t>2005</a:t>
            </a:r>
            <a:r>
              <a:rPr lang="ja-JP" altLang="en-US" sz="1200" dirty="0" smtClean="0">
                <a:solidFill>
                  <a:schemeClr val="tx1"/>
                </a:solidFill>
                <a:latin typeface="Microsoft YaHei" pitchFamily="34" charset="-122"/>
                <a:ea typeface="Microsoft YaHei" pitchFamily="34" charset="-122"/>
              </a:rPr>
              <a:t>年 </a:t>
            </a:r>
            <a:r>
              <a:rPr lang="en-US" altLang="ja-JP" sz="1200" dirty="0" smtClean="0">
                <a:solidFill>
                  <a:schemeClr val="tx1"/>
                </a:solidFill>
                <a:latin typeface="Microsoft YaHei" pitchFamily="34" charset="-122"/>
                <a:ea typeface="Microsoft YaHei" pitchFamily="34" charset="-122"/>
              </a:rPr>
              <a:t>- </a:t>
            </a:r>
            <a:r>
              <a:rPr lang="ja-JP" altLang="en-US" sz="1200" dirty="0" smtClean="0">
                <a:solidFill>
                  <a:schemeClr val="tx1"/>
                </a:solidFill>
                <a:latin typeface="Microsoft YaHei" pitchFamily="34" charset="-122"/>
                <a:ea typeface="Microsoft YaHei" pitchFamily="34" charset="-122"/>
              </a:rPr>
              <a:t>收购</a:t>
            </a:r>
            <a:r>
              <a:rPr lang="en-US" altLang="ja-JP" sz="1200" dirty="0" smtClean="0">
                <a:solidFill>
                  <a:schemeClr val="tx1"/>
                </a:solidFill>
                <a:latin typeface="Microsoft YaHei" pitchFamily="34" charset="-122"/>
                <a:ea typeface="Microsoft YaHei" pitchFamily="34" charset="-122"/>
              </a:rPr>
              <a:t>Nikko Hansen</a:t>
            </a:r>
            <a:r>
              <a:rPr lang="ja-JP" altLang="en-US" sz="1200" dirty="0" smtClean="0">
                <a:solidFill>
                  <a:schemeClr val="tx1"/>
                </a:solidFill>
                <a:latin typeface="Microsoft YaHei" pitchFamily="34" charset="-122"/>
                <a:ea typeface="Microsoft YaHei" pitchFamily="34" charset="-122"/>
              </a:rPr>
              <a:t>株式会社 </a:t>
            </a:r>
            <a:endParaRPr lang="en-US" altLang="ja-JP" sz="1200" dirty="0" smtClean="0">
              <a:solidFill>
                <a:schemeClr val="tx1"/>
              </a:solidFill>
              <a:latin typeface="Microsoft YaHei" pitchFamily="34" charset="-122"/>
              <a:ea typeface="Microsoft YaHei" pitchFamily="34" charset="-122"/>
            </a:endParaRPr>
          </a:p>
          <a:p>
            <a:r>
              <a:rPr lang="en-US" altLang="ja-JP" sz="1200" dirty="0" smtClean="0">
                <a:solidFill>
                  <a:schemeClr val="tx1"/>
                </a:solidFill>
                <a:latin typeface="Microsoft YaHei" pitchFamily="34" charset="-122"/>
                <a:ea typeface="Microsoft YaHei" pitchFamily="34" charset="-122"/>
              </a:rPr>
              <a:t>2007</a:t>
            </a:r>
            <a:r>
              <a:rPr lang="ja-JP" altLang="en-US" sz="1200" dirty="0" smtClean="0">
                <a:solidFill>
                  <a:schemeClr val="tx1"/>
                </a:solidFill>
                <a:latin typeface="Microsoft YaHei" pitchFamily="34" charset="-122"/>
                <a:ea typeface="Microsoft YaHei" pitchFamily="34" charset="-122"/>
              </a:rPr>
              <a:t>年 </a:t>
            </a:r>
            <a:r>
              <a:rPr lang="en-US" altLang="ja-JP" sz="1200" dirty="0" smtClean="0">
                <a:solidFill>
                  <a:schemeClr val="tx1"/>
                </a:solidFill>
                <a:latin typeface="Microsoft YaHei" pitchFamily="34" charset="-122"/>
                <a:ea typeface="Microsoft YaHei" pitchFamily="34" charset="-122"/>
              </a:rPr>
              <a:t>- </a:t>
            </a:r>
            <a:r>
              <a:rPr lang="zh-CN" altLang="en-US" sz="1200" dirty="0" smtClean="0">
                <a:solidFill>
                  <a:schemeClr val="tx1"/>
                </a:solidFill>
                <a:latin typeface="Microsoft YaHei" pitchFamily="34" charset="-122"/>
                <a:ea typeface="Microsoft YaHei" pitchFamily="34" charset="-122"/>
              </a:rPr>
              <a:t>成</a:t>
            </a:r>
            <a:r>
              <a:rPr lang="ja-JP" altLang="en-US" sz="1200" dirty="0" smtClean="0">
                <a:solidFill>
                  <a:schemeClr val="tx1"/>
                </a:solidFill>
                <a:latin typeface="Microsoft YaHei" pitchFamily="34" charset="-122"/>
                <a:ea typeface="Microsoft YaHei" pitchFamily="34" charset="-122"/>
              </a:rPr>
              <a:t>立 </a:t>
            </a:r>
            <a:r>
              <a:rPr lang="zh-CN" altLang="en-US" sz="1200" dirty="0" smtClean="0">
                <a:solidFill>
                  <a:schemeClr val="tx1"/>
                </a:solidFill>
                <a:latin typeface="Microsoft YaHei" pitchFamily="34" charset="-122"/>
                <a:ea typeface="Microsoft YaHei" pitchFamily="34" charset="-122"/>
              </a:rPr>
              <a:t>亚</a:t>
            </a:r>
            <a:r>
              <a:rPr lang="ja-JP" altLang="en-US" sz="1200" dirty="0" smtClean="0">
                <a:solidFill>
                  <a:schemeClr val="tx1"/>
                </a:solidFill>
                <a:latin typeface="Microsoft YaHei" pitchFamily="34" charset="-122"/>
                <a:ea typeface="Microsoft YaHei" pitchFamily="34" charset="-122"/>
              </a:rPr>
              <a:t>速旺（上海）商貿有限公司</a:t>
            </a:r>
            <a:r>
              <a:rPr lang="en-US" altLang="ja-JP" sz="1200" dirty="0" smtClean="0">
                <a:solidFill>
                  <a:schemeClr val="tx1"/>
                </a:solidFill>
                <a:latin typeface="Microsoft YaHei" pitchFamily="34" charset="-122"/>
                <a:ea typeface="Microsoft YaHei" pitchFamily="34" charset="-122"/>
              </a:rPr>
              <a:t>[</a:t>
            </a:r>
            <a:r>
              <a:rPr lang="ja-JP" altLang="en-US" sz="1200" dirty="0" smtClean="0">
                <a:solidFill>
                  <a:schemeClr val="tx1"/>
                </a:solidFill>
                <a:latin typeface="Microsoft YaHei" pitchFamily="34" charset="-122"/>
                <a:ea typeface="Microsoft YaHei" pitchFamily="34" charset="-122"/>
              </a:rPr>
              <a:t>中国</a:t>
            </a:r>
            <a:r>
              <a:rPr lang="en-US" altLang="ja-JP" sz="1200" dirty="0" smtClean="0">
                <a:solidFill>
                  <a:schemeClr val="tx1"/>
                </a:solidFill>
                <a:latin typeface="Microsoft YaHei" pitchFamily="34" charset="-122"/>
                <a:ea typeface="Microsoft YaHei" pitchFamily="34" charset="-122"/>
              </a:rPr>
              <a:t>]</a:t>
            </a:r>
          </a:p>
          <a:p>
            <a:r>
              <a:rPr lang="en-US" altLang="ja-JP" sz="1200" dirty="0" smtClean="0">
                <a:solidFill>
                  <a:schemeClr val="tx1"/>
                </a:solidFill>
                <a:latin typeface="Microsoft YaHei" pitchFamily="34" charset="-122"/>
                <a:ea typeface="Microsoft YaHei" pitchFamily="34" charset="-122"/>
              </a:rPr>
              <a:t>2011</a:t>
            </a:r>
            <a:r>
              <a:rPr lang="ja-JP" altLang="en-US" sz="1200" dirty="0" smtClean="0">
                <a:solidFill>
                  <a:schemeClr val="tx1"/>
                </a:solidFill>
                <a:latin typeface="Microsoft YaHei" pitchFamily="34" charset="-122"/>
                <a:ea typeface="Microsoft YaHei" pitchFamily="34" charset="-122"/>
              </a:rPr>
              <a:t>年 </a:t>
            </a:r>
            <a:r>
              <a:rPr lang="en-US" altLang="ja-JP" sz="1200" dirty="0" smtClean="0">
                <a:solidFill>
                  <a:schemeClr val="tx1"/>
                </a:solidFill>
                <a:latin typeface="Microsoft YaHei" pitchFamily="34" charset="-122"/>
                <a:ea typeface="Microsoft YaHei" pitchFamily="34" charset="-122"/>
              </a:rPr>
              <a:t>- </a:t>
            </a:r>
            <a:r>
              <a:rPr lang="zh-CN" altLang="en-US" sz="1200" dirty="0" smtClean="0">
                <a:solidFill>
                  <a:schemeClr val="tx1"/>
                </a:solidFill>
                <a:latin typeface="Microsoft YaHei" pitchFamily="34" charset="-122"/>
                <a:ea typeface="Microsoft YaHei" pitchFamily="34" charset="-122"/>
              </a:rPr>
              <a:t>成</a:t>
            </a:r>
            <a:r>
              <a:rPr lang="ja-JP" altLang="en-US" sz="1200" dirty="0" smtClean="0">
                <a:solidFill>
                  <a:schemeClr val="tx1"/>
                </a:solidFill>
                <a:latin typeface="Microsoft YaHei" pitchFamily="34" charset="-122"/>
                <a:ea typeface="Microsoft YaHei" pitchFamily="34" charset="-122"/>
              </a:rPr>
              <a:t>立 九州物流中心</a:t>
            </a:r>
            <a:endParaRPr lang="en-US" altLang="ja-JP" sz="1200" dirty="0" smtClean="0">
              <a:solidFill>
                <a:schemeClr val="tx1"/>
              </a:solidFill>
              <a:latin typeface="Microsoft YaHei" pitchFamily="34" charset="-122"/>
              <a:ea typeface="Microsoft YaHei" pitchFamily="34" charset="-122"/>
            </a:endParaRPr>
          </a:p>
          <a:p>
            <a:r>
              <a:rPr lang="en-US" altLang="ja-JP" sz="1200" dirty="0" smtClean="0">
                <a:solidFill>
                  <a:schemeClr val="tx1"/>
                </a:solidFill>
                <a:latin typeface="Microsoft YaHei" pitchFamily="34" charset="-122"/>
                <a:ea typeface="Microsoft YaHei" pitchFamily="34" charset="-122"/>
              </a:rPr>
              <a:t>2016</a:t>
            </a:r>
            <a:r>
              <a:rPr lang="ja-JP" altLang="en-US" sz="1200" dirty="0" smtClean="0">
                <a:solidFill>
                  <a:schemeClr val="tx1"/>
                </a:solidFill>
                <a:latin typeface="Microsoft YaHei" pitchFamily="34" charset="-122"/>
                <a:ea typeface="Microsoft YaHei" pitchFamily="34" charset="-122"/>
              </a:rPr>
              <a:t>年 </a:t>
            </a:r>
            <a:r>
              <a:rPr lang="en-US" altLang="ja-JP" sz="1200" dirty="0" smtClean="0">
                <a:solidFill>
                  <a:schemeClr val="tx1"/>
                </a:solidFill>
                <a:latin typeface="Microsoft YaHei" pitchFamily="34" charset="-122"/>
                <a:ea typeface="Microsoft YaHei" pitchFamily="34" charset="-122"/>
              </a:rPr>
              <a:t>- </a:t>
            </a:r>
            <a:r>
              <a:rPr lang="zh-CN" altLang="en-US" sz="1200" dirty="0" smtClean="0">
                <a:solidFill>
                  <a:schemeClr val="tx1"/>
                </a:solidFill>
                <a:latin typeface="Microsoft YaHei" pitchFamily="34" charset="-122"/>
                <a:ea typeface="Microsoft YaHei" pitchFamily="34" charset="-122"/>
              </a:rPr>
              <a:t>成</a:t>
            </a:r>
            <a:r>
              <a:rPr lang="ja-JP" altLang="en-US" sz="1200" dirty="0" smtClean="0">
                <a:solidFill>
                  <a:schemeClr val="tx1"/>
                </a:solidFill>
                <a:latin typeface="Microsoft YaHei" pitchFamily="34" charset="-122"/>
                <a:ea typeface="Microsoft YaHei" pitchFamily="34" charset="-122"/>
              </a:rPr>
              <a:t>立 </a:t>
            </a:r>
            <a:r>
              <a:rPr lang="en-US" altLang="ja-JP" sz="1200" dirty="0" smtClean="0">
                <a:solidFill>
                  <a:schemeClr val="tx1"/>
                </a:solidFill>
                <a:latin typeface="Microsoft YaHei" pitchFamily="34" charset="-122"/>
                <a:ea typeface="Microsoft YaHei" pitchFamily="34" charset="-122"/>
              </a:rPr>
              <a:t>AS ONE INTERNATIONAL,INC.[</a:t>
            </a:r>
            <a:r>
              <a:rPr lang="ja-JP" altLang="en-US" sz="1200" dirty="0" smtClean="0">
                <a:solidFill>
                  <a:schemeClr val="tx1"/>
                </a:solidFill>
                <a:latin typeface="Microsoft YaHei" pitchFamily="34" charset="-122"/>
                <a:ea typeface="Microsoft YaHei" pitchFamily="34" charset="-122"/>
              </a:rPr>
              <a:t>美国</a:t>
            </a:r>
            <a:r>
              <a:rPr lang="en-US" altLang="ja-JP" sz="1200" dirty="0" smtClean="0">
                <a:solidFill>
                  <a:schemeClr val="tx1"/>
                </a:solidFill>
                <a:latin typeface="Microsoft YaHei" pitchFamily="34" charset="-122"/>
                <a:ea typeface="Microsoft YaHei" pitchFamily="34" charset="-122"/>
              </a:rPr>
              <a:t>]</a:t>
            </a:r>
            <a:endParaRPr kumimoji="1" lang="ja-JP" altLang="en-US" sz="1200" dirty="0">
              <a:solidFill>
                <a:schemeClr val="tx1"/>
              </a:solidFill>
              <a:latin typeface="Microsoft YaHei" pitchFamily="34" charset="-122"/>
              <a:ea typeface="Microsoft YaHei" pitchFamily="34"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a:xfrm>
            <a:off x="6143636" y="4286256"/>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正方形/長方形 64"/>
          <p:cNvSpPr/>
          <p:nvPr/>
        </p:nvSpPr>
        <p:spPr>
          <a:xfrm>
            <a:off x="3143240" y="4286256"/>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正方形/長方形 65"/>
          <p:cNvSpPr/>
          <p:nvPr/>
        </p:nvSpPr>
        <p:spPr>
          <a:xfrm>
            <a:off x="142844" y="4286256"/>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正方形/長方形 62"/>
          <p:cNvSpPr/>
          <p:nvPr/>
        </p:nvSpPr>
        <p:spPr>
          <a:xfrm>
            <a:off x="6143636" y="1500174"/>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正方形/長方形 61"/>
          <p:cNvSpPr/>
          <p:nvPr/>
        </p:nvSpPr>
        <p:spPr>
          <a:xfrm>
            <a:off x="3143240" y="1500174"/>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正方形/長方形 59"/>
          <p:cNvSpPr/>
          <p:nvPr/>
        </p:nvSpPr>
        <p:spPr>
          <a:xfrm>
            <a:off x="142844" y="1500174"/>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p:cNvPicPr preferRelativeResize="0">
            <a:picLocks noChangeArrowheads="1"/>
          </p:cNvPicPr>
          <p:nvPr/>
        </p:nvPicPr>
        <p:blipFill>
          <a:blip r:embed="rId3" cstate="print"/>
          <a:srcRect/>
          <a:stretch>
            <a:fillRect/>
          </a:stretch>
        </p:blipFill>
        <p:spPr bwMode="auto">
          <a:xfrm>
            <a:off x="3714744" y="5799154"/>
            <a:ext cx="1038481" cy="898508"/>
          </a:xfrm>
          <a:prstGeom prst="rect">
            <a:avLst/>
          </a:prstGeom>
          <a:noFill/>
          <a:ln w="9525">
            <a:noFill/>
            <a:miter lim="800000"/>
            <a:headEnd/>
            <a:tailEnd/>
          </a:ln>
          <a:effectLst/>
        </p:spPr>
      </p:pic>
      <p:pic>
        <p:nvPicPr>
          <p:cNvPr id="53" name="Picture 6" descr="http://img4.imgtn.bdimg.com/it/u=2488888442,3003306558&amp;fm=23&amp;gp=0.jpg"/>
          <p:cNvPicPr>
            <a:picLocks noChangeAspect="1" noChangeArrowheads="1"/>
          </p:cNvPicPr>
          <p:nvPr/>
        </p:nvPicPr>
        <p:blipFill>
          <a:blip r:embed="rId4" cstate="print"/>
          <a:srcRect/>
          <a:stretch>
            <a:fillRect/>
          </a:stretch>
        </p:blipFill>
        <p:spPr bwMode="auto">
          <a:xfrm>
            <a:off x="906772" y="1332313"/>
            <a:ext cx="1343917" cy="415513"/>
          </a:xfrm>
          <a:prstGeom prst="rect">
            <a:avLst/>
          </a:prstGeom>
          <a:solidFill>
            <a:srgbClr val="FF0000"/>
          </a:solidFill>
        </p:spPr>
      </p:pic>
      <p:cxnSp>
        <p:nvCxnSpPr>
          <p:cNvPr id="43"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5" name="Picture 21"/>
          <p:cNvPicPr>
            <a:picLocks noChangeAspect="1" noChangeArrowheads="1"/>
          </p:cNvPicPr>
          <p:nvPr/>
        </p:nvPicPr>
        <p:blipFill>
          <a:blip r:embed="rId5"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37" name="ホームベース 36"/>
          <p:cNvSpPr/>
          <p:nvPr/>
        </p:nvSpPr>
        <p:spPr>
          <a:xfrm>
            <a:off x="323528" y="782944"/>
            <a:ext cx="2391084" cy="360040"/>
          </a:xfrm>
          <a:prstGeom prst="homePlate">
            <a:avLst>
              <a:gd name="adj" fmla="val 84116"/>
            </a:avLst>
          </a:prstGeom>
          <a:solidFill>
            <a:srgbClr val="FF0000"/>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smtClean="0">
                <a:solidFill>
                  <a:schemeClr val="bg1"/>
                </a:solidFill>
                <a:latin typeface="Microsoft YaHei" pitchFamily="34" charset="-122"/>
                <a:ea typeface="Microsoft YaHei" pitchFamily="34" charset="-122"/>
              </a:rPr>
              <a:t>1</a:t>
            </a:r>
            <a:r>
              <a:rPr lang="zh-CN" altLang="en-US" sz="1600" b="1" dirty="0" smtClean="0">
                <a:solidFill>
                  <a:schemeClr val="bg1"/>
                </a:solidFill>
                <a:latin typeface="Microsoft YaHei" pitchFamily="34" charset="-122"/>
                <a:ea typeface="Microsoft YaHei" pitchFamily="34" charset="-122"/>
              </a:rPr>
              <a:t>级代理品牌</a:t>
            </a:r>
            <a:r>
              <a:rPr lang="en-US" altLang="zh-CN" sz="1600" b="1" dirty="0" smtClean="0">
                <a:solidFill>
                  <a:schemeClr val="bg1"/>
                </a:solidFill>
                <a:latin typeface="Microsoft YaHei" pitchFamily="34" charset="-122"/>
                <a:ea typeface="Microsoft YaHei" pitchFamily="34" charset="-122"/>
              </a:rPr>
              <a:t>-</a:t>
            </a:r>
            <a:r>
              <a:rPr lang="zh-CN" altLang="en-US" sz="1600" b="1" dirty="0" smtClean="0">
                <a:solidFill>
                  <a:schemeClr val="bg1"/>
                </a:solidFill>
                <a:latin typeface="Microsoft YaHei" pitchFamily="34" charset="-122"/>
                <a:ea typeface="Microsoft YaHei" pitchFamily="34" charset="-122"/>
              </a:rPr>
              <a:t>仪器</a:t>
            </a:r>
          </a:p>
        </p:txBody>
      </p:sp>
      <p:pic>
        <p:nvPicPr>
          <p:cNvPr id="11266" name="Picture 2"/>
          <p:cNvPicPr>
            <a:picLocks noChangeAspect="1" noChangeArrowheads="1"/>
          </p:cNvPicPr>
          <p:nvPr/>
        </p:nvPicPr>
        <p:blipFill>
          <a:blip r:embed="rId6" cstate="print"/>
          <a:srcRect/>
          <a:stretch>
            <a:fillRect/>
          </a:stretch>
        </p:blipFill>
        <p:spPr bwMode="auto">
          <a:xfrm>
            <a:off x="4000496" y="4071942"/>
            <a:ext cx="1143008" cy="478073"/>
          </a:xfrm>
          <a:prstGeom prst="rect">
            <a:avLst/>
          </a:prstGeom>
          <a:noFill/>
          <a:ln w="9525">
            <a:noFill/>
            <a:miter lim="800000"/>
            <a:headEnd/>
            <a:tailEnd/>
          </a:ln>
          <a:effectLst/>
        </p:spPr>
      </p:pic>
      <p:pic>
        <p:nvPicPr>
          <p:cNvPr id="11268" name="Picture 4"/>
          <p:cNvPicPr>
            <a:picLocks noChangeAspect="1" noChangeArrowheads="1"/>
          </p:cNvPicPr>
          <p:nvPr/>
        </p:nvPicPr>
        <p:blipFill>
          <a:blip r:embed="rId7" cstate="print"/>
          <a:srcRect/>
          <a:stretch>
            <a:fillRect/>
          </a:stretch>
        </p:blipFill>
        <p:spPr bwMode="auto">
          <a:xfrm rot="5400000">
            <a:off x="102721" y="1940901"/>
            <a:ext cx="1662097" cy="1474877"/>
          </a:xfrm>
          <a:prstGeom prst="rect">
            <a:avLst/>
          </a:prstGeom>
          <a:noFill/>
          <a:ln w="9525">
            <a:noFill/>
            <a:miter lim="800000"/>
            <a:headEnd/>
            <a:tailEnd/>
          </a:ln>
          <a:effectLst/>
        </p:spPr>
      </p:pic>
      <p:pic>
        <p:nvPicPr>
          <p:cNvPr id="11270" name="Picture 6" descr="http://ftp.asonline.cn/ProductImg/01471611.jpg"/>
          <p:cNvPicPr>
            <a:picLocks noChangeAspect="1" noChangeArrowheads="1"/>
          </p:cNvPicPr>
          <p:nvPr/>
        </p:nvPicPr>
        <p:blipFill>
          <a:blip r:embed="rId8" cstate="print"/>
          <a:srcRect l="20000" r="22499"/>
          <a:stretch>
            <a:fillRect/>
          </a:stretch>
        </p:blipFill>
        <p:spPr bwMode="auto">
          <a:xfrm>
            <a:off x="1714480" y="1841838"/>
            <a:ext cx="1214446" cy="2112064"/>
          </a:xfrm>
          <a:prstGeom prst="rect">
            <a:avLst/>
          </a:prstGeom>
          <a:noFill/>
        </p:spPr>
      </p:pic>
      <p:pic>
        <p:nvPicPr>
          <p:cNvPr id="11271" name="Picture 7"/>
          <p:cNvPicPr>
            <a:picLocks noChangeAspect="1" noChangeArrowheads="1"/>
          </p:cNvPicPr>
          <p:nvPr/>
        </p:nvPicPr>
        <p:blipFill>
          <a:blip r:embed="rId9" cstate="print"/>
          <a:srcRect/>
          <a:stretch>
            <a:fillRect/>
          </a:stretch>
        </p:blipFill>
        <p:spPr bwMode="auto">
          <a:xfrm>
            <a:off x="3929058" y="1309609"/>
            <a:ext cx="1143008" cy="380152"/>
          </a:xfrm>
          <a:prstGeom prst="rect">
            <a:avLst/>
          </a:prstGeom>
          <a:noFill/>
          <a:ln w="9525">
            <a:noFill/>
            <a:miter lim="800000"/>
            <a:headEnd/>
            <a:tailEnd/>
          </a:ln>
          <a:effectLst/>
        </p:spPr>
      </p:pic>
      <p:pic>
        <p:nvPicPr>
          <p:cNvPr id="11272" name="Picture 8"/>
          <p:cNvPicPr>
            <a:picLocks noChangeAspect="1" noChangeArrowheads="1"/>
          </p:cNvPicPr>
          <p:nvPr/>
        </p:nvPicPr>
        <p:blipFill>
          <a:blip r:embed="rId10" cstate="print"/>
          <a:srcRect/>
          <a:stretch>
            <a:fillRect/>
          </a:stretch>
        </p:blipFill>
        <p:spPr bwMode="auto">
          <a:xfrm>
            <a:off x="3214678" y="2500306"/>
            <a:ext cx="1626853" cy="1428735"/>
          </a:xfrm>
          <a:prstGeom prst="rect">
            <a:avLst/>
          </a:prstGeom>
          <a:noFill/>
          <a:ln w="9525">
            <a:noFill/>
            <a:miter lim="800000"/>
            <a:headEnd/>
            <a:tailEnd/>
          </a:ln>
          <a:effectLst/>
        </p:spPr>
      </p:pic>
      <p:pic>
        <p:nvPicPr>
          <p:cNvPr id="11274" name="Picture 10"/>
          <p:cNvPicPr>
            <a:picLocks noChangeAspect="1" noChangeArrowheads="1"/>
          </p:cNvPicPr>
          <p:nvPr/>
        </p:nvPicPr>
        <p:blipFill>
          <a:blip r:embed="rId11" cstate="print"/>
          <a:srcRect/>
          <a:stretch>
            <a:fillRect/>
          </a:stretch>
        </p:blipFill>
        <p:spPr bwMode="auto">
          <a:xfrm>
            <a:off x="4857752" y="1785925"/>
            <a:ext cx="1109670" cy="1632985"/>
          </a:xfrm>
          <a:prstGeom prst="rect">
            <a:avLst/>
          </a:prstGeom>
          <a:noFill/>
          <a:ln w="9525">
            <a:noFill/>
            <a:miter lim="800000"/>
            <a:headEnd/>
            <a:tailEnd/>
          </a:ln>
          <a:effectLst/>
        </p:spPr>
      </p:pic>
      <p:pic>
        <p:nvPicPr>
          <p:cNvPr id="11275" name="Picture 11"/>
          <p:cNvPicPr>
            <a:picLocks noChangeAspect="1" noChangeArrowheads="1"/>
          </p:cNvPicPr>
          <p:nvPr/>
        </p:nvPicPr>
        <p:blipFill>
          <a:blip r:embed="rId12" cstate="print"/>
          <a:srcRect/>
          <a:stretch>
            <a:fillRect/>
          </a:stretch>
        </p:blipFill>
        <p:spPr bwMode="auto">
          <a:xfrm>
            <a:off x="857223" y="4087981"/>
            <a:ext cx="1340915" cy="484027"/>
          </a:xfrm>
          <a:prstGeom prst="rect">
            <a:avLst/>
          </a:prstGeom>
          <a:noFill/>
          <a:ln w="9525">
            <a:noFill/>
            <a:miter lim="800000"/>
            <a:headEnd/>
            <a:tailEnd/>
          </a:ln>
          <a:effectLst/>
        </p:spPr>
      </p:pic>
      <p:pic>
        <p:nvPicPr>
          <p:cNvPr id="11277" name="Picture 13"/>
          <p:cNvPicPr>
            <a:picLocks noChangeAspect="1" noChangeArrowheads="1"/>
          </p:cNvPicPr>
          <p:nvPr/>
        </p:nvPicPr>
        <p:blipFill>
          <a:blip r:embed="rId13" cstate="print"/>
          <a:srcRect/>
          <a:stretch>
            <a:fillRect/>
          </a:stretch>
        </p:blipFill>
        <p:spPr bwMode="auto">
          <a:xfrm>
            <a:off x="6858016" y="1334394"/>
            <a:ext cx="1319212" cy="314325"/>
          </a:xfrm>
          <a:prstGeom prst="rect">
            <a:avLst/>
          </a:prstGeom>
          <a:noFill/>
          <a:ln w="9525">
            <a:noFill/>
            <a:miter lim="800000"/>
            <a:headEnd/>
            <a:tailEnd/>
          </a:ln>
          <a:effectLst/>
        </p:spPr>
      </p:pic>
      <p:pic>
        <p:nvPicPr>
          <p:cNvPr id="47" name="Picture 2"/>
          <p:cNvPicPr>
            <a:picLocks noChangeAspect="1" noChangeArrowheads="1"/>
          </p:cNvPicPr>
          <p:nvPr/>
        </p:nvPicPr>
        <p:blipFill>
          <a:blip r:embed="rId14" cstate="print"/>
          <a:srcRect/>
          <a:stretch>
            <a:fillRect/>
          </a:stretch>
        </p:blipFill>
        <p:spPr bwMode="auto">
          <a:xfrm>
            <a:off x="6173289" y="1857364"/>
            <a:ext cx="1570289" cy="1428760"/>
          </a:xfrm>
          <a:prstGeom prst="rect">
            <a:avLst/>
          </a:prstGeom>
          <a:noFill/>
          <a:ln w="9525">
            <a:noFill/>
            <a:miter lim="800000"/>
            <a:headEnd/>
            <a:tailEnd/>
          </a:ln>
          <a:effectLst/>
        </p:spPr>
      </p:pic>
      <p:pic>
        <p:nvPicPr>
          <p:cNvPr id="48" name="Picture 3"/>
          <p:cNvPicPr>
            <a:picLocks noChangeAspect="1" noChangeArrowheads="1"/>
          </p:cNvPicPr>
          <p:nvPr/>
        </p:nvPicPr>
        <p:blipFill>
          <a:blip r:embed="rId15" cstate="print"/>
          <a:srcRect/>
          <a:stretch>
            <a:fillRect/>
          </a:stretch>
        </p:blipFill>
        <p:spPr bwMode="auto">
          <a:xfrm>
            <a:off x="7715272" y="2791773"/>
            <a:ext cx="1184682" cy="1137293"/>
          </a:xfrm>
          <a:prstGeom prst="rect">
            <a:avLst/>
          </a:prstGeom>
          <a:noFill/>
          <a:ln w="9525">
            <a:noFill/>
            <a:miter lim="800000"/>
            <a:headEnd/>
            <a:tailEnd/>
          </a:ln>
          <a:effectLst/>
        </p:spPr>
      </p:pic>
      <p:pic>
        <p:nvPicPr>
          <p:cNvPr id="54" name="Picture 4"/>
          <p:cNvPicPr>
            <a:picLocks noChangeAspect="1" noChangeArrowheads="1"/>
          </p:cNvPicPr>
          <p:nvPr/>
        </p:nvPicPr>
        <p:blipFill>
          <a:blip r:embed="rId16" cstate="print"/>
          <a:srcRect/>
          <a:stretch>
            <a:fillRect/>
          </a:stretch>
        </p:blipFill>
        <p:spPr bwMode="auto">
          <a:xfrm>
            <a:off x="7858148" y="1785926"/>
            <a:ext cx="928694" cy="1047305"/>
          </a:xfrm>
          <a:prstGeom prst="rect">
            <a:avLst/>
          </a:prstGeom>
          <a:noFill/>
          <a:ln w="9525">
            <a:noFill/>
            <a:miter lim="800000"/>
            <a:headEnd/>
            <a:tailEnd/>
          </a:ln>
          <a:effectLst/>
        </p:spPr>
      </p:pic>
      <p:pic>
        <p:nvPicPr>
          <p:cNvPr id="57" name="Picture 3"/>
          <p:cNvPicPr>
            <a:picLocks noChangeAspect="1" noChangeArrowheads="1"/>
          </p:cNvPicPr>
          <p:nvPr/>
        </p:nvPicPr>
        <p:blipFill>
          <a:blip r:embed="rId17" cstate="print"/>
          <a:srcRect/>
          <a:stretch>
            <a:fillRect/>
          </a:stretch>
        </p:blipFill>
        <p:spPr bwMode="auto">
          <a:xfrm>
            <a:off x="7143768" y="4143380"/>
            <a:ext cx="785818" cy="370835"/>
          </a:xfrm>
          <a:prstGeom prst="rect">
            <a:avLst/>
          </a:prstGeom>
          <a:noFill/>
          <a:ln w="9525">
            <a:noFill/>
            <a:miter lim="800000"/>
            <a:headEnd/>
            <a:tailEnd/>
          </a:ln>
          <a:effectLst/>
        </p:spPr>
      </p:pic>
      <p:pic>
        <p:nvPicPr>
          <p:cNvPr id="11278" name="Picture 14"/>
          <p:cNvPicPr>
            <a:picLocks noChangeAspect="1" noChangeArrowheads="1"/>
          </p:cNvPicPr>
          <p:nvPr/>
        </p:nvPicPr>
        <p:blipFill>
          <a:blip r:embed="rId18" cstate="print"/>
          <a:srcRect/>
          <a:stretch>
            <a:fillRect/>
          </a:stretch>
        </p:blipFill>
        <p:spPr bwMode="auto">
          <a:xfrm>
            <a:off x="6215074" y="4643445"/>
            <a:ext cx="1357322" cy="1614481"/>
          </a:xfrm>
          <a:prstGeom prst="rect">
            <a:avLst/>
          </a:prstGeom>
          <a:noFill/>
          <a:ln w="9525">
            <a:noFill/>
            <a:miter lim="800000"/>
            <a:headEnd/>
            <a:tailEnd/>
          </a:ln>
          <a:effectLst/>
        </p:spPr>
      </p:pic>
      <p:pic>
        <p:nvPicPr>
          <p:cNvPr id="11279" name="Picture 15"/>
          <p:cNvPicPr>
            <a:picLocks noChangeAspect="1" noChangeArrowheads="1"/>
          </p:cNvPicPr>
          <p:nvPr/>
        </p:nvPicPr>
        <p:blipFill>
          <a:blip r:embed="rId19" cstate="print"/>
          <a:srcRect l="4987" t="15680" r="10235" b="16374"/>
          <a:stretch>
            <a:fillRect/>
          </a:stretch>
        </p:blipFill>
        <p:spPr bwMode="auto">
          <a:xfrm>
            <a:off x="7581324" y="4714884"/>
            <a:ext cx="1348394" cy="719143"/>
          </a:xfrm>
          <a:prstGeom prst="rect">
            <a:avLst/>
          </a:prstGeom>
          <a:noFill/>
          <a:ln w="9525">
            <a:noFill/>
            <a:miter lim="800000"/>
            <a:headEnd/>
            <a:tailEnd/>
          </a:ln>
          <a:effectLst/>
        </p:spPr>
      </p:pic>
      <p:pic>
        <p:nvPicPr>
          <p:cNvPr id="11281" name="Picture 17"/>
          <p:cNvPicPr>
            <a:picLocks noChangeAspect="1" noChangeArrowheads="1"/>
          </p:cNvPicPr>
          <p:nvPr/>
        </p:nvPicPr>
        <p:blipFill>
          <a:blip r:embed="rId20" cstate="print"/>
          <a:srcRect/>
          <a:stretch>
            <a:fillRect/>
          </a:stretch>
        </p:blipFill>
        <p:spPr bwMode="auto">
          <a:xfrm>
            <a:off x="7601858" y="5500702"/>
            <a:ext cx="1345205" cy="1224578"/>
          </a:xfrm>
          <a:prstGeom prst="rect">
            <a:avLst/>
          </a:prstGeom>
          <a:noFill/>
          <a:ln w="9525">
            <a:noFill/>
            <a:miter lim="800000"/>
            <a:headEnd/>
            <a:tailEnd/>
          </a:ln>
          <a:effectLst/>
        </p:spPr>
      </p:pic>
      <p:pic>
        <p:nvPicPr>
          <p:cNvPr id="11283" name="Picture 19" descr="http://ftp.asonline.cn/ProductImg/C3330501.jpg"/>
          <p:cNvPicPr>
            <a:picLocks noChangeAspect="1" noChangeArrowheads="1"/>
          </p:cNvPicPr>
          <p:nvPr/>
        </p:nvPicPr>
        <p:blipFill>
          <a:blip r:embed="rId21" cstate="print"/>
          <a:srcRect l="16250" t="28750" r="17499" b="36684"/>
          <a:stretch>
            <a:fillRect/>
          </a:stretch>
        </p:blipFill>
        <p:spPr bwMode="auto">
          <a:xfrm>
            <a:off x="214281" y="4643446"/>
            <a:ext cx="2053843" cy="1071570"/>
          </a:xfrm>
          <a:prstGeom prst="rect">
            <a:avLst/>
          </a:prstGeom>
          <a:noFill/>
        </p:spPr>
      </p:pic>
      <p:pic>
        <p:nvPicPr>
          <p:cNvPr id="11285" name="Picture 21"/>
          <p:cNvPicPr>
            <a:picLocks noChangeAspect="1" noChangeArrowheads="1"/>
          </p:cNvPicPr>
          <p:nvPr/>
        </p:nvPicPr>
        <p:blipFill>
          <a:blip r:embed="rId22" cstate="print"/>
          <a:srcRect/>
          <a:stretch>
            <a:fillRect/>
          </a:stretch>
        </p:blipFill>
        <p:spPr bwMode="auto">
          <a:xfrm>
            <a:off x="1928794" y="5630315"/>
            <a:ext cx="1009887" cy="1084833"/>
          </a:xfrm>
          <a:prstGeom prst="rect">
            <a:avLst/>
          </a:prstGeom>
          <a:noFill/>
          <a:ln w="9525">
            <a:noFill/>
            <a:miter lim="800000"/>
            <a:headEnd/>
            <a:tailEnd/>
          </a:ln>
          <a:effectLst/>
        </p:spPr>
      </p:pic>
      <p:pic>
        <p:nvPicPr>
          <p:cNvPr id="11286" name="Picture 22"/>
          <p:cNvPicPr>
            <a:picLocks noChangeAspect="1" noChangeArrowheads="1"/>
          </p:cNvPicPr>
          <p:nvPr/>
        </p:nvPicPr>
        <p:blipFill>
          <a:blip r:embed="rId23" cstate="print"/>
          <a:srcRect/>
          <a:stretch>
            <a:fillRect/>
          </a:stretch>
        </p:blipFill>
        <p:spPr bwMode="auto">
          <a:xfrm>
            <a:off x="3168640" y="4572008"/>
            <a:ext cx="1285884" cy="1166128"/>
          </a:xfrm>
          <a:prstGeom prst="rect">
            <a:avLst/>
          </a:prstGeom>
          <a:noFill/>
          <a:ln w="9525">
            <a:noFill/>
            <a:miter lim="800000"/>
            <a:headEnd/>
            <a:tailEnd/>
          </a:ln>
          <a:effectLst/>
        </p:spPr>
      </p:pic>
      <p:pic>
        <p:nvPicPr>
          <p:cNvPr id="11287" name="Picture 23"/>
          <p:cNvPicPr>
            <a:picLocks noChangeAspect="1" noChangeArrowheads="1"/>
          </p:cNvPicPr>
          <p:nvPr/>
        </p:nvPicPr>
        <p:blipFill>
          <a:blip r:embed="rId24" cstate="print"/>
          <a:srcRect/>
          <a:stretch>
            <a:fillRect/>
          </a:stretch>
        </p:blipFill>
        <p:spPr bwMode="auto">
          <a:xfrm>
            <a:off x="4786314" y="4981607"/>
            <a:ext cx="1168408" cy="1746217"/>
          </a:xfrm>
          <a:prstGeom prst="rect">
            <a:avLst/>
          </a:prstGeom>
          <a:noFill/>
          <a:ln w="9525">
            <a:noFill/>
            <a:miter lim="800000"/>
            <a:headEnd/>
            <a:tailEnd/>
          </a:ln>
          <a:effectLst/>
        </p:spPr>
      </p:pic>
      <p:sp>
        <p:nvSpPr>
          <p:cNvPr id="67" name="正方形/長方形 66"/>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42</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品牌</a:t>
            </a:r>
            <a:endPar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143636" y="4286256"/>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正方形/長方形 31"/>
          <p:cNvSpPr/>
          <p:nvPr/>
        </p:nvSpPr>
        <p:spPr>
          <a:xfrm>
            <a:off x="3143240" y="4286256"/>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正方形/長方形 32"/>
          <p:cNvSpPr/>
          <p:nvPr/>
        </p:nvSpPr>
        <p:spPr>
          <a:xfrm>
            <a:off x="142844" y="4286256"/>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正方形/長方形 34"/>
          <p:cNvSpPr/>
          <p:nvPr/>
        </p:nvSpPr>
        <p:spPr>
          <a:xfrm>
            <a:off x="6143636" y="1500174"/>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正方形/長方形 38"/>
          <p:cNvSpPr/>
          <p:nvPr/>
        </p:nvSpPr>
        <p:spPr>
          <a:xfrm>
            <a:off x="3143240" y="1500174"/>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正方形/長方形 39"/>
          <p:cNvSpPr/>
          <p:nvPr/>
        </p:nvSpPr>
        <p:spPr>
          <a:xfrm>
            <a:off x="142844" y="1500174"/>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線コネクタ 24">
            <a:extLst>
              <a:ext uri="{FF2B5EF4-FFF2-40B4-BE49-F238E27FC236}">
                <a16:creationId xmlns="" xmlns:a16="http://schemas.microsoft.com/office/drawing/2014/main"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7" name="Picture 21"/>
          <p:cNvPicPr>
            <a:picLocks noChangeAspect="1" noChangeArrowheads="1"/>
          </p:cNvPicPr>
          <p:nvPr/>
        </p:nvPicPr>
        <p:blipFill>
          <a:blip r:embed="rId3" cstate="print"/>
          <a:srcRect r="60083" b="-8037"/>
          <a:stretch>
            <a:fillRect/>
          </a:stretch>
        </p:blipFill>
        <p:spPr bwMode="auto">
          <a:xfrm>
            <a:off x="6876256" y="332656"/>
            <a:ext cx="2088232" cy="265083"/>
          </a:xfrm>
          <a:prstGeom prst="rect">
            <a:avLst/>
          </a:prstGeom>
          <a:noFill/>
          <a:ln w="9525">
            <a:noFill/>
            <a:miter lim="800000"/>
            <a:headEnd/>
            <a:tailEnd/>
          </a:ln>
        </p:spPr>
      </p:pic>
      <p:pic>
        <p:nvPicPr>
          <p:cNvPr id="32769" name="Picture 1"/>
          <p:cNvPicPr>
            <a:picLocks noChangeAspect="1" noChangeArrowheads="1"/>
          </p:cNvPicPr>
          <p:nvPr/>
        </p:nvPicPr>
        <p:blipFill>
          <a:blip r:embed="rId4" cstate="print"/>
          <a:srcRect/>
          <a:stretch>
            <a:fillRect/>
          </a:stretch>
        </p:blipFill>
        <p:spPr bwMode="auto">
          <a:xfrm>
            <a:off x="1176314" y="1209660"/>
            <a:ext cx="754679" cy="571504"/>
          </a:xfrm>
          <a:prstGeom prst="rect">
            <a:avLst/>
          </a:prstGeom>
          <a:noFill/>
          <a:ln w="9525">
            <a:noFill/>
            <a:miter lim="800000"/>
            <a:headEnd/>
            <a:tailEnd/>
          </a:ln>
          <a:effectLst/>
        </p:spPr>
      </p:pic>
      <p:pic>
        <p:nvPicPr>
          <p:cNvPr id="32774" name="Picture 6"/>
          <p:cNvPicPr>
            <a:picLocks noChangeAspect="1" noChangeArrowheads="1"/>
          </p:cNvPicPr>
          <p:nvPr/>
        </p:nvPicPr>
        <p:blipFill>
          <a:blip r:embed="rId5" cstate="print"/>
          <a:srcRect/>
          <a:stretch>
            <a:fillRect/>
          </a:stretch>
        </p:blipFill>
        <p:spPr bwMode="auto">
          <a:xfrm>
            <a:off x="3857619" y="4105280"/>
            <a:ext cx="1474039" cy="357190"/>
          </a:xfrm>
          <a:prstGeom prst="rect">
            <a:avLst/>
          </a:prstGeom>
          <a:noFill/>
          <a:ln w="9525">
            <a:noFill/>
            <a:miter lim="800000"/>
            <a:headEnd/>
            <a:tailEnd/>
          </a:ln>
          <a:effectLst/>
        </p:spPr>
      </p:pic>
      <p:pic>
        <p:nvPicPr>
          <p:cNvPr id="27" name="Picture 2"/>
          <p:cNvPicPr preferRelativeResize="0">
            <a:picLocks noChangeArrowheads="1"/>
          </p:cNvPicPr>
          <p:nvPr/>
        </p:nvPicPr>
        <p:blipFill>
          <a:blip r:embed="rId6" cstate="print"/>
          <a:srcRect t="5267" b="5851"/>
          <a:stretch>
            <a:fillRect/>
          </a:stretch>
        </p:blipFill>
        <p:spPr bwMode="auto">
          <a:xfrm>
            <a:off x="6858016" y="4071942"/>
            <a:ext cx="1285884" cy="500066"/>
          </a:xfrm>
          <a:prstGeom prst="rect">
            <a:avLst/>
          </a:prstGeom>
          <a:noFill/>
          <a:ln w="9525">
            <a:noFill/>
            <a:miter lim="800000"/>
            <a:headEnd/>
            <a:tailEnd/>
          </a:ln>
          <a:effectLst/>
        </p:spPr>
      </p:pic>
      <p:pic>
        <p:nvPicPr>
          <p:cNvPr id="28" name="Picture 2"/>
          <p:cNvPicPr>
            <a:picLocks noChangeAspect="1" noChangeArrowheads="1"/>
          </p:cNvPicPr>
          <p:nvPr/>
        </p:nvPicPr>
        <p:blipFill>
          <a:blip r:embed="rId7" cstate="print"/>
          <a:srcRect/>
          <a:stretch>
            <a:fillRect/>
          </a:stretch>
        </p:blipFill>
        <p:spPr bwMode="auto">
          <a:xfrm>
            <a:off x="6215073" y="4572008"/>
            <a:ext cx="1714513" cy="1091053"/>
          </a:xfrm>
          <a:prstGeom prst="rect">
            <a:avLst/>
          </a:prstGeom>
          <a:noFill/>
          <a:ln w="9525">
            <a:noFill/>
            <a:miter lim="800000"/>
            <a:headEnd/>
            <a:tailEnd/>
          </a:ln>
          <a:effectLst/>
        </p:spPr>
      </p:pic>
      <p:pic>
        <p:nvPicPr>
          <p:cNvPr id="29" name="Picture 3"/>
          <p:cNvPicPr>
            <a:picLocks noChangeAspect="1" noChangeArrowheads="1"/>
          </p:cNvPicPr>
          <p:nvPr/>
        </p:nvPicPr>
        <p:blipFill>
          <a:blip r:embed="rId8" cstate="print"/>
          <a:srcRect/>
          <a:stretch>
            <a:fillRect/>
          </a:stretch>
        </p:blipFill>
        <p:spPr bwMode="auto">
          <a:xfrm>
            <a:off x="7312044" y="5707078"/>
            <a:ext cx="1623502" cy="1000132"/>
          </a:xfrm>
          <a:prstGeom prst="rect">
            <a:avLst/>
          </a:prstGeom>
          <a:noFill/>
          <a:ln w="9525">
            <a:noFill/>
            <a:miter lim="800000"/>
            <a:headEnd/>
            <a:tailEnd/>
          </a:ln>
          <a:effectLst/>
        </p:spPr>
      </p:pic>
      <p:pic>
        <p:nvPicPr>
          <p:cNvPr id="30" name="Picture 20"/>
          <p:cNvPicPr>
            <a:picLocks noChangeAspect="1" noChangeArrowheads="1"/>
          </p:cNvPicPr>
          <p:nvPr/>
        </p:nvPicPr>
        <p:blipFill>
          <a:blip r:embed="rId9" cstate="print"/>
          <a:srcRect/>
          <a:stretch>
            <a:fillRect/>
          </a:stretch>
        </p:blipFill>
        <p:spPr bwMode="auto">
          <a:xfrm>
            <a:off x="3681406" y="1339836"/>
            <a:ext cx="1714512" cy="316693"/>
          </a:xfrm>
          <a:prstGeom prst="rect">
            <a:avLst/>
          </a:prstGeom>
          <a:noFill/>
          <a:ln w="9525">
            <a:noFill/>
            <a:miter lim="800000"/>
            <a:headEnd/>
            <a:tailEnd/>
          </a:ln>
          <a:effectLst/>
        </p:spPr>
      </p:pic>
      <p:sp>
        <p:nvSpPr>
          <p:cNvPr id="44" name="ホームベース 43"/>
          <p:cNvSpPr/>
          <p:nvPr/>
        </p:nvSpPr>
        <p:spPr>
          <a:xfrm>
            <a:off x="323528" y="782944"/>
            <a:ext cx="2676836" cy="360040"/>
          </a:xfrm>
          <a:prstGeom prst="homePlate">
            <a:avLst>
              <a:gd name="adj" fmla="val 84116"/>
            </a:avLst>
          </a:prstGeom>
          <a:solidFill>
            <a:srgbClr val="FF0000"/>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smtClean="0">
                <a:solidFill>
                  <a:schemeClr val="bg1"/>
                </a:solidFill>
                <a:latin typeface="Microsoft YaHei" pitchFamily="34" charset="-122"/>
                <a:ea typeface="Microsoft YaHei" pitchFamily="34" charset="-122"/>
              </a:rPr>
              <a:t>1</a:t>
            </a:r>
            <a:r>
              <a:rPr lang="zh-CN" altLang="en-US" sz="1600" b="1" dirty="0" smtClean="0">
                <a:solidFill>
                  <a:schemeClr val="bg1"/>
                </a:solidFill>
                <a:latin typeface="Microsoft YaHei" pitchFamily="34" charset="-122"/>
                <a:ea typeface="Microsoft YaHei" pitchFamily="34" charset="-122"/>
              </a:rPr>
              <a:t>级代理品牌</a:t>
            </a:r>
            <a:r>
              <a:rPr lang="en-US" altLang="zh-CN" sz="1600" b="1" dirty="0" smtClean="0">
                <a:solidFill>
                  <a:schemeClr val="bg1"/>
                </a:solidFill>
                <a:latin typeface="Microsoft YaHei" pitchFamily="34" charset="-122"/>
                <a:ea typeface="Microsoft YaHei" pitchFamily="34" charset="-122"/>
              </a:rPr>
              <a:t>-</a:t>
            </a:r>
            <a:r>
              <a:rPr lang="zh-CN" altLang="en-US" sz="1600" b="1" dirty="0" smtClean="0">
                <a:solidFill>
                  <a:schemeClr val="bg1"/>
                </a:solidFill>
                <a:latin typeface="Microsoft YaHei" pitchFamily="34" charset="-122"/>
                <a:ea typeface="Microsoft YaHei" pitchFamily="34" charset="-122"/>
              </a:rPr>
              <a:t>仪器和耗材</a:t>
            </a:r>
          </a:p>
        </p:txBody>
      </p:sp>
      <p:pic>
        <p:nvPicPr>
          <p:cNvPr id="32776" name="Picture 8" descr="http://www.tanita.co.jp/cms/common/img/header_logo.gif"/>
          <p:cNvPicPr>
            <a:picLocks noChangeAspect="1" noChangeArrowheads="1"/>
          </p:cNvPicPr>
          <p:nvPr/>
        </p:nvPicPr>
        <p:blipFill>
          <a:blip r:embed="rId10" cstate="print"/>
          <a:srcRect/>
          <a:stretch>
            <a:fillRect/>
          </a:stretch>
        </p:blipFill>
        <p:spPr bwMode="auto">
          <a:xfrm>
            <a:off x="6916754" y="1331898"/>
            <a:ext cx="1295400" cy="333376"/>
          </a:xfrm>
          <a:prstGeom prst="rect">
            <a:avLst/>
          </a:prstGeom>
          <a:noFill/>
        </p:spPr>
      </p:pic>
      <p:pic>
        <p:nvPicPr>
          <p:cNvPr id="45" name="Picture 12"/>
          <p:cNvPicPr>
            <a:picLocks noChangeAspect="1" noChangeArrowheads="1"/>
          </p:cNvPicPr>
          <p:nvPr/>
        </p:nvPicPr>
        <p:blipFill>
          <a:blip r:embed="rId11" cstate="print"/>
          <a:srcRect/>
          <a:stretch>
            <a:fillRect/>
          </a:stretch>
        </p:blipFill>
        <p:spPr bwMode="auto">
          <a:xfrm>
            <a:off x="928662" y="4117980"/>
            <a:ext cx="1214446" cy="351479"/>
          </a:xfrm>
          <a:prstGeom prst="rect">
            <a:avLst/>
          </a:prstGeom>
          <a:noFill/>
          <a:ln w="9525">
            <a:noFill/>
            <a:miter lim="800000"/>
            <a:headEnd/>
            <a:tailEnd/>
          </a:ln>
          <a:effectLst/>
        </p:spPr>
      </p:pic>
      <p:pic>
        <p:nvPicPr>
          <p:cNvPr id="32777" name="Picture 9"/>
          <p:cNvPicPr>
            <a:picLocks noChangeAspect="1" noChangeArrowheads="1"/>
          </p:cNvPicPr>
          <p:nvPr/>
        </p:nvPicPr>
        <p:blipFill>
          <a:blip r:embed="rId12" cstate="print"/>
          <a:srcRect/>
          <a:stretch>
            <a:fillRect/>
          </a:stretch>
        </p:blipFill>
        <p:spPr bwMode="auto">
          <a:xfrm>
            <a:off x="188882" y="2479498"/>
            <a:ext cx="1525598" cy="1467954"/>
          </a:xfrm>
          <a:prstGeom prst="rect">
            <a:avLst/>
          </a:prstGeom>
          <a:noFill/>
          <a:ln w="9525">
            <a:noFill/>
            <a:miter lim="800000"/>
            <a:headEnd/>
            <a:tailEnd/>
          </a:ln>
          <a:effectLst/>
        </p:spPr>
      </p:pic>
      <p:pic>
        <p:nvPicPr>
          <p:cNvPr id="32778" name="Picture 10"/>
          <p:cNvPicPr>
            <a:picLocks noChangeAspect="1" noChangeArrowheads="1"/>
          </p:cNvPicPr>
          <p:nvPr/>
        </p:nvPicPr>
        <p:blipFill>
          <a:blip r:embed="rId13" cstate="print"/>
          <a:srcRect/>
          <a:stretch>
            <a:fillRect/>
          </a:stretch>
        </p:blipFill>
        <p:spPr bwMode="auto">
          <a:xfrm>
            <a:off x="1785918" y="1881154"/>
            <a:ext cx="1140158" cy="2058900"/>
          </a:xfrm>
          <a:prstGeom prst="rect">
            <a:avLst/>
          </a:prstGeom>
          <a:noFill/>
          <a:ln w="9525">
            <a:noFill/>
            <a:miter lim="800000"/>
            <a:headEnd/>
            <a:tailEnd/>
          </a:ln>
          <a:effectLst/>
        </p:spPr>
      </p:pic>
      <p:pic>
        <p:nvPicPr>
          <p:cNvPr id="32781" name="Picture 13"/>
          <p:cNvPicPr>
            <a:picLocks noChangeAspect="1" noChangeArrowheads="1"/>
          </p:cNvPicPr>
          <p:nvPr/>
        </p:nvPicPr>
        <p:blipFill>
          <a:blip r:embed="rId14" cstate="print"/>
          <a:srcRect/>
          <a:stretch>
            <a:fillRect/>
          </a:stretch>
        </p:blipFill>
        <p:spPr bwMode="auto">
          <a:xfrm>
            <a:off x="3214679" y="2884137"/>
            <a:ext cx="1357322" cy="1023378"/>
          </a:xfrm>
          <a:prstGeom prst="rect">
            <a:avLst/>
          </a:prstGeom>
          <a:noFill/>
          <a:ln w="9525">
            <a:noFill/>
            <a:miter lim="800000"/>
            <a:headEnd/>
            <a:tailEnd/>
          </a:ln>
          <a:effectLst/>
        </p:spPr>
      </p:pic>
      <p:pic>
        <p:nvPicPr>
          <p:cNvPr id="32782" name="Picture 14"/>
          <p:cNvPicPr>
            <a:picLocks noChangeAspect="1" noChangeArrowheads="1"/>
          </p:cNvPicPr>
          <p:nvPr/>
        </p:nvPicPr>
        <p:blipFill>
          <a:blip r:embed="rId15" cstate="print"/>
          <a:srcRect/>
          <a:stretch>
            <a:fillRect/>
          </a:stretch>
        </p:blipFill>
        <p:spPr bwMode="auto">
          <a:xfrm>
            <a:off x="4572000" y="1781174"/>
            <a:ext cx="1377211" cy="1433512"/>
          </a:xfrm>
          <a:prstGeom prst="rect">
            <a:avLst/>
          </a:prstGeom>
          <a:noFill/>
          <a:ln w="9525">
            <a:noFill/>
            <a:miter lim="800000"/>
            <a:headEnd/>
            <a:tailEnd/>
          </a:ln>
          <a:effectLst/>
        </p:spPr>
      </p:pic>
      <p:pic>
        <p:nvPicPr>
          <p:cNvPr id="46" name="Picture 8"/>
          <p:cNvPicPr>
            <a:picLocks noChangeAspect="1" noChangeArrowheads="1"/>
          </p:cNvPicPr>
          <p:nvPr/>
        </p:nvPicPr>
        <p:blipFill>
          <a:blip r:embed="rId16" cstate="print"/>
          <a:srcRect/>
          <a:stretch>
            <a:fillRect/>
          </a:stretch>
        </p:blipFill>
        <p:spPr bwMode="auto">
          <a:xfrm>
            <a:off x="1096938" y="5342827"/>
            <a:ext cx="974732" cy="1345795"/>
          </a:xfrm>
          <a:prstGeom prst="rect">
            <a:avLst/>
          </a:prstGeom>
          <a:noFill/>
          <a:ln w="9525">
            <a:noFill/>
            <a:miter lim="800000"/>
            <a:headEnd/>
            <a:tailEnd/>
          </a:ln>
          <a:effectLst/>
        </p:spPr>
      </p:pic>
      <p:pic>
        <p:nvPicPr>
          <p:cNvPr id="47" name="Picture 9"/>
          <p:cNvPicPr>
            <a:picLocks noChangeAspect="1" noChangeArrowheads="1"/>
          </p:cNvPicPr>
          <p:nvPr/>
        </p:nvPicPr>
        <p:blipFill>
          <a:blip r:embed="rId17" cstate="print"/>
          <a:srcRect/>
          <a:stretch>
            <a:fillRect/>
          </a:stretch>
        </p:blipFill>
        <p:spPr bwMode="auto">
          <a:xfrm>
            <a:off x="214282" y="4756056"/>
            <a:ext cx="857256" cy="1954416"/>
          </a:xfrm>
          <a:prstGeom prst="rect">
            <a:avLst/>
          </a:prstGeom>
          <a:noFill/>
          <a:ln w="9525">
            <a:noFill/>
            <a:miter lim="800000"/>
            <a:headEnd/>
            <a:tailEnd/>
          </a:ln>
          <a:effectLst/>
        </p:spPr>
      </p:pic>
      <p:pic>
        <p:nvPicPr>
          <p:cNvPr id="48" name="Picture 10"/>
          <p:cNvPicPr>
            <a:picLocks noChangeAspect="1" noChangeArrowheads="1"/>
          </p:cNvPicPr>
          <p:nvPr/>
        </p:nvPicPr>
        <p:blipFill>
          <a:blip r:embed="rId18" cstate="print"/>
          <a:srcRect/>
          <a:stretch>
            <a:fillRect/>
          </a:stretch>
        </p:blipFill>
        <p:spPr bwMode="auto">
          <a:xfrm>
            <a:off x="2092307" y="5786454"/>
            <a:ext cx="841207" cy="893420"/>
          </a:xfrm>
          <a:prstGeom prst="rect">
            <a:avLst/>
          </a:prstGeom>
          <a:noFill/>
          <a:ln w="9525">
            <a:noFill/>
            <a:miter lim="800000"/>
            <a:headEnd/>
            <a:tailEnd/>
          </a:ln>
          <a:effectLst/>
        </p:spPr>
      </p:pic>
      <p:pic>
        <p:nvPicPr>
          <p:cNvPr id="32783" name="Picture 15"/>
          <p:cNvPicPr>
            <a:picLocks noChangeAspect="1" noChangeArrowheads="1"/>
          </p:cNvPicPr>
          <p:nvPr/>
        </p:nvPicPr>
        <p:blipFill>
          <a:blip r:embed="rId19" cstate="print"/>
          <a:srcRect/>
          <a:stretch>
            <a:fillRect/>
          </a:stretch>
        </p:blipFill>
        <p:spPr bwMode="auto">
          <a:xfrm>
            <a:off x="3168640" y="4500570"/>
            <a:ext cx="1642018" cy="1485892"/>
          </a:xfrm>
          <a:prstGeom prst="rect">
            <a:avLst/>
          </a:prstGeom>
          <a:noFill/>
          <a:ln w="9525">
            <a:noFill/>
            <a:miter lim="800000"/>
            <a:headEnd/>
            <a:tailEnd/>
          </a:ln>
          <a:effectLst/>
        </p:spPr>
      </p:pic>
      <p:pic>
        <p:nvPicPr>
          <p:cNvPr id="32784" name="Picture 16"/>
          <p:cNvPicPr>
            <a:picLocks noChangeAspect="1" noChangeArrowheads="1"/>
          </p:cNvPicPr>
          <p:nvPr/>
        </p:nvPicPr>
        <p:blipFill>
          <a:blip r:embed="rId20" cstate="print"/>
          <a:srcRect/>
          <a:stretch>
            <a:fillRect/>
          </a:stretch>
        </p:blipFill>
        <p:spPr bwMode="auto">
          <a:xfrm>
            <a:off x="4714876" y="5485698"/>
            <a:ext cx="1253890" cy="1258015"/>
          </a:xfrm>
          <a:prstGeom prst="rect">
            <a:avLst/>
          </a:prstGeom>
          <a:noFill/>
          <a:ln w="9525">
            <a:noFill/>
            <a:miter lim="800000"/>
            <a:headEnd/>
            <a:tailEnd/>
          </a:ln>
          <a:effectLst/>
        </p:spPr>
      </p:pic>
      <p:pic>
        <p:nvPicPr>
          <p:cNvPr id="32786" name="Picture 18" descr="http://ftp.asonline.cn/ProductImg/chn08042.jpg"/>
          <p:cNvPicPr>
            <a:picLocks noChangeAspect="1" noChangeArrowheads="1"/>
          </p:cNvPicPr>
          <p:nvPr/>
        </p:nvPicPr>
        <p:blipFill>
          <a:blip r:embed="rId21" cstate="print"/>
          <a:srcRect t="9000" b="9999"/>
          <a:stretch>
            <a:fillRect/>
          </a:stretch>
        </p:blipFill>
        <p:spPr bwMode="auto">
          <a:xfrm>
            <a:off x="7593384" y="2857496"/>
            <a:ext cx="1361733" cy="1103011"/>
          </a:xfrm>
          <a:prstGeom prst="rect">
            <a:avLst/>
          </a:prstGeom>
          <a:noFill/>
        </p:spPr>
      </p:pic>
      <p:pic>
        <p:nvPicPr>
          <p:cNvPr id="32787" name="Picture 19"/>
          <p:cNvPicPr>
            <a:picLocks noChangeAspect="1" noChangeArrowheads="1"/>
          </p:cNvPicPr>
          <p:nvPr/>
        </p:nvPicPr>
        <p:blipFill>
          <a:blip r:embed="rId22" cstate="print"/>
          <a:srcRect/>
          <a:stretch>
            <a:fillRect/>
          </a:stretch>
        </p:blipFill>
        <p:spPr bwMode="auto">
          <a:xfrm>
            <a:off x="6286512" y="2844796"/>
            <a:ext cx="1071570" cy="1144807"/>
          </a:xfrm>
          <a:prstGeom prst="rect">
            <a:avLst/>
          </a:prstGeom>
          <a:noFill/>
          <a:ln w="9525">
            <a:noFill/>
            <a:miter lim="800000"/>
            <a:headEnd/>
            <a:tailEnd/>
          </a:ln>
          <a:effectLst/>
        </p:spPr>
      </p:pic>
      <p:pic>
        <p:nvPicPr>
          <p:cNvPr id="32779" name="Picture 11"/>
          <p:cNvPicPr>
            <a:picLocks noChangeAspect="1" noChangeArrowheads="1"/>
          </p:cNvPicPr>
          <p:nvPr/>
        </p:nvPicPr>
        <p:blipFill>
          <a:blip r:embed="rId23" cstate="print"/>
          <a:srcRect/>
          <a:stretch>
            <a:fillRect/>
          </a:stretch>
        </p:blipFill>
        <p:spPr bwMode="auto">
          <a:xfrm>
            <a:off x="6858016" y="1701788"/>
            <a:ext cx="1428760" cy="1182861"/>
          </a:xfrm>
          <a:prstGeom prst="rect">
            <a:avLst/>
          </a:prstGeom>
          <a:noFill/>
          <a:ln w="9525">
            <a:noFill/>
            <a:miter lim="800000"/>
            <a:headEnd/>
            <a:tailEnd/>
          </a:ln>
          <a:effectLst/>
        </p:spPr>
      </p:pic>
      <p:sp>
        <p:nvSpPr>
          <p:cNvPr id="53" name="正方形/長方形 52"/>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43</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品牌</a:t>
            </a:r>
            <a:endPar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1"/>
          </p:nvPr>
        </p:nvSpPr>
        <p:spPr/>
        <p:txBody>
          <a:bodyPr/>
          <a:lstStyle/>
          <a:p>
            <a:pPr>
              <a:defRPr/>
            </a:pPr>
            <a:fld id="{0D11A21D-DCE6-48F7-8DEF-51A3DEE82D39}" type="slidenum">
              <a:rPr lang="en-US" altLang="ja-JP" smtClean="0"/>
              <a:pPr>
                <a:defRPr/>
              </a:pPr>
              <a:t>42</a:t>
            </a:fld>
            <a:endParaRPr lang="en-US" altLang="ja-JP"/>
          </a:p>
        </p:txBody>
      </p:sp>
      <p:pic>
        <p:nvPicPr>
          <p:cNvPr id="16" name="Picture 5"/>
          <p:cNvPicPr>
            <a:picLocks noChangeAspect="1" noChangeArrowheads="1"/>
          </p:cNvPicPr>
          <p:nvPr/>
        </p:nvPicPr>
        <p:blipFill>
          <a:blip r:embed="rId2" cstate="print"/>
          <a:srcRect l="15633" t="8893"/>
          <a:stretch>
            <a:fillRect/>
          </a:stretch>
        </p:blipFill>
        <p:spPr bwMode="auto">
          <a:xfrm>
            <a:off x="214282" y="1785925"/>
            <a:ext cx="1285884" cy="1247637"/>
          </a:xfrm>
          <a:prstGeom prst="rect">
            <a:avLst/>
          </a:prstGeom>
          <a:noFill/>
          <a:ln w="9525">
            <a:noFill/>
            <a:miter lim="800000"/>
            <a:headEnd/>
            <a:tailEnd/>
          </a:ln>
          <a:effectLst/>
        </p:spPr>
      </p:pic>
      <p:pic>
        <p:nvPicPr>
          <p:cNvPr id="17" name="Picture 6"/>
          <p:cNvPicPr>
            <a:picLocks noChangeAspect="1" noChangeArrowheads="1"/>
          </p:cNvPicPr>
          <p:nvPr/>
        </p:nvPicPr>
        <p:blipFill>
          <a:blip r:embed="rId3" cstate="print"/>
          <a:srcRect t="13935"/>
          <a:stretch>
            <a:fillRect/>
          </a:stretch>
        </p:blipFill>
        <p:spPr bwMode="auto">
          <a:xfrm>
            <a:off x="1571604" y="2920844"/>
            <a:ext cx="1357322" cy="1041560"/>
          </a:xfrm>
          <a:prstGeom prst="rect">
            <a:avLst/>
          </a:prstGeom>
          <a:noFill/>
          <a:ln w="9525">
            <a:noFill/>
            <a:miter lim="800000"/>
            <a:headEnd/>
            <a:tailEnd/>
          </a:ln>
          <a:effectLst/>
        </p:spPr>
      </p:pic>
      <p:cxnSp>
        <p:nvCxnSpPr>
          <p:cNvPr id="18" name="直線コネクタ 17"/>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21"/>
          <p:cNvPicPr>
            <a:picLocks noChangeAspect="1" noChangeArrowheads="1"/>
          </p:cNvPicPr>
          <p:nvPr/>
        </p:nvPicPr>
        <p:blipFill>
          <a:blip r:embed="rId4"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20" name="正方形/長方形 19"/>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44</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品牌</a:t>
            </a:r>
            <a:endPar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endParaRPr>
          </a:p>
        </p:txBody>
      </p:sp>
      <p:sp>
        <p:nvSpPr>
          <p:cNvPr id="21" name="正方形/長方形 20"/>
          <p:cNvSpPr/>
          <p:nvPr/>
        </p:nvSpPr>
        <p:spPr>
          <a:xfrm>
            <a:off x="6143636" y="4286256"/>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正方形/長方形 21"/>
          <p:cNvSpPr/>
          <p:nvPr/>
        </p:nvSpPr>
        <p:spPr>
          <a:xfrm>
            <a:off x="3143240" y="4286256"/>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正方形/長方形 22"/>
          <p:cNvSpPr/>
          <p:nvPr/>
        </p:nvSpPr>
        <p:spPr>
          <a:xfrm>
            <a:off x="142844" y="4286256"/>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正方形/長方形 23"/>
          <p:cNvSpPr/>
          <p:nvPr/>
        </p:nvSpPr>
        <p:spPr>
          <a:xfrm>
            <a:off x="6143636" y="1500174"/>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正方形/長方形 24"/>
          <p:cNvSpPr/>
          <p:nvPr/>
        </p:nvSpPr>
        <p:spPr>
          <a:xfrm>
            <a:off x="3143240" y="1500174"/>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正方形/長方形 25"/>
          <p:cNvSpPr/>
          <p:nvPr/>
        </p:nvSpPr>
        <p:spPr>
          <a:xfrm>
            <a:off x="142844" y="1500174"/>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ホームベース 26"/>
          <p:cNvSpPr/>
          <p:nvPr/>
        </p:nvSpPr>
        <p:spPr>
          <a:xfrm>
            <a:off x="323528" y="782944"/>
            <a:ext cx="2819712" cy="360040"/>
          </a:xfrm>
          <a:prstGeom prst="homePlate">
            <a:avLst>
              <a:gd name="adj" fmla="val 84116"/>
            </a:avLst>
          </a:prstGeom>
          <a:solidFill>
            <a:srgbClr val="FF0000"/>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smtClean="0">
                <a:solidFill>
                  <a:schemeClr val="bg1"/>
                </a:solidFill>
                <a:latin typeface="Microsoft YaHei" pitchFamily="34" charset="-122"/>
                <a:ea typeface="Microsoft YaHei" pitchFamily="34" charset="-122"/>
              </a:rPr>
              <a:t>1</a:t>
            </a:r>
            <a:r>
              <a:rPr lang="zh-CN" altLang="en-US" sz="1600" b="1" dirty="0" smtClean="0">
                <a:solidFill>
                  <a:schemeClr val="bg1"/>
                </a:solidFill>
                <a:latin typeface="Microsoft YaHei" pitchFamily="34" charset="-122"/>
                <a:ea typeface="Microsoft YaHei" pitchFamily="34" charset="-122"/>
              </a:rPr>
              <a:t>级代理品牌</a:t>
            </a:r>
            <a:r>
              <a:rPr lang="en-US" altLang="zh-CN" sz="1600" b="1" dirty="0" smtClean="0">
                <a:solidFill>
                  <a:schemeClr val="bg1"/>
                </a:solidFill>
                <a:latin typeface="Microsoft YaHei" pitchFamily="34" charset="-122"/>
                <a:ea typeface="Microsoft YaHei" pitchFamily="34" charset="-122"/>
              </a:rPr>
              <a:t>-</a:t>
            </a:r>
            <a:r>
              <a:rPr lang="zh-CN" altLang="en-US" sz="1600" b="1" dirty="0" smtClean="0">
                <a:solidFill>
                  <a:schemeClr val="bg1"/>
                </a:solidFill>
                <a:latin typeface="Microsoft YaHei" pitchFamily="34" charset="-122"/>
                <a:ea typeface="Microsoft YaHei" pitchFamily="34" charset="-122"/>
              </a:rPr>
              <a:t>耗材和备品</a:t>
            </a:r>
          </a:p>
        </p:txBody>
      </p:sp>
      <p:pic>
        <p:nvPicPr>
          <p:cNvPr id="15" name="Picture 4"/>
          <p:cNvPicPr>
            <a:picLocks noChangeAspect="1" noChangeArrowheads="1"/>
          </p:cNvPicPr>
          <p:nvPr/>
        </p:nvPicPr>
        <p:blipFill>
          <a:blip r:embed="rId5" cstate="print"/>
          <a:srcRect/>
          <a:stretch>
            <a:fillRect/>
          </a:stretch>
        </p:blipFill>
        <p:spPr bwMode="auto">
          <a:xfrm>
            <a:off x="571472" y="1268398"/>
            <a:ext cx="1714512" cy="452940"/>
          </a:xfrm>
          <a:prstGeom prst="rect">
            <a:avLst/>
          </a:prstGeom>
          <a:noFill/>
          <a:ln w="9525">
            <a:noFill/>
            <a:miter lim="800000"/>
            <a:headEnd/>
            <a:tailEnd/>
          </a:ln>
          <a:effectLst/>
        </p:spPr>
      </p:pic>
      <p:pic>
        <p:nvPicPr>
          <p:cNvPr id="14" name="Picture 5"/>
          <p:cNvPicPr>
            <a:picLocks noChangeAspect="1" noChangeArrowheads="1"/>
          </p:cNvPicPr>
          <p:nvPr/>
        </p:nvPicPr>
        <p:blipFill>
          <a:blip r:embed="rId6" cstate="print"/>
          <a:srcRect/>
          <a:stretch>
            <a:fillRect/>
          </a:stretch>
        </p:blipFill>
        <p:spPr bwMode="auto">
          <a:xfrm>
            <a:off x="3857620" y="1285860"/>
            <a:ext cx="1428760" cy="467733"/>
          </a:xfrm>
          <a:prstGeom prst="rect">
            <a:avLst/>
          </a:prstGeom>
          <a:noFill/>
          <a:ln w="9525">
            <a:noFill/>
            <a:miter lim="800000"/>
            <a:headEnd/>
            <a:tailEnd/>
          </a:ln>
          <a:effectLst/>
        </p:spPr>
      </p:pic>
      <p:pic>
        <p:nvPicPr>
          <p:cNvPr id="13" name="Picture 2"/>
          <p:cNvPicPr>
            <a:picLocks noChangeAspect="1" noChangeArrowheads="1"/>
          </p:cNvPicPr>
          <p:nvPr/>
        </p:nvPicPr>
        <p:blipFill>
          <a:blip r:embed="rId7" cstate="print"/>
          <a:srcRect/>
          <a:stretch>
            <a:fillRect/>
          </a:stretch>
        </p:blipFill>
        <p:spPr bwMode="auto">
          <a:xfrm>
            <a:off x="6929454" y="1214422"/>
            <a:ext cx="1285884" cy="522669"/>
          </a:xfrm>
          <a:prstGeom prst="rect">
            <a:avLst/>
          </a:prstGeom>
          <a:noFill/>
          <a:ln w="9525">
            <a:noFill/>
            <a:miter lim="800000"/>
            <a:headEnd/>
            <a:tailEnd/>
          </a:ln>
          <a:effectLst/>
        </p:spPr>
      </p:pic>
      <p:pic>
        <p:nvPicPr>
          <p:cNvPr id="74762" name="Picture 10"/>
          <p:cNvPicPr>
            <a:picLocks noChangeAspect="1" noChangeArrowheads="1"/>
          </p:cNvPicPr>
          <p:nvPr/>
        </p:nvPicPr>
        <p:blipFill>
          <a:blip r:embed="rId8" cstate="print"/>
          <a:srcRect/>
          <a:stretch>
            <a:fillRect/>
          </a:stretch>
        </p:blipFill>
        <p:spPr bwMode="auto">
          <a:xfrm>
            <a:off x="857224" y="4143380"/>
            <a:ext cx="1390650" cy="304800"/>
          </a:xfrm>
          <a:prstGeom prst="rect">
            <a:avLst/>
          </a:prstGeom>
          <a:noFill/>
          <a:ln w="9525">
            <a:noFill/>
            <a:miter lim="800000"/>
            <a:headEnd/>
            <a:tailEnd/>
          </a:ln>
          <a:effectLst/>
        </p:spPr>
      </p:pic>
      <p:pic>
        <p:nvPicPr>
          <p:cNvPr id="74764" name="Picture 12" descr="http://www.pica-corp.com.cn/theme/default/images/logo.jpg"/>
          <p:cNvPicPr>
            <a:picLocks noChangeAspect="1" noChangeArrowheads="1"/>
          </p:cNvPicPr>
          <p:nvPr/>
        </p:nvPicPr>
        <p:blipFill>
          <a:blip r:embed="rId9" cstate="print"/>
          <a:srcRect b="5511"/>
          <a:stretch>
            <a:fillRect/>
          </a:stretch>
        </p:blipFill>
        <p:spPr bwMode="auto">
          <a:xfrm>
            <a:off x="7000892" y="4031042"/>
            <a:ext cx="1143008" cy="515565"/>
          </a:xfrm>
          <a:prstGeom prst="rect">
            <a:avLst/>
          </a:prstGeom>
          <a:noFill/>
        </p:spPr>
      </p:pic>
      <p:pic>
        <p:nvPicPr>
          <p:cNvPr id="31" name="Picture 10"/>
          <p:cNvPicPr>
            <a:picLocks noChangeAspect="1" noChangeArrowheads="1"/>
          </p:cNvPicPr>
          <p:nvPr/>
        </p:nvPicPr>
        <p:blipFill>
          <a:blip r:embed="rId10" cstate="print"/>
          <a:srcRect/>
          <a:stretch>
            <a:fillRect/>
          </a:stretch>
        </p:blipFill>
        <p:spPr bwMode="auto">
          <a:xfrm>
            <a:off x="4071934" y="4143380"/>
            <a:ext cx="1064397" cy="323968"/>
          </a:xfrm>
          <a:prstGeom prst="rect">
            <a:avLst/>
          </a:prstGeom>
          <a:noFill/>
          <a:ln w="9525">
            <a:noFill/>
            <a:miter lim="800000"/>
            <a:headEnd/>
            <a:tailEnd/>
          </a:ln>
          <a:effectLst/>
        </p:spPr>
      </p:pic>
      <p:pic>
        <p:nvPicPr>
          <p:cNvPr id="74766" name="Picture 14" descr="http://ftp.asonline.cn/ProductImg/03664901.jpg"/>
          <p:cNvPicPr>
            <a:picLocks noChangeAspect="1" noChangeArrowheads="1"/>
          </p:cNvPicPr>
          <p:nvPr/>
        </p:nvPicPr>
        <p:blipFill>
          <a:blip r:embed="rId11" cstate="print"/>
          <a:srcRect l="11250" t="21250" r="4999" b="13749"/>
          <a:stretch>
            <a:fillRect/>
          </a:stretch>
        </p:blipFill>
        <p:spPr bwMode="auto">
          <a:xfrm>
            <a:off x="1571604" y="1824026"/>
            <a:ext cx="1344622" cy="1043587"/>
          </a:xfrm>
          <a:prstGeom prst="rect">
            <a:avLst/>
          </a:prstGeom>
          <a:noFill/>
        </p:spPr>
      </p:pic>
      <p:pic>
        <p:nvPicPr>
          <p:cNvPr id="74767" name="Picture 15"/>
          <p:cNvPicPr>
            <a:picLocks noChangeAspect="1" noChangeArrowheads="1"/>
          </p:cNvPicPr>
          <p:nvPr/>
        </p:nvPicPr>
        <p:blipFill>
          <a:blip r:embed="rId12" cstate="print"/>
          <a:srcRect/>
          <a:stretch>
            <a:fillRect/>
          </a:stretch>
        </p:blipFill>
        <p:spPr bwMode="auto">
          <a:xfrm>
            <a:off x="285720" y="3071810"/>
            <a:ext cx="1072382" cy="891498"/>
          </a:xfrm>
          <a:prstGeom prst="rect">
            <a:avLst/>
          </a:prstGeom>
          <a:noFill/>
          <a:ln w="9525">
            <a:noFill/>
            <a:miter lim="800000"/>
            <a:headEnd/>
            <a:tailEnd/>
          </a:ln>
          <a:effectLst/>
        </p:spPr>
      </p:pic>
      <p:pic>
        <p:nvPicPr>
          <p:cNvPr id="74771" name="Picture 19" descr="https://aimg.as-1.co.jp/c/4/824/02/04082401.jpg?v=ac21e6c3ade9463f2791a87a171b489232053ec3"/>
          <p:cNvPicPr>
            <a:picLocks noChangeAspect="1" noChangeArrowheads="1"/>
          </p:cNvPicPr>
          <p:nvPr/>
        </p:nvPicPr>
        <p:blipFill>
          <a:blip r:embed="rId13" cstate="print"/>
          <a:srcRect l="30556" r="31944"/>
          <a:stretch>
            <a:fillRect/>
          </a:stretch>
        </p:blipFill>
        <p:spPr bwMode="auto">
          <a:xfrm rot="15869339">
            <a:off x="3765006" y="2700767"/>
            <a:ext cx="732265" cy="1627243"/>
          </a:xfrm>
          <a:prstGeom prst="rect">
            <a:avLst/>
          </a:prstGeom>
          <a:noFill/>
        </p:spPr>
      </p:pic>
      <p:pic>
        <p:nvPicPr>
          <p:cNvPr id="36" name="Picture 5" descr="W:\部署间共有\CS2部\■05-目录制作相关\中文2019号\05-照片\■统合（星野专用）\CC559201.jpg"/>
          <p:cNvPicPr>
            <a:picLocks noChangeAspect="1" noChangeArrowheads="1"/>
          </p:cNvPicPr>
          <p:nvPr/>
        </p:nvPicPr>
        <p:blipFill>
          <a:blip r:embed="rId14" cstate="print"/>
          <a:srcRect r="21850"/>
          <a:stretch>
            <a:fillRect/>
          </a:stretch>
        </p:blipFill>
        <p:spPr bwMode="auto">
          <a:xfrm>
            <a:off x="4907283" y="2078417"/>
            <a:ext cx="1022039" cy="1850649"/>
          </a:xfrm>
          <a:prstGeom prst="rect">
            <a:avLst/>
          </a:prstGeom>
          <a:noFill/>
        </p:spPr>
      </p:pic>
      <p:pic>
        <p:nvPicPr>
          <p:cNvPr id="74772" name="Picture 20"/>
          <p:cNvPicPr>
            <a:picLocks noChangeAspect="1" noChangeArrowheads="1"/>
          </p:cNvPicPr>
          <p:nvPr/>
        </p:nvPicPr>
        <p:blipFill>
          <a:blip r:embed="rId15" cstate="print"/>
          <a:srcRect/>
          <a:stretch>
            <a:fillRect/>
          </a:stretch>
        </p:blipFill>
        <p:spPr bwMode="auto">
          <a:xfrm>
            <a:off x="3214678" y="1785926"/>
            <a:ext cx="1714512" cy="1351530"/>
          </a:xfrm>
          <a:prstGeom prst="rect">
            <a:avLst/>
          </a:prstGeom>
          <a:noFill/>
          <a:ln w="9525">
            <a:noFill/>
            <a:miter lim="800000"/>
            <a:headEnd/>
            <a:tailEnd/>
          </a:ln>
          <a:effectLst/>
        </p:spPr>
      </p:pic>
      <p:pic>
        <p:nvPicPr>
          <p:cNvPr id="74773" name="Picture 21"/>
          <p:cNvPicPr>
            <a:picLocks noChangeAspect="1" noChangeArrowheads="1"/>
          </p:cNvPicPr>
          <p:nvPr/>
        </p:nvPicPr>
        <p:blipFill>
          <a:blip r:embed="rId16" cstate="print"/>
          <a:srcRect/>
          <a:stretch>
            <a:fillRect/>
          </a:stretch>
        </p:blipFill>
        <p:spPr bwMode="auto">
          <a:xfrm>
            <a:off x="214282" y="4974554"/>
            <a:ext cx="1285884" cy="1169090"/>
          </a:xfrm>
          <a:prstGeom prst="rect">
            <a:avLst/>
          </a:prstGeom>
          <a:noFill/>
          <a:ln w="9525">
            <a:noFill/>
            <a:miter lim="800000"/>
            <a:headEnd/>
            <a:tailEnd/>
          </a:ln>
          <a:effectLst/>
        </p:spPr>
      </p:pic>
      <p:pic>
        <p:nvPicPr>
          <p:cNvPr id="74774" name="Picture 22"/>
          <p:cNvPicPr>
            <a:picLocks noChangeAspect="1" noChangeArrowheads="1"/>
          </p:cNvPicPr>
          <p:nvPr/>
        </p:nvPicPr>
        <p:blipFill>
          <a:blip r:embed="rId17" cstate="print"/>
          <a:srcRect/>
          <a:stretch>
            <a:fillRect/>
          </a:stretch>
        </p:blipFill>
        <p:spPr bwMode="auto">
          <a:xfrm>
            <a:off x="6189675" y="2928934"/>
            <a:ext cx="1869424" cy="985023"/>
          </a:xfrm>
          <a:prstGeom prst="rect">
            <a:avLst/>
          </a:prstGeom>
          <a:noFill/>
          <a:ln w="9525">
            <a:noFill/>
            <a:miter lim="800000"/>
            <a:headEnd/>
            <a:tailEnd/>
          </a:ln>
          <a:effectLst/>
        </p:spPr>
      </p:pic>
      <p:pic>
        <p:nvPicPr>
          <p:cNvPr id="74775" name="Picture 23"/>
          <p:cNvPicPr>
            <a:picLocks noChangeAspect="1" noChangeArrowheads="1"/>
          </p:cNvPicPr>
          <p:nvPr/>
        </p:nvPicPr>
        <p:blipFill>
          <a:blip r:embed="rId18" cstate="print"/>
          <a:srcRect/>
          <a:stretch>
            <a:fillRect/>
          </a:stretch>
        </p:blipFill>
        <p:spPr bwMode="auto">
          <a:xfrm>
            <a:off x="7000892" y="2042704"/>
            <a:ext cx="1920385" cy="814792"/>
          </a:xfrm>
          <a:prstGeom prst="rect">
            <a:avLst/>
          </a:prstGeom>
          <a:noFill/>
          <a:ln w="9525">
            <a:noFill/>
            <a:miter lim="800000"/>
            <a:headEnd/>
            <a:tailEnd/>
          </a:ln>
          <a:effectLst/>
        </p:spPr>
      </p:pic>
      <p:pic>
        <p:nvPicPr>
          <p:cNvPr id="74777" name="Picture 25"/>
          <p:cNvPicPr>
            <a:picLocks noChangeAspect="1" noChangeArrowheads="1"/>
          </p:cNvPicPr>
          <p:nvPr/>
        </p:nvPicPr>
        <p:blipFill>
          <a:blip r:embed="rId19" cstate="print"/>
          <a:srcRect/>
          <a:stretch>
            <a:fillRect/>
          </a:stretch>
        </p:blipFill>
        <p:spPr bwMode="auto">
          <a:xfrm rot="5400000">
            <a:off x="6100759" y="2043115"/>
            <a:ext cx="928695" cy="700066"/>
          </a:xfrm>
          <a:prstGeom prst="rect">
            <a:avLst/>
          </a:prstGeom>
          <a:noFill/>
          <a:ln w="9525">
            <a:noFill/>
            <a:miter lim="800000"/>
            <a:headEnd/>
            <a:tailEnd/>
          </a:ln>
          <a:effectLst/>
        </p:spPr>
      </p:pic>
      <p:pic>
        <p:nvPicPr>
          <p:cNvPr id="74778" name="Picture 26"/>
          <p:cNvPicPr>
            <a:picLocks noChangeAspect="1" noChangeArrowheads="1"/>
          </p:cNvPicPr>
          <p:nvPr/>
        </p:nvPicPr>
        <p:blipFill>
          <a:blip r:embed="rId20" cstate="print"/>
          <a:srcRect/>
          <a:stretch>
            <a:fillRect/>
          </a:stretch>
        </p:blipFill>
        <p:spPr bwMode="auto">
          <a:xfrm>
            <a:off x="8058424" y="3014668"/>
            <a:ext cx="897275" cy="914398"/>
          </a:xfrm>
          <a:prstGeom prst="rect">
            <a:avLst/>
          </a:prstGeom>
          <a:noFill/>
          <a:ln w="9525">
            <a:noFill/>
            <a:miter lim="800000"/>
            <a:headEnd/>
            <a:tailEnd/>
          </a:ln>
          <a:effectLst/>
        </p:spPr>
      </p:pic>
      <p:pic>
        <p:nvPicPr>
          <p:cNvPr id="74779" name="Picture 27"/>
          <p:cNvPicPr>
            <a:picLocks noChangeAspect="1" noChangeArrowheads="1"/>
          </p:cNvPicPr>
          <p:nvPr/>
        </p:nvPicPr>
        <p:blipFill>
          <a:blip r:embed="rId21" cstate="print"/>
          <a:srcRect/>
          <a:stretch>
            <a:fillRect/>
          </a:stretch>
        </p:blipFill>
        <p:spPr bwMode="auto">
          <a:xfrm>
            <a:off x="1525148" y="5572140"/>
            <a:ext cx="1416384" cy="1171560"/>
          </a:xfrm>
          <a:prstGeom prst="rect">
            <a:avLst/>
          </a:prstGeom>
          <a:noFill/>
          <a:ln w="9525">
            <a:noFill/>
            <a:miter lim="800000"/>
            <a:headEnd/>
            <a:tailEnd/>
          </a:ln>
          <a:effectLst/>
        </p:spPr>
      </p:pic>
      <p:pic>
        <p:nvPicPr>
          <p:cNvPr id="74780" name="Picture 28"/>
          <p:cNvPicPr>
            <a:picLocks noChangeAspect="1" noChangeArrowheads="1"/>
          </p:cNvPicPr>
          <p:nvPr/>
        </p:nvPicPr>
        <p:blipFill>
          <a:blip r:embed="rId22" cstate="print"/>
          <a:srcRect/>
          <a:stretch>
            <a:fillRect/>
          </a:stretch>
        </p:blipFill>
        <p:spPr bwMode="auto">
          <a:xfrm>
            <a:off x="1546203" y="4500570"/>
            <a:ext cx="1381633" cy="1030828"/>
          </a:xfrm>
          <a:prstGeom prst="rect">
            <a:avLst/>
          </a:prstGeom>
          <a:noFill/>
          <a:ln w="9525">
            <a:noFill/>
            <a:miter lim="800000"/>
            <a:headEnd/>
            <a:tailEnd/>
          </a:ln>
          <a:effectLst/>
        </p:spPr>
      </p:pic>
      <p:pic>
        <p:nvPicPr>
          <p:cNvPr id="74781" name="Picture 29"/>
          <p:cNvPicPr>
            <a:picLocks noChangeAspect="1" noChangeArrowheads="1"/>
          </p:cNvPicPr>
          <p:nvPr/>
        </p:nvPicPr>
        <p:blipFill>
          <a:blip r:embed="rId23" cstate="print"/>
          <a:srcRect l="19444" r="15278"/>
          <a:stretch>
            <a:fillRect/>
          </a:stretch>
        </p:blipFill>
        <p:spPr bwMode="auto">
          <a:xfrm>
            <a:off x="4857752" y="5429264"/>
            <a:ext cx="951311" cy="1214431"/>
          </a:xfrm>
          <a:prstGeom prst="rect">
            <a:avLst/>
          </a:prstGeom>
          <a:noFill/>
          <a:ln w="9525">
            <a:noFill/>
            <a:miter lim="800000"/>
            <a:headEnd/>
            <a:tailEnd/>
          </a:ln>
          <a:effectLst/>
        </p:spPr>
      </p:pic>
      <p:pic>
        <p:nvPicPr>
          <p:cNvPr id="74782" name="Picture 30"/>
          <p:cNvPicPr>
            <a:picLocks noChangeAspect="1" noChangeArrowheads="1"/>
          </p:cNvPicPr>
          <p:nvPr/>
        </p:nvPicPr>
        <p:blipFill>
          <a:blip r:embed="rId24" cstate="print"/>
          <a:srcRect/>
          <a:stretch>
            <a:fillRect/>
          </a:stretch>
        </p:blipFill>
        <p:spPr bwMode="auto">
          <a:xfrm>
            <a:off x="4786314" y="4600598"/>
            <a:ext cx="1086463" cy="1036396"/>
          </a:xfrm>
          <a:prstGeom prst="rect">
            <a:avLst/>
          </a:prstGeom>
          <a:noFill/>
          <a:ln w="9525">
            <a:noFill/>
            <a:miter lim="800000"/>
            <a:headEnd/>
            <a:tailEnd/>
          </a:ln>
          <a:effectLst/>
        </p:spPr>
      </p:pic>
      <p:pic>
        <p:nvPicPr>
          <p:cNvPr id="74783" name="Picture 31"/>
          <p:cNvPicPr>
            <a:picLocks noChangeAspect="1" noChangeArrowheads="1"/>
          </p:cNvPicPr>
          <p:nvPr/>
        </p:nvPicPr>
        <p:blipFill>
          <a:blip r:embed="rId25" cstate="print"/>
          <a:srcRect r="6862"/>
          <a:stretch>
            <a:fillRect/>
          </a:stretch>
        </p:blipFill>
        <p:spPr bwMode="auto">
          <a:xfrm>
            <a:off x="3214678" y="4929198"/>
            <a:ext cx="1441460" cy="1289711"/>
          </a:xfrm>
          <a:prstGeom prst="rect">
            <a:avLst/>
          </a:prstGeom>
          <a:noFill/>
          <a:ln w="9525">
            <a:noFill/>
            <a:miter lim="800000"/>
            <a:headEnd/>
            <a:tailEnd/>
          </a:ln>
          <a:effectLst/>
        </p:spPr>
      </p:pic>
      <p:pic>
        <p:nvPicPr>
          <p:cNvPr id="74786" name="Picture 34"/>
          <p:cNvPicPr>
            <a:picLocks noChangeAspect="1" noChangeArrowheads="1"/>
          </p:cNvPicPr>
          <p:nvPr/>
        </p:nvPicPr>
        <p:blipFill>
          <a:blip r:embed="rId26" cstate="print"/>
          <a:srcRect/>
          <a:stretch>
            <a:fillRect/>
          </a:stretch>
        </p:blipFill>
        <p:spPr bwMode="auto">
          <a:xfrm>
            <a:off x="6215074" y="5867867"/>
            <a:ext cx="2643206" cy="855437"/>
          </a:xfrm>
          <a:prstGeom prst="rect">
            <a:avLst/>
          </a:prstGeom>
          <a:noFill/>
          <a:ln w="9525">
            <a:noFill/>
            <a:miter lim="800000"/>
            <a:headEnd/>
            <a:tailEnd/>
          </a:ln>
          <a:effectLst/>
        </p:spPr>
      </p:pic>
      <p:pic>
        <p:nvPicPr>
          <p:cNvPr id="74787" name="Picture 35"/>
          <p:cNvPicPr>
            <a:picLocks noChangeAspect="1" noChangeArrowheads="1"/>
          </p:cNvPicPr>
          <p:nvPr/>
        </p:nvPicPr>
        <p:blipFill>
          <a:blip r:embed="rId27" cstate="print"/>
          <a:srcRect/>
          <a:stretch>
            <a:fillRect/>
          </a:stretch>
        </p:blipFill>
        <p:spPr bwMode="auto">
          <a:xfrm>
            <a:off x="6226179" y="4570069"/>
            <a:ext cx="1060466" cy="1289754"/>
          </a:xfrm>
          <a:prstGeom prst="rect">
            <a:avLst/>
          </a:prstGeom>
          <a:noFill/>
          <a:ln w="9525">
            <a:noFill/>
            <a:miter lim="800000"/>
            <a:headEnd/>
            <a:tailEnd/>
          </a:ln>
          <a:effectLst/>
        </p:spPr>
      </p:pic>
      <p:pic>
        <p:nvPicPr>
          <p:cNvPr id="74789" name="Picture 37"/>
          <p:cNvPicPr>
            <a:picLocks noChangeAspect="1" noChangeArrowheads="1"/>
          </p:cNvPicPr>
          <p:nvPr/>
        </p:nvPicPr>
        <p:blipFill>
          <a:blip r:embed="rId28" cstate="print"/>
          <a:srcRect/>
          <a:stretch>
            <a:fillRect/>
          </a:stretch>
        </p:blipFill>
        <p:spPr bwMode="auto">
          <a:xfrm>
            <a:off x="7643834" y="4589470"/>
            <a:ext cx="1214465" cy="120200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1"/>
          </p:nvPr>
        </p:nvSpPr>
        <p:spPr/>
        <p:txBody>
          <a:bodyPr/>
          <a:lstStyle/>
          <a:p>
            <a:pPr>
              <a:defRPr/>
            </a:pPr>
            <a:fld id="{0D11A21D-DCE6-48F7-8DEF-51A3DEE82D39}" type="slidenum">
              <a:rPr lang="en-US" altLang="ja-JP" smtClean="0"/>
              <a:pPr>
                <a:defRPr/>
              </a:pPr>
              <a:t>43</a:t>
            </a:fld>
            <a:endParaRPr lang="en-US" altLang="ja-JP"/>
          </a:p>
        </p:txBody>
      </p:sp>
      <p:cxnSp>
        <p:nvCxnSpPr>
          <p:cNvPr id="4" name="直線コネクタ 3"/>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21"/>
          <p:cNvPicPr>
            <a:picLocks noChangeAspect="1" noChangeArrowheads="1"/>
          </p:cNvPicPr>
          <p:nvPr/>
        </p:nvPicPr>
        <p:blipFill>
          <a:blip r:embed="rId2"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6" name="正方形/長方形 5"/>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45</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品牌</a:t>
            </a:r>
            <a:endPar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endParaRPr>
          </a:p>
        </p:txBody>
      </p:sp>
      <p:sp>
        <p:nvSpPr>
          <p:cNvPr id="7" name="ホームベース 6"/>
          <p:cNvSpPr/>
          <p:nvPr/>
        </p:nvSpPr>
        <p:spPr>
          <a:xfrm>
            <a:off x="323528" y="782944"/>
            <a:ext cx="2676836" cy="360040"/>
          </a:xfrm>
          <a:prstGeom prst="homePlate">
            <a:avLst>
              <a:gd name="adj" fmla="val 84116"/>
            </a:avLst>
          </a:prstGeom>
          <a:solidFill>
            <a:srgbClr val="FF0000"/>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smtClean="0">
                <a:solidFill>
                  <a:schemeClr val="bg1"/>
                </a:solidFill>
                <a:latin typeface="Microsoft YaHei" pitchFamily="34" charset="-122"/>
                <a:ea typeface="Microsoft YaHei" pitchFamily="34" charset="-122"/>
              </a:rPr>
              <a:t>推荐日本品牌（进口）</a:t>
            </a:r>
          </a:p>
        </p:txBody>
      </p:sp>
      <p:sp>
        <p:nvSpPr>
          <p:cNvPr id="8" name="正方形/長方形 7"/>
          <p:cNvSpPr/>
          <p:nvPr/>
        </p:nvSpPr>
        <p:spPr>
          <a:xfrm>
            <a:off x="6143636" y="4286256"/>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正方形/長方形 8"/>
          <p:cNvSpPr/>
          <p:nvPr/>
        </p:nvSpPr>
        <p:spPr>
          <a:xfrm>
            <a:off x="3143240" y="4286256"/>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正方形/長方形 9"/>
          <p:cNvSpPr/>
          <p:nvPr/>
        </p:nvSpPr>
        <p:spPr>
          <a:xfrm>
            <a:off x="142844" y="4286256"/>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正方形/長方形 10"/>
          <p:cNvSpPr/>
          <p:nvPr/>
        </p:nvSpPr>
        <p:spPr>
          <a:xfrm>
            <a:off x="6143636" y="1500174"/>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正方形/長方形 11"/>
          <p:cNvSpPr/>
          <p:nvPr/>
        </p:nvSpPr>
        <p:spPr>
          <a:xfrm>
            <a:off x="3143240" y="1500174"/>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正方形/長方形 12"/>
          <p:cNvSpPr/>
          <p:nvPr/>
        </p:nvSpPr>
        <p:spPr>
          <a:xfrm>
            <a:off x="142844" y="1500174"/>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12"/>
          <p:cNvPicPr>
            <a:picLocks noChangeAspect="1" noChangeArrowheads="1"/>
          </p:cNvPicPr>
          <p:nvPr/>
        </p:nvPicPr>
        <p:blipFill>
          <a:blip r:embed="rId3" cstate="print"/>
          <a:srcRect/>
          <a:stretch>
            <a:fillRect/>
          </a:stretch>
        </p:blipFill>
        <p:spPr bwMode="auto">
          <a:xfrm>
            <a:off x="7715272" y="1785926"/>
            <a:ext cx="1143008" cy="969271"/>
          </a:xfrm>
          <a:prstGeom prst="rect">
            <a:avLst/>
          </a:prstGeom>
          <a:noFill/>
          <a:ln w="9525">
            <a:noFill/>
            <a:miter lim="800000"/>
            <a:headEnd/>
            <a:tailEnd/>
          </a:ln>
          <a:effectLst/>
        </p:spPr>
      </p:pic>
      <p:pic>
        <p:nvPicPr>
          <p:cNvPr id="15" name="Picture 9"/>
          <p:cNvPicPr>
            <a:picLocks noChangeAspect="1" noChangeArrowheads="1"/>
          </p:cNvPicPr>
          <p:nvPr/>
        </p:nvPicPr>
        <p:blipFill>
          <a:blip r:embed="rId4" cstate="print"/>
          <a:srcRect/>
          <a:stretch>
            <a:fillRect/>
          </a:stretch>
        </p:blipFill>
        <p:spPr bwMode="auto">
          <a:xfrm>
            <a:off x="7700598" y="2786058"/>
            <a:ext cx="1240814" cy="1147753"/>
          </a:xfrm>
          <a:prstGeom prst="rect">
            <a:avLst/>
          </a:prstGeom>
          <a:noFill/>
          <a:ln w="9525">
            <a:noFill/>
            <a:miter lim="800000"/>
            <a:headEnd/>
            <a:tailEnd/>
          </a:ln>
          <a:effectLst/>
        </p:spPr>
      </p:pic>
      <p:pic>
        <p:nvPicPr>
          <p:cNvPr id="16" name="Picture 7"/>
          <p:cNvPicPr>
            <a:picLocks noChangeAspect="1" noChangeArrowheads="1"/>
          </p:cNvPicPr>
          <p:nvPr/>
        </p:nvPicPr>
        <p:blipFill>
          <a:blip r:embed="rId5" cstate="print"/>
          <a:srcRect/>
          <a:stretch>
            <a:fillRect/>
          </a:stretch>
        </p:blipFill>
        <p:spPr bwMode="auto">
          <a:xfrm>
            <a:off x="214282" y="4664085"/>
            <a:ext cx="1785950" cy="974154"/>
          </a:xfrm>
          <a:prstGeom prst="rect">
            <a:avLst/>
          </a:prstGeom>
          <a:noFill/>
          <a:ln w="9525">
            <a:noFill/>
            <a:miter lim="800000"/>
            <a:headEnd/>
            <a:tailEnd/>
          </a:ln>
          <a:effectLst/>
        </p:spPr>
      </p:pic>
      <p:pic>
        <p:nvPicPr>
          <p:cNvPr id="17" name="Picture 8"/>
          <p:cNvPicPr>
            <a:picLocks noChangeAspect="1" noChangeArrowheads="1"/>
          </p:cNvPicPr>
          <p:nvPr/>
        </p:nvPicPr>
        <p:blipFill>
          <a:blip r:embed="rId6" cstate="print"/>
          <a:srcRect/>
          <a:stretch>
            <a:fillRect/>
          </a:stretch>
        </p:blipFill>
        <p:spPr bwMode="auto">
          <a:xfrm>
            <a:off x="1396920" y="5643578"/>
            <a:ext cx="1460568" cy="1078598"/>
          </a:xfrm>
          <a:prstGeom prst="rect">
            <a:avLst/>
          </a:prstGeom>
          <a:noFill/>
          <a:ln w="9525">
            <a:noFill/>
            <a:miter lim="800000"/>
            <a:headEnd/>
            <a:tailEnd/>
          </a:ln>
          <a:effectLst/>
        </p:spPr>
      </p:pic>
      <p:pic>
        <p:nvPicPr>
          <p:cNvPr id="20" name="Picture 4"/>
          <p:cNvPicPr>
            <a:picLocks noChangeAspect="1" noChangeArrowheads="1"/>
          </p:cNvPicPr>
          <p:nvPr/>
        </p:nvPicPr>
        <p:blipFill>
          <a:blip r:embed="rId7" cstate="print"/>
          <a:srcRect/>
          <a:stretch>
            <a:fillRect/>
          </a:stretch>
        </p:blipFill>
        <p:spPr bwMode="auto">
          <a:xfrm>
            <a:off x="6197612" y="2118601"/>
            <a:ext cx="1428760" cy="1453275"/>
          </a:xfrm>
          <a:prstGeom prst="rect">
            <a:avLst/>
          </a:prstGeom>
          <a:noFill/>
          <a:ln w="9525">
            <a:noFill/>
            <a:miter lim="800000"/>
            <a:headEnd/>
            <a:tailEnd/>
          </a:ln>
          <a:effectLst/>
        </p:spPr>
      </p:pic>
      <p:pic>
        <p:nvPicPr>
          <p:cNvPr id="24" name="Picture 3"/>
          <p:cNvPicPr preferRelativeResize="0">
            <a:picLocks noChangeArrowheads="1"/>
          </p:cNvPicPr>
          <p:nvPr/>
        </p:nvPicPr>
        <p:blipFill>
          <a:blip r:embed="rId8" cstate="print"/>
          <a:srcRect/>
          <a:stretch>
            <a:fillRect/>
          </a:stretch>
        </p:blipFill>
        <p:spPr bwMode="auto">
          <a:xfrm>
            <a:off x="928662" y="1285860"/>
            <a:ext cx="1142081" cy="453858"/>
          </a:xfrm>
          <a:prstGeom prst="rect">
            <a:avLst/>
          </a:prstGeom>
          <a:noFill/>
          <a:ln w="9525">
            <a:noFill/>
            <a:miter lim="800000"/>
            <a:headEnd/>
            <a:tailEnd/>
          </a:ln>
          <a:effectLst/>
        </p:spPr>
      </p:pic>
      <p:pic>
        <p:nvPicPr>
          <p:cNvPr id="25" name="Picture 2"/>
          <p:cNvPicPr preferRelativeResize="0">
            <a:picLocks noChangeArrowheads="1"/>
          </p:cNvPicPr>
          <p:nvPr/>
        </p:nvPicPr>
        <p:blipFill>
          <a:blip r:embed="rId9" cstate="print"/>
          <a:srcRect/>
          <a:stretch>
            <a:fillRect/>
          </a:stretch>
        </p:blipFill>
        <p:spPr bwMode="auto">
          <a:xfrm>
            <a:off x="4000496" y="1260460"/>
            <a:ext cx="1142081" cy="453858"/>
          </a:xfrm>
          <a:prstGeom prst="rect">
            <a:avLst/>
          </a:prstGeom>
          <a:noFill/>
          <a:ln w="9525">
            <a:noFill/>
            <a:miter lim="800000"/>
            <a:headEnd/>
            <a:tailEnd/>
          </a:ln>
          <a:effectLst/>
        </p:spPr>
      </p:pic>
      <p:pic>
        <p:nvPicPr>
          <p:cNvPr id="76801" name="Picture 1"/>
          <p:cNvPicPr>
            <a:picLocks noChangeAspect="1" noChangeArrowheads="1"/>
          </p:cNvPicPr>
          <p:nvPr/>
        </p:nvPicPr>
        <p:blipFill>
          <a:blip r:embed="rId10" cstate="print"/>
          <a:srcRect/>
          <a:stretch>
            <a:fillRect/>
          </a:stretch>
        </p:blipFill>
        <p:spPr bwMode="auto">
          <a:xfrm>
            <a:off x="6802454" y="1306498"/>
            <a:ext cx="1428760" cy="355756"/>
          </a:xfrm>
          <a:prstGeom prst="rect">
            <a:avLst/>
          </a:prstGeom>
          <a:noFill/>
          <a:ln w="9525">
            <a:noFill/>
            <a:miter lim="800000"/>
            <a:headEnd/>
            <a:tailEnd/>
          </a:ln>
          <a:effectLst/>
        </p:spPr>
      </p:pic>
      <p:pic>
        <p:nvPicPr>
          <p:cNvPr id="76803" name="Picture 3" descr="https://www.tandd.co.jp/include/img/header_main_logo.gif"/>
          <p:cNvPicPr>
            <a:picLocks noChangeAspect="1" noChangeArrowheads="1"/>
          </p:cNvPicPr>
          <p:nvPr/>
        </p:nvPicPr>
        <p:blipFill>
          <a:blip r:embed="rId11" cstate="print"/>
          <a:srcRect/>
          <a:stretch>
            <a:fillRect/>
          </a:stretch>
        </p:blipFill>
        <p:spPr bwMode="auto">
          <a:xfrm>
            <a:off x="928662" y="4143380"/>
            <a:ext cx="1071570" cy="437684"/>
          </a:xfrm>
          <a:prstGeom prst="rect">
            <a:avLst/>
          </a:prstGeom>
          <a:noFill/>
        </p:spPr>
      </p:pic>
      <p:pic>
        <p:nvPicPr>
          <p:cNvPr id="28" name="Picture 12" descr="https://axel-search.as-1.co.jp/media/images/10280155.jpg"/>
          <p:cNvPicPr>
            <a:picLocks noChangeAspect="1" noChangeArrowheads="1"/>
          </p:cNvPicPr>
          <p:nvPr/>
        </p:nvPicPr>
        <p:blipFill>
          <a:blip r:embed="rId12" cstate="print"/>
          <a:srcRect/>
          <a:stretch>
            <a:fillRect/>
          </a:stretch>
        </p:blipFill>
        <p:spPr bwMode="auto">
          <a:xfrm>
            <a:off x="176181" y="2357430"/>
            <a:ext cx="1372871" cy="1428760"/>
          </a:xfrm>
          <a:prstGeom prst="rect">
            <a:avLst/>
          </a:prstGeom>
          <a:noFill/>
        </p:spPr>
      </p:pic>
      <p:pic>
        <p:nvPicPr>
          <p:cNvPr id="29" name="Picture 14" descr="https://axel-search.as-1.co.jp/media/images/10320155.jpg"/>
          <p:cNvPicPr>
            <a:picLocks noChangeAspect="1" noChangeArrowheads="1"/>
          </p:cNvPicPr>
          <p:nvPr/>
        </p:nvPicPr>
        <p:blipFill>
          <a:blip r:embed="rId13" cstate="print"/>
          <a:srcRect/>
          <a:stretch>
            <a:fillRect/>
          </a:stretch>
        </p:blipFill>
        <p:spPr bwMode="auto">
          <a:xfrm>
            <a:off x="1533504" y="2357430"/>
            <a:ext cx="1435680" cy="1428760"/>
          </a:xfrm>
          <a:prstGeom prst="rect">
            <a:avLst/>
          </a:prstGeom>
          <a:noFill/>
        </p:spPr>
      </p:pic>
      <p:pic>
        <p:nvPicPr>
          <p:cNvPr id="31" name="Picture 4" descr="C:\Users\weixia1\Desktop\图片\SABATA3.jpg"/>
          <p:cNvPicPr>
            <a:picLocks noChangeAspect="1" noChangeArrowheads="1"/>
          </p:cNvPicPr>
          <p:nvPr/>
        </p:nvPicPr>
        <p:blipFill>
          <a:blip r:embed="rId14" cstate="print"/>
          <a:srcRect l="12968" r="9405"/>
          <a:stretch>
            <a:fillRect/>
          </a:stretch>
        </p:blipFill>
        <p:spPr bwMode="auto">
          <a:xfrm>
            <a:off x="4324347" y="1785926"/>
            <a:ext cx="1571637" cy="2143140"/>
          </a:xfrm>
          <a:prstGeom prst="rect">
            <a:avLst/>
          </a:prstGeom>
          <a:noFill/>
        </p:spPr>
      </p:pic>
      <p:pic>
        <p:nvPicPr>
          <p:cNvPr id="76805" name="Picture 5" descr="https://aimg.as-1.co.jp/c/6/237/06/06023707.jpg?v=ac21e6c3ade9463f2791a87a171b489232053ec3"/>
          <p:cNvPicPr>
            <a:picLocks noChangeAspect="1" noChangeArrowheads="1"/>
          </p:cNvPicPr>
          <p:nvPr/>
        </p:nvPicPr>
        <p:blipFill>
          <a:blip r:embed="rId15" cstate="print"/>
          <a:srcRect l="30556" r="29166"/>
          <a:stretch>
            <a:fillRect/>
          </a:stretch>
        </p:blipFill>
        <p:spPr bwMode="auto">
          <a:xfrm>
            <a:off x="3214678" y="1785926"/>
            <a:ext cx="1035844" cy="2143110"/>
          </a:xfrm>
          <a:prstGeom prst="rect">
            <a:avLst/>
          </a:prstGeom>
          <a:noFill/>
        </p:spPr>
      </p:pic>
      <p:pic>
        <p:nvPicPr>
          <p:cNvPr id="76807" name="Picture 7" descr="https://aimg.as-1.co.jp/c/6/8290/11/06829011.jpg?v=ac21e6c3ade9463f2791a87a171b489232053ec3"/>
          <p:cNvPicPr>
            <a:picLocks noChangeAspect="1" noChangeArrowheads="1"/>
          </p:cNvPicPr>
          <p:nvPr/>
        </p:nvPicPr>
        <p:blipFill>
          <a:blip r:embed="rId16" cstate="print"/>
          <a:srcRect l="19231" r="18803"/>
          <a:stretch>
            <a:fillRect/>
          </a:stretch>
        </p:blipFill>
        <p:spPr bwMode="auto">
          <a:xfrm>
            <a:off x="3214678" y="4690252"/>
            <a:ext cx="1500198" cy="2017486"/>
          </a:xfrm>
          <a:prstGeom prst="rect">
            <a:avLst/>
          </a:prstGeom>
          <a:noFill/>
        </p:spPr>
      </p:pic>
      <p:pic>
        <p:nvPicPr>
          <p:cNvPr id="76809" name="Picture 9" descr="http://www.mcdry.co.jp/image/menu/menu_flag_mcdry.jpg"/>
          <p:cNvPicPr>
            <a:picLocks noChangeAspect="1" noChangeArrowheads="1"/>
          </p:cNvPicPr>
          <p:nvPr/>
        </p:nvPicPr>
        <p:blipFill>
          <a:blip r:embed="rId17" cstate="print"/>
          <a:srcRect/>
          <a:stretch>
            <a:fillRect/>
          </a:stretch>
        </p:blipFill>
        <p:spPr bwMode="auto">
          <a:xfrm>
            <a:off x="3875082" y="4143380"/>
            <a:ext cx="1333500" cy="400050"/>
          </a:xfrm>
          <a:prstGeom prst="rect">
            <a:avLst/>
          </a:prstGeom>
          <a:noFill/>
        </p:spPr>
      </p:pic>
      <p:pic>
        <p:nvPicPr>
          <p:cNvPr id="76811" name="Picture 11" descr="https://aimg.as-1.co.jp/c/1/6542/11/01654201.jpg?v=ac21e6c3ade9463f2791a87a171b489232053ec3"/>
          <p:cNvPicPr>
            <a:picLocks noChangeAspect="1" noChangeArrowheads="1"/>
          </p:cNvPicPr>
          <p:nvPr/>
        </p:nvPicPr>
        <p:blipFill>
          <a:blip r:embed="rId18" cstate="print"/>
          <a:srcRect l="29167" r="31944"/>
          <a:stretch>
            <a:fillRect/>
          </a:stretch>
        </p:blipFill>
        <p:spPr bwMode="auto">
          <a:xfrm>
            <a:off x="4929190" y="4719646"/>
            <a:ext cx="928694" cy="1990045"/>
          </a:xfrm>
          <a:prstGeom prst="rect">
            <a:avLst/>
          </a:prstGeom>
          <a:noFill/>
        </p:spPr>
      </p:pic>
      <p:pic>
        <p:nvPicPr>
          <p:cNvPr id="76815" name="Picture 15"/>
          <p:cNvPicPr>
            <a:picLocks noChangeAspect="1" noChangeArrowheads="1"/>
          </p:cNvPicPr>
          <p:nvPr/>
        </p:nvPicPr>
        <p:blipFill>
          <a:blip r:embed="rId19" cstate="print"/>
          <a:srcRect/>
          <a:stretch>
            <a:fillRect/>
          </a:stretch>
        </p:blipFill>
        <p:spPr bwMode="auto">
          <a:xfrm>
            <a:off x="7572397" y="4783564"/>
            <a:ext cx="1357322" cy="1922046"/>
          </a:xfrm>
          <a:prstGeom prst="rect">
            <a:avLst/>
          </a:prstGeom>
          <a:noFill/>
          <a:ln w="9525">
            <a:noFill/>
            <a:miter lim="800000"/>
            <a:headEnd/>
            <a:tailEnd/>
          </a:ln>
          <a:effectLst/>
        </p:spPr>
      </p:pic>
      <p:pic>
        <p:nvPicPr>
          <p:cNvPr id="76816" name="Picture 16"/>
          <p:cNvPicPr>
            <a:picLocks noChangeAspect="1" noChangeArrowheads="1"/>
          </p:cNvPicPr>
          <p:nvPr/>
        </p:nvPicPr>
        <p:blipFill>
          <a:blip r:embed="rId20" cstate="print"/>
          <a:srcRect t="12397"/>
          <a:stretch>
            <a:fillRect/>
          </a:stretch>
        </p:blipFill>
        <p:spPr bwMode="auto">
          <a:xfrm>
            <a:off x="6215074" y="4576770"/>
            <a:ext cx="1038034" cy="1009647"/>
          </a:xfrm>
          <a:prstGeom prst="rect">
            <a:avLst/>
          </a:prstGeom>
          <a:noFill/>
          <a:ln w="9525">
            <a:noFill/>
            <a:miter lim="800000"/>
            <a:headEnd/>
            <a:tailEnd/>
          </a:ln>
          <a:effectLst/>
        </p:spPr>
      </p:pic>
      <p:pic>
        <p:nvPicPr>
          <p:cNvPr id="76817" name="Picture 17"/>
          <p:cNvPicPr>
            <a:picLocks noChangeAspect="1" noChangeArrowheads="1"/>
          </p:cNvPicPr>
          <p:nvPr/>
        </p:nvPicPr>
        <p:blipFill>
          <a:blip r:embed="rId21" cstate="print"/>
          <a:srcRect/>
          <a:stretch>
            <a:fillRect/>
          </a:stretch>
        </p:blipFill>
        <p:spPr bwMode="auto">
          <a:xfrm>
            <a:off x="6715140" y="5602302"/>
            <a:ext cx="752499" cy="1107951"/>
          </a:xfrm>
          <a:prstGeom prst="rect">
            <a:avLst/>
          </a:prstGeom>
          <a:noFill/>
          <a:ln w="9525">
            <a:noFill/>
            <a:miter lim="800000"/>
            <a:headEnd/>
            <a:tailEnd/>
          </a:ln>
          <a:effectLst/>
        </p:spPr>
      </p:pic>
      <p:pic>
        <p:nvPicPr>
          <p:cNvPr id="76819" name="Picture 19" descr="http://www.heidon.co.jp/wp/wp-content/themes/HEIDON/images/logo_en.png"/>
          <p:cNvPicPr>
            <a:picLocks noChangeAspect="1" noChangeArrowheads="1"/>
          </p:cNvPicPr>
          <p:nvPr/>
        </p:nvPicPr>
        <p:blipFill>
          <a:blip r:embed="rId22" cstate="print"/>
          <a:srcRect r="53846"/>
          <a:stretch>
            <a:fillRect/>
          </a:stretch>
        </p:blipFill>
        <p:spPr bwMode="auto">
          <a:xfrm>
            <a:off x="6765940" y="4110042"/>
            <a:ext cx="1714512" cy="342901"/>
          </a:xfrm>
          <a:prstGeom prst="rect">
            <a:avLst/>
          </a:prstGeom>
          <a:solidFill>
            <a:schemeClr val="bg1"/>
          </a:solidFill>
        </p:spPr>
      </p:pic>
      <p:sp>
        <p:nvSpPr>
          <p:cNvPr id="43" name="正方形/長方形 42"/>
          <p:cNvSpPr/>
          <p:nvPr/>
        </p:nvSpPr>
        <p:spPr>
          <a:xfrm>
            <a:off x="3143240" y="785794"/>
            <a:ext cx="5286412" cy="369332"/>
          </a:xfrm>
          <a:prstGeom prst="rect">
            <a:avLst/>
          </a:prstGeom>
        </p:spPr>
        <p:txBody>
          <a:bodyPr wrap="square">
            <a:spAutoFit/>
          </a:bodyPr>
          <a:lstStyle/>
          <a:p>
            <a:r>
              <a:rPr lang="zh-CN" altLang="en-US" dirty="0" smtClean="0">
                <a:solidFill>
                  <a:srgbClr val="FF0000"/>
                </a:solidFill>
                <a:latin typeface="微软雅黑" pitchFamily="34" charset="-122"/>
                <a:ea typeface="微软雅黑" pitchFamily="34" charset="-122"/>
              </a:rPr>
              <a:t>有优势的日本进口品牌，渠道及价格极有竞争力</a:t>
            </a:r>
            <a:endParaRPr lang="en-US" altLang="ja-JP" dirty="0" smtClean="0">
              <a:solidFill>
                <a:srgbClr val="FF0000"/>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1"/>
          </p:nvPr>
        </p:nvSpPr>
        <p:spPr/>
        <p:txBody>
          <a:bodyPr/>
          <a:lstStyle/>
          <a:p>
            <a:pPr>
              <a:defRPr/>
            </a:pPr>
            <a:fld id="{0D11A21D-DCE6-48F7-8DEF-51A3DEE82D39}" type="slidenum">
              <a:rPr lang="en-US" altLang="ja-JP" smtClean="0"/>
              <a:pPr>
                <a:defRPr/>
              </a:pPr>
              <a:t>44</a:t>
            </a:fld>
            <a:endParaRPr lang="en-US" altLang="ja-JP"/>
          </a:p>
        </p:txBody>
      </p:sp>
      <p:cxnSp>
        <p:nvCxnSpPr>
          <p:cNvPr id="4" name="直線コネクタ 3"/>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21"/>
          <p:cNvPicPr>
            <a:picLocks noChangeAspect="1" noChangeArrowheads="1"/>
          </p:cNvPicPr>
          <p:nvPr/>
        </p:nvPicPr>
        <p:blipFill>
          <a:blip r:embed="rId2"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6" name="正方形/長方形 5"/>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46</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品牌</a:t>
            </a:r>
            <a:endPar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endParaRPr>
          </a:p>
        </p:txBody>
      </p:sp>
      <p:sp>
        <p:nvSpPr>
          <p:cNvPr id="7" name="ホームベース 6"/>
          <p:cNvSpPr/>
          <p:nvPr/>
        </p:nvSpPr>
        <p:spPr>
          <a:xfrm>
            <a:off x="323528" y="782944"/>
            <a:ext cx="2676836" cy="360040"/>
          </a:xfrm>
          <a:prstGeom prst="homePlate">
            <a:avLst>
              <a:gd name="adj" fmla="val 84116"/>
            </a:avLst>
          </a:prstGeom>
          <a:solidFill>
            <a:srgbClr val="FF0000"/>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smtClean="0">
                <a:solidFill>
                  <a:schemeClr val="bg1"/>
                </a:solidFill>
                <a:latin typeface="Microsoft YaHei" pitchFamily="34" charset="-122"/>
                <a:ea typeface="Microsoft YaHei" pitchFamily="34" charset="-122"/>
              </a:rPr>
              <a:t>推荐日本品牌（进口）</a:t>
            </a:r>
          </a:p>
        </p:txBody>
      </p:sp>
      <p:sp>
        <p:nvSpPr>
          <p:cNvPr id="8" name="正方形/長方形 7"/>
          <p:cNvSpPr/>
          <p:nvPr/>
        </p:nvSpPr>
        <p:spPr>
          <a:xfrm>
            <a:off x="6143636" y="4286256"/>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正方形/長方形 8"/>
          <p:cNvSpPr/>
          <p:nvPr/>
        </p:nvSpPr>
        <p:spPr>
          <a:xfrm>
            <a:off x="3143240" y="4286256"/>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正方形/長方形 9"/>
          <p:cNvSpPr/>
          <p:nvPr/>
        </p:nvSpPr>
        <p:spPr>
          <a:xfrm>
            <a:off x="142844" y="4286256"/>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正方形/長方形 10"/>
          <p:cNvSpPr/>
          <p:nvPr/>
        </p:nvSpPr>
        <p:spPr>
          <a:xfrm>
            <a:off x="6143636" y="1500174"/>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正方形/長方形 11"/>
          <p:cNvSpPr/>
          <p:nvPr/>
        </p:nvSpPr>
        <p:spPr>
          <a:xfrm>
            <a:off x="3143240" y="1500174"/>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正方形/長方形 12"/>
          <p:cNvSpPr/>
          <p:nvPr/>
        </p:nvSpPr>
        <p:spPr>
          <a:xfrm>
            <a:off x="142844" y="1500174"/>
            <a:ext cx="2857520" cy="25003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2"/>
          <p:cNvPicPr>
            <a:picLocks noChangeAspect="1" noChangeArrowheads="1"/>
          </p:cNvPicPr>
          <p:nvPr/>
        </p:nvPicPr>
        <p:blipFill>
          <a:blip r:embed="rId3" cstate="print"/>
          <a:srcRect/>
          <a:stretch>
            <a:fillRect/>
          </a:stretch>
        </p:blipFill>
        <p:spPr bwMode="auto">
          <a:xfrm>
            <a:off x="3214678" y="1714488"/>
            <a:ext cx="1378655" cy="1428760"/>
          </a:xfrm>
          <a:prstGeom prst="rect">
            <a:avLst/>
          </a:prstGeom>
          <a:noFill/>
          <a:ln w="9525">
            <a:noFill/>
            <a:miter lim="800000"/>
            <a:headEnd/>
            <a:tailEnd/>
          </a:ln>
          <a:effectLst/>
        </p:spPr>
      </p:pic>
      <p:pic>
        <p:nvPicPr>
          <p:cNvPr id="15" name="Picture 3"/>
          <p:cNvPicPr>
            <a:picLocks noGrp="1" noChangeAspect="1" noChangeArrowheads="1"/>
          </p:cNvPicPr>
          <p:nvPr>
            <p:ph/>
          </p:nvPr>
        </p:nvPicPr>
        <p:blipFill>
          <a:blip r:embed="rId4" cstate="print"/>
          <a:srcRect l="16146" t="9698" r="16146" b="10487"/>
          <a:stretch>
            <a:fillRect/>
          </a:stretch>
        </p:blipFill>
        <p:spPr bwMode="auto">
          <a:xfrm>
            <a:off x="4397442" y="2884000"/>
            <a:ext cx="1547824" cy="1071570"/>
          </a:xfrm>
          <a:prstGeom prst="rect">
            <a:avLst/>
          </a:prstGeom>
          <a:noFill/>
          <a:ln w="9525">
            <a:noFill/>
            <a:miter lim="800000"/>
            <a:headEnd/>
            <a:tailEnd/>
          </a:ln>
          <a:effectLst/>
        </p:spPr>
      </p:pic>
      <p:pic>
        <p:nvPicPr>
          <p:cNvPr id="16" name="Picture 5"/>
          <p:cNvPicPr>
            <a:picLocks noChangeAspect="1" noChangeArrowheads="1"/>
          </p:cNvPicPr>
          <p:nvPr/>
        </p:nvPicPr>
        <p:blipFill>
          <a:blip r:embed="rId5" cstate="print"/>
          <a:srcRect l="4746"/>
          <a:stretch>
            <a:fillRect/>
          </a:stretch>
        </p:blipFill>
        <p:spPr bwMode="auto">
          <a:xfrm>
            <a:off x="4500562" y="5453896"/>
            <a:ext cx="1433710" cy="1260124"/>
          </a:xfrm>
          <a:prstGeom prst="rect">
            <a:avLst/>
          </a:prstGeom>
          <a:noFill/>
          <a:ln w="9525">
            <a:noFill/>
            <a:miter lim="800000"/>
            <a:headEnd/>
            <a:tailEnd/>
          </a:ln>
          <a:effectLst/>
        </p:spPr>
      </p:pic>
      <p:pic>
        <p:nvPicPr>
          <p:cNvPr id="17" name="Picture 6"/>
          <p:cNvPicPr>
            <a:picLocks noChangeAspect="1" noChangeArrowheads="1"/>
          </p:cNvPicPr>
          <p:nvPr/>
        </p:nvPicPr>
        <p:blipFill>
          <a:blip r:embed="rId6" cstate="print"/>
          <a:srcRect r="8574"/>
          <a:stretch>
            <a:fillRect/>
          </a:stretch>
        </p:blipFill>
        <p:spPr bwMode="auto">
          <a:xfrm>
            <a:off x="3188175" y="4643446"/>
            <a:ext cx="1331709" cy="1285884"/>
          </a:xfrm>
          <a:prstGeom prst="rect">
            <a:avLst/>
          </a:prstGeom>
          <a:noFill/>
          <a:ln w="9525">
            <a:noFill/>
            <a:miter lim="800000"/>
            <a:headEnd/>
            <a:tailEnd/>
          </a:ln>
          <a:effectLst/>
        </p:spPr>
      </p:pic>
      <p:pic>
        <p:nvPicPr>
          <p:cNvPr id="18" name="Picture 17" descr="https://aimg.as-1.co.jp/c/62/2692/84/62269284.jpg?v=ac21e6c3ade9463f2791a87a171b489232053ec3"/>
          <p:cNvPicPr>
            <a:picLocks noChangeAspect="1" noChangeArrowheads="1"/>
          </p:cNvPicPr>
          <p:nvPr/>
        </p:nvPicPr>
        <p:blipFill>
          <a:blip r:embed="rId7" cstate="print"/>
          <a:srcRect l="27777" r="34212"/>
          <a:stretch>
            <a:fillRect/>
          </a:stretch>
        </p:blipFill>
        <p:spPr bwMode="auto">
          <a:xfrm rot="13734231">
            <a:off x="6720608" y="1501192"/>
            <a:ext cx="871632" cy="1910938"/>
          </a:xfrm>
          <a:prstGeom prst="rect">
            <a:avLst/>
          </a:prstGeom>
          <a:noFill/>
        </p:spPr>
      </p:pic>
      <p:pic>
        <p:nvPicPr>
          <p:cNvPr id="75777" name="Picture 1"/>
          <p:cNvPicPr>
            <a:picLocks noChangeAspect="1" noChangeArrowheads="1"/>
          </p:cNvPicPr>
          <p:nvPr/>
        </p:nvPicPr>
        <p:blipFill>
          <a:blip r:embed="rId8" cstate="print"/>
          <a:srcRect/>
          <a:stretch>
            <a:fillRect/>
          </a:stretch>
        </p:blipFill>
        <p:spPr bwMode="auto">
          <a:xfrm>
            <a:off x="6215074" y="4767431"/>
            <a:ext cx="1414456" cy="1233337"/>
          </a:xfrm>
          <a:prstGeom prst="rect">
            <a:avLst/>
          </a:prstGeom>
          <a:noFill/>
          <a:ln w="9525">
            <a:noFill/>
            <a:miter lim="800000"/>
            <a:headEnd/>
            <a:tailEnd/>
          </a:ln>
          <a:effectLst/>
        </p:spPr>
      </p:pic>
      <p:pic>
        <p:nvPicPr>
          <p:cNvPr id="75778" name="Picture 2"/>
          <p:cNvPicPr>
            <a:picLocks noChangeAspect="1" noChangeArrowheads="1"/>
          </p:cNvPicPr>
          <p:nvPr/>
        </p:nvPicPr>
        <p:blipFill>
          <a:blip r:embed="rId9" cstate="print"/>
          <a:srcRect/>
          <a:stretch>
            <a:fillRect/>
          </a:stretch>
        </p:blipFill>
        <p:spPr bwMode="auto">
          <a:xfrm>
            <a:off x="7643834" y="5000636"/>
            <a:ext cx="1281467" cy="1623997"/>
          </a:xfrm>
          <a:prstGeom prst="rect">
            <a:avLst/>
          </a:prstGeom>
          <a:noFill/>
          <a:ln w="9525">
            <a:noFill/>
            <a:miter lim="800000"/>
            <a:headEnd/>
            <a:tailEnd/>
          </a:ln>
          <a:effectLst/>
        </p:spPr>
      </p:pic>
      <p:pic>
        <p:nvPicPr>
          <p:cNvPr id="75780" name="Picture 4" descr="http://www.nichiban.co.jp/common/images/logo.gif"/>
          <p:cNvPicPr>
            <a:picLocks noChangeAspect="1" noChangeArrowheads="1"/>
          </p:cNvPicPr>
          <p:nvPr/>
        </p:nvPicPr>
        <p:blipFill>
          <a:blip r:embed="rId10" cstate="print"/>
          <a:srcRect l="14063" t="32609" r="10937"/>
          <a:stretch>
            <a:fillRect/>
          </a:stretch>
        </p:blipFill>
        <p:spPr bwMode="auto">
          <a:xfrm>
            <a:off x="6786578" y="4143380"/>
            <a:ext cx="1419544" cy="366713"/>
          </a:xfrm>
          <a:prstGeom prst="rect">
            <a:avLst/>
          </a:prstGeom>
          <a:solidFill>
            <a:schemeClr val="bg1"/>
          </a:solidFill>
        </p:spPr>
      </p:pic>
      <p:pic>
        <p:nvPicPr>
          <p:cNvPr id="75781" name="Picture 5"/>
          <p:cNvPicPr>
            <a:picLocks noChangeAspect="1" noChangeArrowheads="1"/>
          </p:cNvPicPr>
          <p:nvPr/>
        </p:nvPicPr>
        <p:blipFill>
          <a:blip r:embed="rId11" cstate="print"/>
          <a:srcRect/>
          <a:stretch>
            <a:fillRect/>
          </a:stretch>
        </p:blipFill>
        <p:spPr bwMode="auto">
          <a:xfrm>
            <a:off x="1643042" y="1528600"/>
            <a:ext cx="1357322" cy="1320802"/>
          </a:xfrm>
          <a:prstGeom prst="rect">
            <a:avLst/>
          </a:prstGeom>
          <a:noFill/>
          <a:ln w="9525">
            <a:noFill/>
            <a:miter lim="800000"/>
            <a:headEnd/>
            <a:tailEnd/>
          </a:ln>
          <a:effectLst/>
        </p:spPr>
      </p:pic>
      <p:pic>
        <p:nvPicPr>
          <p:cNvPr id="75782" name="Picture 6"/>
          <p:cNvPicPr>
            <a:picLocks noChangeAspect="1" noChangeArrowheads="1"/>
          </p:cNvPicPr>
          <p:nvPr/>
        </p:nvPicPr>
        <p:blipFill>
          <a:blip r:embed="rId12" cstate="print"/>
          <a:srcRect/>
          <a:stretch>
            <a:fillRect/>
          </a:stretch>
        </p:blipFill>
        <p:spPr bwMode="auto">
          <a:xfrm>
            <a:off x="195243" y="1785926"/>
            <a:ext cx="1590675" cy="990600"/>
          </a:xfrm>
          <a:prstGeom prst="rect">
            <a:avLst/>
          </a:prstGeom>
          <a:noFill/>
          <a:ln w="9525">
            <a:noFill/>
            <a:miter lim="800000"/>
            <a:headEnd/>
            <a:tailEnd/>
          </a:ln>
          <a:effectLst/>
        </p:spPr>
      </p:pic>
      <p:pic>
        <p:nvPicPr>
          <p:cNvPr id="75783" name="Picture 7"/>
          <p:cNvPicPr>
            <a:picLocks noChangeAspect="1" noChangeArrowheads="1"/>
          </p:cNvPicPr>
          <p:nvPr/>
        </p:nvPicPr>
        <p:blipFill>
          <a:blip r:embed="rId13" cstate="print"/>
          <a:srcRect/>
          <a:stretch>
            <a:fillRect/>
          </a:stretch>
        </p:blipFill>
        <p:spPr bwMode="auto">
          <a:xfrm>
            <a:off x="214282" y="2828187"/>
            <a:ext cx="1357322" cy="1106513"/>
          </a:xfrm>
          <a:prstGeom prst="rect">
            <a:avLst/>
          </a:prstGeom>
          <a:noFill/>
          <a:ln w="9525">
            <a:noFill/>
            <a:miter lim="800000"/>
            <a:headEnd/>
            <a:tailEnd/>
          </a:ln>
          <a:effectLst/>
        </p:spPr>
      </p:pic>
      <p:pic>
        <p:nvPicPr>
          <p:cNvPr id="75784" name="Picture 8"/>
          <p:cNvPicPr>
            <a:picLocks noChangeAspect="1" noChangeArrowheads="1"/>
          </p:cNvPicPr>
          <p:nvPr/>
        </p:nvPicPr>
        <p:blipFill>
          <a:blip r:embed="rId14" cstate="print"/>
          <a:srcRect/>
          <a:stretch>
            <a:fillRect/>
          </a:stretch>
        </p:blipFill>
        <p:spPr bwMode="auto">
          <a:xfrm>
            <a:off x="1791096" y="2857496"/>
            <a:ext cx="1057273" cy="1057273"/>
          </a:xfrm>
          <a:prstGeom prst="rect">
            <a:avLst/>
          </a:prstGeom>
          <a:noFill/>
          <a:ln w="9525">
            <a:noFill/>
            <a:miter lim="800000"/>
            <a:headEnd/>
            <a:tailEnd/>
          </a:ln>
          <a:effectLst/>
        </p:spPr>
      </p:pic>
      <p:sp>
        <p:nvSpPr>
          <p:cNvPr id="75786" name="AutoShape 10" descr="https://www.crecia.co.jp/shared/img/logo.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5788" name="AutoShape 12" descr="https://www.crecia.co.jp/shared/img/logo.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75789" name="Picture 13"/>
          <p:cNvPicPr>
            <a:picLocks noChangeAspect="1" noChangeArrowheads="1"/>
          </p:cNvPicPr>
          <p:nvPr/>
        </p:nvPicPr>
        <p:blipFill>
          <a:blip r:embed="rId15" cstate="print"/>
          <a:srcRect/>
          <a:stretch>
            <a:fillRect/>
          </a:stretch>
        </p:blipFill>
        <p:spPr bwMode="auto">
          <a:xfrm>
            <a:off x="500034" y="1285860"/>
            <a:ext cx="1857388" cy="403154"/>
          </a:xfrm>
          <a:prstGeom prst="rect">
            <a:avLst/>
          </a:prstGeom>
          <a:noFill/>
          <a:ln w="9525">
            <a:noFill/>
            <a:miter lim="800000"/>
            <a:headEnd/>
            <a:tailEnd/>
          </a:ln>
          <a:effectLst/>
        </p:spPr>
      </p:pic>
      <p:pic>
        <p:nvPicPr>
          <p:cNvPr id="75790" name="Picture 14"/>
          <p:cNvPicPr>
            <a:picLocks noChangeAspect="1" noChangeArrowheads="1"/>
          </p:cNvPicPr>
          <p:nvPr/>
        </p:nvPicPr>
        <p:blipFill>
          <a:blip r:embed="rId16" cstate="print"/>
          <a:srcRect/>
          <a:stretch>
            <a:fillRect/>
          </a:stretch>
        </p:blipFill>
        <p:spPr bwMode="auto">
          <a:xfrm>
            <a:off x="7286644" y="2589038"/>
            <a:ext cx="1595436" cy="1293143"/>
          </a:xfrm>
          <a:prstGeom prst="rect">
            <a:avLst/>
          </a:prstGeom>
          <a:noFill/>
          <a:ln w="9525">
            <a:noFill/>
            <a:miter lim="800000"/>
            <a:headEnd/>
            <a:tailEnd/>
          </a:ln>
          <a:effectLst/>
        </p:spPr>
      </p:pic>
      <p:pic>
        <p:nvPicPr>
          <p:cNvPr id="75791" name="Picture 15"/>
          <p:cNvPicPr>
            <a:picLocks noChangeAspect="1" noChangeArrowheads="1"/>
          </p:cNvPicPr>
          <p:nvPr/>
        </p:nvPicPr>
        <p:blipFill>
          <a:blip r:embed="rId17" cstate="print"/>
          <a:srcRect/>
          <a:stretch>
            <a:fillRect/>
          </a:stretch>
        </p:blipFill>
        <p:spPr bwMode="auto">
          <a:xfrm>
            <a:off x="6643702" y="1357298"/>
            <a:ext cx="1785928" cy="296270"/>
          </a:xfrm>
          <a:prstGeom prst="rect">
            <a:avLst/>
          </a:prstGeom>
          <a:noFill/>
          <a:ln w="9525">
            <a:noFill/>
            <a:miter lim="800000"/>
            <a:headEnd/>
            <a:tailEnd/>
          </a:ln>
          <a:effectLst/>
        </p:spPr>
      </p:pic>
      <p:pic>
        <p:nvPicPr>
          <p:cNvPr id="75793" name="Picture 17" descr="https://www.gastec.co.jp/files/user/asset/img/common/lgo_gst.png?v=1486959004"/>
          <p:cNvPicPr>
            <a:picLocks noChangeAspect="1" noChangeArrowheads="1"/>
          </p:cNvPicPr>
          <p:nvPr/>
        </p:nvPicPr>
        <p:blipFill>
          <a:blip r:embed="rId18" cstate="print"/>
          <a:srcRect/>
          <a:stretch>
            <a:fillRect/>
          </a:stretch>
        </p:blipFill>
        <p:spPr bwMode="auto">
          <a:xfrm>
            <a:off x="3857620" y="1357298"/>
            <a:ext cx="1285884" cy="300039"/>
          </a:xfrm>
          <a:prstGeom prst="rect">
            <a:avLst/>
          </a:prstGeom>
          <a:solidFill>
            <a:schemeClr val="bg1"/>
          </a:solidFill>
        </p:spPr>
      </p:pic>
      <p:pic>
        <p:nvPicPr>
          <p:cNvPr id="75794" name="Picture 18"/>
          <p:cNvPicPr>
            <a:picLocks noChangeAspect="1" noChangeArrowheads="1"/>
          </p:cNvPicPr>
          <p:nvPr/>
        </p:nvPicPr>
        <p:blipFill>
          <a:blip r:embed="rId19" cstate="print"/>
          <a:srcRect/>
          <a:stretch>
            <a:fillRect/>
          </a:stretch>
        </p:blipFill>
        <p:spPr bwMode="auto">
          <a:xfrm>
            <a:off x="285720" y="5786454"/>
            <a:ext cx="1600923" cy="857232"/>
          </a:xfrm>
          <a:prstGeom prst="rect">
            <a:avLst/>
          </a:prstGeom>
          <a:noFill/>
          <a:ln w="9525">
            <a:noFill/>
            <a:miter lim="800000"/>
            <a:headEnd/>
            <a:tailEnd/>
          </a:ln>
          <a:effectLst/>
        </p:spPr>
      </p:pic>
      <p:pic>
        <p:nvPicPr>
          <p:cNvPr id="75796" name="Picture 20"/>
          <p:cNvPicPr>
            <a:picLocks noChangeAspect="1" noChangeArrowheads="1"/>
          </p:cNvPicPr>
          <p:nvPr/>
        </p:nvPicPr>
        <p:blipFill>
          <a:blip r:embed="rId20" cstate="print"/>
          <a:srcRect/>
          <a:stretch>
            <a:fillRect/>
          </a:stretch>
        </p:blipFill>
        <p:spPr bwMode="auto">
          <a:xfrm>
            <a:off x="1130031" y="4643446"/>
            <a:ext cx="1810491" cy="1138241"/>
          </a:xfrm>
          <a:prstGeom prst="rect">
            <a:avLst/>
          </a:prstGeom>
          <a:noFill/>
          <a:ln w="9525">
            <a:noFill/>
            <a:miter lim="800000"/>
            <a:headEnd/>
            <a:tailEnd/>
          </a:ln>
          <a:effectLst/>
        </p:spPr>
      </p:pic>
      <p:pic>
        <p:nvPicPr>
          <p:cNvPr id="75798" name="Picture 22" descr="https://www.nichigi.co.jp/dcms_media/image/logo.png"/>
          <p:cNvPicPr>
            <a:picLocks noChangeAspect="1" noChangeArrowheads="1"/>
          </p:cNvPicPr>
          <p:nvPr/>
        </p:nvPicPr>
        <p:blipFill>
          <a:blip r:embed="rId21" cstate="print"/>
          <a:srcRect/>
          <a:stretch>
            <a:fillRect/>
          </a:stretch>
        </p:blipFill>
        <p:spPr bwMode="auto">
          <a:xfrm>
            <a:off x="3857620" y="4143380"/>
            <a:ext cx="1352550" cy="295275"/>
          </a:xfrm>
          <a:prstGeom prst="rect">
            <a:avLst/>
          </a:prstGeom>
          <a:solidFill>
            <a:schemeClr val="bg1"/>
          </a:solidFill>
        </p:spPr>
      </p:pic>
      <p:pic>
        <p:nvPicPr>
          <p:cNvPr id="75799" name="Picture 23"/>
          <p:cNvPicPr>
            <a:picLocks noChangeAspect="1" noChangeArrowheads="1"/>
          </p:cNvPicPr>
          <p:nvPr/>
        </p:nvPicPr>
        <p:blipFill>
          <a:blip r:embed="rId22" cstate="print"/>
          <a:srcRect/>
          <a:stretch>
            <a:fillRect/>
          </a:stretch>
        </p:blipFill>
        <p:spPr bwMode="auto">
          <a:xfrm>
            <a:off x="785786" y="4143380"/>
            <a:ext cx="1428750" cy="390525"/>
          </a:xfrm>
          <a:prstGeom prst="rect">
            <a:avLst/>
          </a:prstGeom>
          <a:noFill/>
          <a:ln w="9525">
            <a:noFill/>
            <a:miter lim="800000"/>
            <a:headEnd/>
            <a:tailEnd/>
          </a:ln>
          <a:effectLst/>
        </p:spPr>
      </p:pic>
      <p:sp>
        <p:nvSpPr>
          <p:cNvPr id="36" name="正方形/長方形 35"/>
          <p:cNvSpPr/>
          <p:nvPr/>
        </p:nvSpPr>
        <p:spPr>
          <a:xfrm>
            <a:off x="3143240" y="785794"/>
            <a:ext cx="5286412" cy="369332"/>
          </a:xfrm>
          <a:prstGeom prst="rect">
            <a:avLst/>
          </a:prstGeom>
        </p:spPr>
        <p:txBody>
          <a:bodyPr wrap="square">
            <a:spAutoFit/>
          </a:bodyPr>
          <a:lstStyle/>
          <a:p>
            <a:r>
              <a:rPr lang="zh-CN" altLang="en-US" dirty="0" smtClean="0">
                <a:solidFill>
                  <a:srgbClr val="FF0000"/>
                </a:solidFill>
                <a:latin typeface="微软雅黑" pitchFamily="34" charset="-122"/>
                <a:ea typeface="微软雅黑" pitchFamily="34" charset="-122"/>
              </a:rPr>
              <a:t>有优势的日本进口品牌，渠道及价格极有竞争力</a:t>
            </a:r>
            <a:endParaRPr lang="en-US" altLang="ja-JP" dirty="0" smtClean="0">
              <a:solidFill>
                <a:srgbClr val="FF0000"/>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1"/>
          </p:nvPr>
        </p:nvSpPr>
        <p:spPr/>
        <p:txBody>
          <a:bodyPr/>
          <a:lstStyle/>
          <a:p>
            <a:pPr>
              <a:defRPr/>
            </a:pPr>
            <a:fld id="{0D11A21D-DCE6-48F7-8DEF-51A3DEE82D39}" type="slidenum">
              <a:rPr lang="en-US" altLang="ja-JP" smtClean="0"/>
              <a:pPr>
                <a:defRPr/>
              </a:pPr>
              <a:t>45</a:t>
            </a:fld>
            <a:endParaRPr lang="en-US" altLang="ja-JP"/>
          </a:p>
        </p:txBody>
      </p:sp>
      <p:cxnSp>
        <p:nvCxnSpPr>
          <p:cNvPr id="4" name="直線コネクタ 3"/>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21"/>
          <p:cNvPicPr>
            <a:picLocks noChangeAspect="1" noChangeArrowheads="1"/>
          </p:cNvPicPr>
          <p:nvPr/>
        </p:nvPicPr>
        <p:blipFill>
          <a:blip r:embed="rId2"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6" name="正方形/長方形 5"/>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47</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平台服务</a:t>
            </a:r>
            <a:endPar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endParaRPr>
          </a:p>
        </p:txBody>
      </p:sp>
      <p:pic>
        <p:nvPicPr>
          <p:cNvPr id="80898" name="Picture 2"/>
          <p:cNvPicPr>
            <a:picLocks noChangeAspect="1" noChangeArrowheads="1"/>
          </p:cNvPicPr>
          <p:nvPr/>
        </p:nvPicPr>
        <p:blipFill>
          <a:blip r:embed="rId3" cstate="print"/>
          <a:srcRect/>
          <a:stretch>
            <a:fillRect/>
          </a:stretch>
        </p:blipFill>
        <p:spPr bwMode="auto">
          <a:xfrm>
            <a:off x="5388854" y="1785927"/>
            <a:ext cx="1125046" cy="1857388"/>
          </a:xfrm>
          <a:prstGeom prst="rect">
            <a:avLst/>
          </a:prstGeom>
          <a:noFill/>
          <a:ln w="9525">
            <a:noFill/>
            <a:miter lim="800000"/>
            <a:headEnd/>
            <a:tailEnd/>
          </a:ln>
          <a:effectLst/>
        </p:spPr>
      </p:pic>
      <p:pic>
        <p:nvPicPr>
          <p:cNvPr id="80899" name="Picture 3"/>
          <p:cNvPicPr>
            <a:picLocks noChangeAspect="1" noChangeArrowheads="1"/>
          </p:cNvPicPr>
          <p:nvPr/>
        </p:nvPicPr>
        <p:blipFill>
          <a:blip r:embed="rId4" cstate="print"/>
          <a:srcRect/>
          <a:stretch>
            <a:fillRect/>
          </a:stretch>
        </p:blipFill>
        <p:spPr bwMode="auto">
          <a:xfrm>
            <a:off x="214282" y="1165854"/>
            <a:ext cx="571504" cy="520099"/>
          </a:xfrm>
          <a:prstGeom prst="rect">
            <a:avLst/>
          </a:prstGeom>
          <a:noFill/>
          <a:ln w="9525">
            <a:noFill/>
            <a:miter lim="800000"/>
            <a:headEnd/>
            <a:tailEnd/>
          </a:ln>
          <a:effectLst/>
        </p:spPr>
      </p:pic>
      <p:pic>
        <p:nvPicPr>
          <p:cNvPr id="80900" name="Picture 4"/>
          <p:cNvPicPr>
            <a:picLocks noChangeAspect="1" noChangeArrowheads="1"/>
          </p:cNvPicPr>
          <p:nvPr/>
        </p:nvPicPr>
        <p:blipFill>
          <a:blip r:embed="rId5" cstate="print"/>
          <a:srcRect/>
          <a:stretch>
            <a:fillRect/>
          </a:stretch>
        </p:blipFill>
        <p:spPr bwMode="auto">
          <a:xfrm>
            <a:off x="5103101" y="1165854"/>
            <a:ext cx="339727" cy="571504"/>
          </a:xfrm>
          <a:prstGeom prst="rect">
            <a:avLst/>
          </a:prstGeom>
          <a:noFill/>
          <a:ln w="9525">
            <a:noFill/>
            <a:miter lim="800000"/>
            <a:headEnd/>
            <a:tailEnd/>
          </a:ln>
          <a:effectLst/>
        </p:spPr>
      </p:pic>
      <p:pic>
        <p:nvPicPr>
          <p:cNvPr id="80903" name="Picture 7"/>
          <p:cNvPicPr>
            <a:picLocks noChangeAspect="1" noChangeArrowheads="1"/>
          </p:cNvPicPr>
          <p:nvPr/>
        </p:nvPicPr>
        <p:blipFill>
          <a:blip r:embed="rId6" cstate="print"/>
          <a:srcRect/>
          <a:stretch>
            <a:fillRect/>
          </a:stretch>
        </p:blipFill>
        <p:spPr bwMode="auto">
          <a:xfrm>
            <a:off x="2571735" y="1808796"/>
            <a:ext cx="2433983" cy="1785950"/>
          </a:xfrm>
          <a:prstGeom prst="rect">
            <a:avLst/>
          </a:prstGeom>
          <a:noFill/>
          <a:ln w="9525">
            <a:noFill/>
            <a:miter lim="800000"/>
            <a:headEnd/>
            <a:tailEnd/>
          </a:ln>
          <a:effectLst/>
        </p:spPr>
      </p:pic>
      <p:pic>
        <p:nvPicPr>
          <p:cNvPr id="80905" name="Picture 9"/>
          <p:cNvPicPr>
            <a:picLocks noChangeAspect="1" noChangeArrowheads="1"/>
          </p:cNvPicPr>
          <p:nvPr/>
        </p:nvPicPr>
        <p:blipFill>
          <a:blip r:embed="rId7" cstate="print"/>
          <a:srcRect/>
          <a:stretch>
            <a:fillRect/>
          </a:stretch>
        </p:blipFill>
        <p:spPr bwMode="auto">
          <a:xfrm>
            <a:off x="214283" y="1812084"/>
            <a:ext cx="2286015" cy="1805100"/>
          </a:xfrm>
          <a:prstGeom prst="rect">
            <a:avLst/>
          </a:prstGeom>
          <a:noFill/>
          <a:ln w="9525">
            <a:noFill/>
            <a:miter lim="800000"/>
            <a:headEnd/>
            <a:tailEnd/>
          </a:ln>
          <a:effectLst/>
        </p:spPr>
      </p:pic>
      <p:pic>
        <p:nvPicPr>
          <p:cNvPr id="80906" name="Picture 10"/>
          <p:cNvPicPr>
            <a:picLocks noChangeAspect="1" noChangeArrowheads="1"/>
          </p:cNvPicPr>
          <p:nvPr/>
        </p:nvPicPr>
        <p:blipFill>
          <a:blip r:embed="rId8" cstate="print"/>
          <a:srcRect/>
          <a:stretch>
            <a:fillRect/>
          </a:stretch>
        </p:blipFill>
        <p:spPr bwMode="auto">
          <a:xfrm>
            <a:off x="7072330" y="1428736"/>
            <a:ext cx="1214446" cy="1005508"/>
          </a:xfrm>
          <a:prstGeom prst="rect">
            <a:avLst/>
          </a:prstGeom>
          <a:noFill/>
          <a:ln w="9525">
            <a:noFill/>
            <a:miter lim="800000"/>
            <a:headEnd/>
            <a:tailEnd/>
          </a:ln>
          <a:effectLst/>
        </p:spPr>
      </p:pic>
      <p:sp>
        <p:nvSpPr>
          <p:cNvPr id="16" name="正方形/長方形 15"/>
          <p:cNvSpPr/>
          <p:nvPr/>
        </p:nvSpPr>
        <p:spPr>
          <a:xfrm>
            <a:off x="785786" y="1237292"/>
            <a:ext cx="877163" cy="369332"/>
          </a:xfrm>
          <a:prstGeom prst="rect">
            <a:avLst/>
          </a:prstGeom>
        </p:spPr>
        <p:txBody>
          <a:bodyPr wrap="none">
            <a:spAutoFit/>
          </a:bodyPr>
          <a:lstStyle/>
          <a:p>
            <a:r>
              <a:rPr lang="zh-CN" altLang="en-US" b="1" dirty="0" smtClean="0">
                <a:latin typeface="微软雅黑" pitchFamily="34" charset="-122"/>
                <a:ea typeface="微软雅黑" pitchFamily="34" charset="-122"/>
              </a:rPr>
              <a:t>电脑端</a:t>
            </a:r>
            <a:endParaRPr lang="zh-CN" altLang="en-US" b="1" dirty="0">
              <a:latin typeface="微软雅黑" pitchFamily="34" charset="-122"/>
              <a:ea typeface="微软雅黑" pitchFamily="34" charset="-122"/>
            </a:endParaRPr>
          </a:p>
        </p:txBody>
      </p:sp>
      <p:sp>
        <p:nvSpPr>
          <p:cNvPr id="17" name="正方形/長方形 16"/>
          <p:cNvSpPr/>
          <p:nvPr/>
        </p:nvSpPr>
        <p:spPr>
          <a:xfrm>
            <a:off x="5531729" y="1237292"/>
            <a:ext cx="877163" cy="369332"/>
          </a:xfrm>
          <a:prstGeom prst="rect">
            <a:avLst/>
          </a:prstGeom>
        </p:spPr>
        <p:txBody>
          <a:bodyPr wrap="none">
            <a:spAutoFit/>
          </a:bodyPr>
          <a:lstStyle/>
          <a:p>
            <a:r>
              <a:rPr lang="zh-CN" altLang="en-US" b="1" dirty="0" smtClean="0">
                <a:latin typeface="微软雅黑" pitchFamily="34" charset="-122"/>
                <a:ea typeface="微软雅黑" pitchFamily="34" charset="-122"/>
              </a:rPr>
              <a:t>移动端</a:t>
            </a:r>
            <a:endParaRPr lang="zh-CN" altLang="en-US" b="1" dirty="0">
              <a:latin typeface="微软雅黑" pitchFamily="34" charset="-122"/>
              <a:ea typeface="微软雅黑" pitchFamily="34" charset="-122"/>
            </a:endParaRPr>
          </a:p>
        </p:txBody>
      </p:sp>
      <p:pic>
        <p:nvPicPr>
          <p:cNvPr id="80907" name="Picture 11"/>
          <p:cNvPicPr>
            <a:picLocks noChangeAspect="1" noChangeArrowheads="1"/>
          </p:cNvPicPr>
          <p:nvPr/>
        </p:nvPicPr>
        <p:blipFill>
          <a:blip r:embed="rId9" cstate="print"/>
          <a:srcRect/>
          <a:stretch>
            <a:fillRect/>
          </a:stretch>
        </p:blipFill>
        <p:spPr bwMode="auto">
          <a:xfrm>
            <a:off x="6572264" y="2571744"/>
            <a:ext cx="1090287" cy="1071570"/>
          </a:xfrm>
          <a:prstGeom prst="rect">
            <a:avLst/>
          </a:prstGeom>
          <a:noFill/>
          <a:ln w="9525">
            <a:noFill/>
            <a:miter lim="800000"/>
            <a:headEnd/>
            <a:tailEnd/>
          </a:ln>
          <a:effectLst/>
        </p:spPr>
      </p:pic>
      <p:sp>
        <p:nvSpPr>
          <p:cNvPr id="19" name="正方形/長方形 18"/>
          <p:cNvSpPr/>
          <p:nvPr/>
        </p:nvSpPr>
        <p:spPr>
          <a:xfrm>
            <a:off x="214282" y="3666184"/>
            <a:ext cx="2643190" cy="2862322"/>
          </a:xfrm>
          <a:prstGeom prst="rect">
            <a:avLst/>
          </a:prstGeom>
        </p:spPr>
        <p:txBody>
          <a:bodyPr wrap="square">
            <a:spAutoFit/>
          </a:bodyPr>
          <a:lstStyle/>
          <a:p>
            <a:r>
              <a:rPr lang="en-US" altLang="zh-CN" b="1" dirty="0" smtClean="0">
                <a:latin typeface="微软雅黑" pitchFamily="34" charset="-122"/>
                <a:ea typeface="微软雅黑" pitchFamily="34" charset="-122"/>
              </a:rPr>
              <a:t>1 – </a:t>
            </a:r>
            <a:r>
              <a:rPr lang="zh-CN" altLang="en-US" b="1" dirty="0" smtClean="0">
                <a:latin typeface="微软雅黑" pitchFamily="34" charset="-122"/>
                <a:ea typeface="微软雅黑" pitchFamily="34" charset="-122"/>
              </a:rPr>
              <a:t>搜索栏</a:t>
            </a:r>
          </a:p>
          <a:p>
            <a:r>
              <a:rPr lang="en-US" altLang="zh-CN" b="1" dirty="0" smtClean="0">
                <a:latin typeface="微软雅黑" pitchFamily="34" charset="-122"/>
                <a:ea typeface="微软雅黑" pitchFamily="34" charset="-122"/>
              </a:rPr>
              <a:t>2 - </a:t>
            </a:r>
            <a:r>
              <a:rPr lang="zh-CN" altLang="en-US" b="1" dirty="0" smtClean="0">
                <a:latin typeface="微软雅黑" pitchFamily="34" charset="-122"/>
                <a:ea typeface="微软雅黑" pitchFamily="34" charset="-122"/>
              </a:rPr>
              <a:t>各类功能栏目</a:t>
            </a:r>
          </a:p>
          <a:p>
            <a:r>
              <a:rPr lang="en-US" altLang="zh-CN" b="1" dirty="0" smtClean="0">
                <a:latin typeface="微软雅黑" pitchFamily="34" charset="-122"/>
                <a:ea typeface="微软雅黑" pitchFamily="34" charset="-122"/>
              </a:rPr>
              <a:t>3 - </a:t>
            </a:r>
            <a:r>
              <a:rPr lang="zh-CN" altLang="en-US" b="1" dirty="0" smtClean="0">
                <a:latin typeface="微软雅黑" pitchFamily="34" charset="-122"/>
                <a:ea typeface="微软雅黑" pitchFamily="34" charset="-122"/>
              </a:rPr>
              <a:t>最新公告</a:t>
            </a:r>
          </a:p>
          <a:p>
            <a:r>
              <a:rPr lang="en-US" altLang="zh-CN" b="1" dirty="0" smtClean="0">
                <a:latin typeface="微软雅黑" pitchFamily="34" charset="-122"/>
                <a:ea typeface="微软雅黑" pitchFamily="34" charset="-122"/>
              </a:rPr>
              <a:t>4 - </a:t>
            </a:r>
            <a:r>
              <a:rPr lang="zh-CN" altLang="en-US" b="1" dirty="0" smtClean="0">
                <a:latin typeface="微软雅黑" pitchFamily="34" charset="-122"/>
                <a:ea typeface="微软雅黑" pitchFamily="34" charset="-122"/>
              </a:rPr>
              <a:t>商品分类搜索</a:t>
            </a:r>
          </a:p>
          <a:p>
            <a:r>
              <a:rPr lang="en-US" altLang="zh-CN" b="1" dirty="0" smtClean="0">
                <a:latin typeface="微软雅黑" pitchFamily="34" charset="-122"/>
                <a:ea typeface="微软雅黑" pitchFamily="34" charset="-122"/>
              </a:rPr>
              <a:t>5 - </a:t>
            </a:r>
            <a:r>
              <a:rPr lang="zh-CN" altLang="en-US" b="1" dirty="0" smtClean="0">
                <a:latin typeface="微软雅黑" pitchFamily="34" charset="-122"/>
                <a:ea typeface="微软雅黑" pitchFamily="34" charset="-122"/>
              </a:rPr>
              <a:t>电子版目录</a:t>
            </a:r>
            <a:endParaRPr lang="en-US" altLang="zh-CN" b="1" dirty="0" smtClean="0">
              <a:latin typeface="微软雅黑" pitchFamily="34" charset="-122"/>
              <a:ea typeface="微软雅黑" pitchFamily="34" charset="-122"/>
            </a:endParaRPr>
          </a:p>
          <a:p>
            <a:r>
              <a:rPr lang="en-US" altLang="zh-CN" b="1" dirty="0" smtClean="0">
                <a:latin typeface="微软雅黑" pitchFamily="34" charset="-122"/>
                <a:ea typeface="微软雅黑" pitchFamily="34" charset="-122"/>
              </a:rPr>
              <a:t>6 - </a:t>
            </a:r>
            <a:r>
              <a:rPr lang="zh-CN" altLang="en-US" b="1" dirty="0" smtClean="0">
                <a:latin typeface="微软雅黑" pitchFamily="34" charset="-122"/>
                <a:ea typeface="微软雅黑" pitchFamily="34" charset="-122"/>
              </a:rPr>
              <a:t>品牌信息</a:t>
            </a:r>
          </a:p>
          <a:p>
            <a:r>
              <a:rPr lang="en-US" altLang="zh-CN" b="1" dirty="0" smtClean="0">
                <a:latin typeface="微软雅黑" pitchFamily="34" charset="-122"/>
                <a:ea typeface="微软雅黑" pitchFamily="34" charset="-122"/>
              </a:rPr>
              <a:t>7 - </a:t>
            </a:r>
            <a:r>
              <a:rPr lang="zh-CN" altLang="en-US" b="1" dirty="0" smtClean="0">
                <a:latin typeface="微软雅黑" pitchFamily="34" charset="-122"/>
                <a:ea typeface="微软雅黑" pitchFamily="34" charset="-122"/>
              </a:rPr>
              <a:t>特点</a:t>
            </a:r>
            <a:r>
              <a:rPr lang="en-US" altLang="zh-CN" b="1" dirty="0" smtClean="0">
                <a:latin typeface="微软雅黑" pitchFamily="34" charset="-122"/>
                <a:ea typeface="微软雅黑" pitchFamily="34" charset="-122"/>
              </a:rPr>
              <a:t>·</a:t>
            </a:r>
            <a:r>
              <a:rPr lang="zh-CN" altLang="en-US" b="1" dirty="0" smtClean="0">
                <a:latin typeface="微软雅黑" pitchFamily="34" charset="-122"/>
                <a:ea typeface="微软雅黑" pitchFamily="34" charset="-122"/>
              </a:rPr>
              <a:t>规格</a:t>
            </a:r>
          </a:p>
          <a:p>
            <a:r>
              <a:rPr lang="en-US" altLang="zh-CN" b="1" dirty="0" smtClean="0">
                <a:latin typeface="微软雅黑" pitchFamily="34" charset="-122"/>
                <a:ea typeface="微软雅黑" pitchFamily="34" charset="-122"/>
              </a:rPr>
              <a:t>8 - </a:t>
            </a:r>
            <a:r>
              <a:rPr lang="zh-CN" altLang="en-US" b="1" dirty="0" smtClean="0">
                <a:latin typeface="微软雅黑" pitchFamily="34" charset="-122"/>
                <a:ea typeface="微软雅黑" pitchFamily="34" charset="-122"/>
              </a:rPr>
              <a:t>详细资料下载</a:t>
            </a:r>
          </a:p>
          <a:p>
            <a:r>
              <a:rPr lang="en-US" altLang="zh-CN" b="1" dirty="0" smtClean="0">
                <a:latin typeface="微软雅黑" pitchFamily="34" charset="-122"/>
                <a:ea typeface="微软雅黑" pitchFamily="34" charset="-122"/>
              </a:rPr>
              <a:t>9 - </a:t>
            </a:r>
            <a:r>
              <a:rPr lang="zh-CN" altLang="en-US" b="1" dirty="0" smtClean="0">
                <a:latin typeface="微软雅黑" pitchFamily="34" charset="-122"/>
                <a:ea typeface="微软雅黑" pitchFamily="34" charset="-122"/>
              </a:rPr>
              <a:t>在线动画显示</a:t>
            </a:r>
          </a:p>
          <a:p>
            <a:r>
              <a:rPr lang="en-US" altLang="zh-CN" b="1" dirty="0" smtClean="0">
                <a:latin typeface="微软雅黑" pitchFamily="34" charset="-122"/>
                <a:ea typeface="微软雅黑" pitchFamily="34" charset="-122"/>
              </a:rPr>
              <a:t>10 - </a:t>
            </a:r>
            <a:r>
              <a:rPr lang="zh-CN" altLang="en-US" b="1" dirty="0" smtClean="0">
                <a:latin typeface="微软雅黑" pitchFamily="34" charset="-122"/>
                <a:ea typeface="微软雅黑" pitchFamily="34" charset="-122"/>
              </a:rPr>
              <a:t>国内外库存</a:t>
            </a:r>
            <a:r>
              <a:rPr lang="en-US" altLang="zh-CN" b="1" dirty="0" smtClean="0">
                <a:latin typeface="微软雅黑" pitchFamily="34" charset="-122"/>
                <a:ea typeface="微软雅黑" pitchFamily="34" charset="-122"/>
              </a:rPr>
              <a:t>/</a:t>
            </a:r>
            <a:r>
              <a:rPr lang="zh-CN" altLang="en-US" b="1" dirty="0" smtClean="0">
                <a:latin typeface="微软雅黑" pitchFamily="34" charset="-122"/>
                <a:ea typeface="微软雅黑" pitchFamily="34" charset="-122"/>
              </a:rPr>
              <a:t>货期</a:t>
            </a:r>
            <a:endParaRPr lang="zh-CN" altLang="en-US" dirty="0" smtClean="0">
              <a:latin typeface="微软雅黑" pitchFamily="34" charset="-122"/>
              <a:ea typeface="微软雅黑" pitchFamily="34" charset="-122"/>
            </a:endParaRPr>
          </a:p>
        </p:txBody>
      </p:sp>
      <p:sp>
        <p:nvSpPr>
          <p:cNvPr id="21" name="正方形/長方形 20"/>
          <p:cNvSpPr/>
          <p:nvPr/>
        </p:nvSpPr>
        <p:spPr>
          <a:xfrm>
            <a:off x="214282" y="785794"/>
            <a:ext cx="3825856" cy="461665"/>
          </a:xfrm>
          <a:prstGeom prst="rect">
            <a:avLst/>
          </a:prstGeom>
        </p:spPr>
        <p:txBody>
          <a:bodyPr wrap="none">
            <a:spAutoFit/>
          </a:bodyPr>
          <a:lstStyle/>
          <a:p>
            <a:r>
              <a:rPr lang="en-US" altLang="zh-CN" sz="2400" b="1" dirty="0" smtClean="0">
                <a:solidFill>
                  <a:schemeClr val="accent1">
                    <a:lumMod val="50000"/>
                  </a:schemeClr>
                </a:solidFill>
                <a:latin typeface="微软雅黑" pitchFamily="34" charset="-122"/>
                <a:ea typeface="微软雅黑" pitchFamily="34" charset="-122"/>
              </a:rPr>
              <a:t>http://www.asonline.cn</a:t>
            </a:r>
            <a:endParaRPr lang="zh-CN" altLang="en-US" sz="2400" b="1" dirty="0">
              <a:solidFill>
                <a:schemeClr val="accent1">
                  <a:lumMod val="50000"/>
                </a:schemeClr>
              </a:solidFill>
              <a:latin typeface="微软雅黑" pitchFamily="34" charset="-122"/>
              <a:ea typeface="微软雅黑" pitchFamily="34" charset="-122"/>
            </a:endParaRPr>
          </a:p>
        </p:txBody>
      </p:sp>
      <p:sp>
        <p:nvSpPr>
          <p:cNvPr id="22" name="正方形/長方形 21"/>
          <p:cNvSpPr/>
          <p:nvPr/>
        </p:nvSpPr>
        <p:spPr>
          <a:xfrm>
            <a:off x="5075849" y="785794"/>
            <a:ext cx="3353803" cy="461665"/>
          </a:xfrm>
          <a:prstGeom prst="rect">
            <a:avLst/>
          </a:prstGeom>
        </p:spPr>
        <p:txBody>
          <a:bodyPr wrap="none">
            <a:spAutoFit/>
          </a:bodyPr>
          <a:lstStyle/>
          <a:p>
            <a:r>
              <a:rPr lang="en-US" altLang="zh-CN" sz="2400" b="1" dirty="0" smtClean="0">
                <a:solidFill>
                  <a:schemeClr val="accent1">
                    <a:lumMod val="50000"/>
                  </a:schemeClr>
                </a:solidFill>
                <a:latin typeface="微软雅黑" pitchFamily="34" charset="-122"/>
                <a:ea typeface="微软雅黑" pitchFamily="34" charset="-122"/>
              </a:rPr>
              <a:t>http://m.asonline.cn</a:t>
            </a:r>
            <a:endParaRPr lang="zh-CN" altLang="en-US" sz="2400" b="1" dirty="0">
              <a:solidFill>
                <a:schemeClr val="accent1">
                  <a:lumMod val="50000"/>
                </a:schemeClr>
              </a:solidFill>
              <a:latin typeface="微软雅黑" pitchFamily="34" charset="-122"/>
              <a:ea typeface="微软雅黑" pitchFamily="34" charset="-122"/>
            </a:endParaRPr>
          </a:p>
        </p:txBody>
      </p:sp>
      <p:sp>
        <p:nvSpPr>
          <p:cNvPr id="24" name="正方形/長方形 23"/>
          <p:cNvSpPr/>
          <p:nvPr/>
        </p:nvSpPr>
        <p:spPr>
          <a:xfrm>
            <a:off x="2500298" y="3714752"/>
            <a:ext cx="4331635" cy="369332"/>
          </a:xfrm>
          <a:prstGeom prst="rect">
            <a:avLst/>
          </a:prstGeom>
        </p:spPr>
        <p:txBody>
          <a:bodyPr wrap="none">
            <a:spAutoFit/>
          </a:bodyPr>
          <a:lstStyle/>
          <a:p>
            <a:pPr marL="391146" indent="-391146" eaLnBrk="0" hangingPunct="0">
              <a:spcBef>
                <a:spcPct val="20000"/>
              </a:spcBef>
              <a:buClr>
                <a:schemeClr val="folHlink"/>
              </a:buClr>
              <a:buSzPct val="60000"/>
              <a:defRPr/>
            </a:pPr>
            <a:r>
              <a:rPr lang="zh-CN" altLang="en-US" b="1" kern="0" dirty="0" smtClean="0">
                <a:latin typeface="微软雅黑" pitchFamily="34" charset="-122"/>
                <a:ea typeface="微软雅黑" pitchFamily="34" charset="-122"/>
              </a:rPr>
              <a:t>可网上支付（支付宝</a:t>
            </a:r>
            <a:r>
              <a:rPr lang="zh-CN" altLang="en-US" sz="1400" b="1" kern="0" dirty="0" smtClean="0">
                <a:latin typeface="微软雅黑" pitchFamily="34" charset="-122"/>
                <a:ea typeface="微软雅黑" pitchFamily="34" charset="-122"/>
              </a:rPr>
              <a:t>（隔天入账）</a:t>
            </a:r>
            <a:r>
              <a:rPr lang="ja-JP" altLang="en-US" b="1" kern="0" dirty="0" smtClean="0">
                <a:latin typeface="微软雅黑" pitchFamily="34" charset="-122"/>
                <a:ea typeface="微软雅黑" pitchFamily="34" charset="-122"/>
              </a:rPr>
              <a:t>・ </a:t>
            </a:r>
            <a:r>
              <a:rPr lang="zh-CN" altLang="en-US" b="1" kern="0" dirty="0" smtClean="0">
                <a:latin typeface="微软雅黑" pitchFamily="34" charset="-122"/>
                <a:ea typeface="微软雅黑" pitchFamily="34" charset="-122"/>
              </a:rPr>
              <a:t>网银）</a:t>
            </a:r>
            <a:endParaRPr lang="en-US" altLang="zh-CN" b="1" kern="0" dirty="0" smtClean="0">
              <a:latin typeface="微软雅黑" pitchFamily="34" charset="-122"/>
              <a:ea typeface="微软雅黑" pitchFamily="34" charset="-122"/>
            </a:endParaRPr>
          </a:p>
        </p:txBody>
      </p:sp>
      <p:grpSp>
        <p:nvGrpSpPr>
          <p:cNvPr id="27" name="グループ化 26"/>
          <p:cNvGrpSpPr/>
          <p:nvPr/>
        </p:nvGrpSpPr>
        <p:grpSpPr>
          <a:xfrm>
            <a:off x="4357686" y="4357694"/>
            <a:ext cx="3320140" cy="1716913"/>
            <a:chOff x="7929586" y="2285992"/>
            <a:chExt cx="3320140" cy="1716913"/>
          </a:xfrm>
        </p:grpSpPr>
        <p:sp>
          <p:nvSpPr>
            <p:cNvPr id="25" name="テキスト ボックス 24"/>
            <p:cNvSpPr txBox="1"/>
            <p:nvPr/>
          </p:nvSpPr>
          <p:spPr>
            <a:xfrm>
              <a:off x="7929586" y="2571744"/>
              <a:ext cx="3320140" cy="1431161"/>
            </a:xfrm>
            <a:prstGeom prst="rect">
              <a:avLst/>
            </a:prstGeom>
            <a:noFill/>
            <a:ln w="57150">
              <a:solidFill>
                <a:srgbClr val="66FFFF"/>
              </a:solidFill>
              <a:prstDash val="dash"/>
            </a:ln>
          </p:spPr>
          <p:txBody>
            <a:bodyPr wrap="square" lIns="72000" tIns="0" rIns="72000" bIns="0" rtlCol="0">
              <a:spAutoFit/>
            </a:bodyPr>
            <a:lstStyle/>
            <a:p>
              <a:pPr>
                <a:buNone/>
              </a:pPr>
              <a:endParaRPr lang="en-US" altLang="zh-CN" sz="1050" dirty="0" smtClean="0">
                <a:solidFill>
                  <a:sysClr val="windowText" lastClr="000000"/>
                </a:solidFill>
                <a:latin typeface="微软雅黑" pitchFamily="34" charset="-122"/>
                <a:ea typeface="微软雅黑" pitchFamily="34" charset="-122"/>
              </a:endParaRPr>
            </a:p>
            <a:p>
              <a:pPr>
                <a:buNone/>
              </a:pPr>
              <a:r>
                <a:rPr lang="en-US" altLang="zh-CN" b="1" dirty="0" smtClean="0">
                  <a:solidFill>
                    <a:sysClr val="windowText" lastClr="000000"/>
                  </a:solidFill>
                  <a:latin typeface="微软雅黑" pitchFamily="34" charset="-122"/>
                  <a:ea typeface="微软雅黑" pitchFamily="34" charset="-122"/>
                </a:rPr>
                <a:t>1</a:t>
              </a:r>
              <a:r>
                <a:rPr lang="zh-CN" altLang="en-US" b="1" dirty="0" smtClean="0">
                  <a:solidFill>
                    <a:sysClr val="windowText" lastClr="000000"/>
                  </a:solidFill>
                  <a:latin typeface="微软雅黑" pitchFamily="34" charset="-122"/>
                  <a:ea typeface="微软雅黑" pitchFamily="34" charset="-122"/>
                </a:rPr>
                <a:t>）</a:t>
              </a:r>
              <a:r>
                <a:rPr lang="en-US" altLang="zh-CN" b="1" dirty="0" smtClean="0">
                  <a:solidFill>
                    <a:sysClr val="windowText" lastClr="000000"/>
                  </a:solidFill>
                  <a:latin typeface="微软雅黑" pitchFamily="34" charset="-122"/>
                  <a:ea typeface="微软雅黑" pitchFamily="34" charset="-122"/>
                </a:rPr>
                <a:t>【</a:t>
              </a:r>
              <a:r>
                <a:rPr lang="zh-CN" altLang="en-US" b="1" dirty="0" smtClean="0">
                  <a:solidFill>
                    <a:sysClr val="windowText" lastClr="000000"/>
                  </a:solidFill>
                  <a:latin typeface="微软雅黑" pitchFamily="34" charset="-122"/>
                  <a:ea typeface="微软雅黑" pitchFamily="34" charset="-122"/>
                </a:rPr>
                <a:t>订单受理通知</a:t>
              </a:r>
              <a:r>
                <a:rPr lang="en-US" altLang="zh-CN" b="1" dirty="0" smtClean="0">
                  <a:solidFill>
                    <a:sysClr val="windowText" lastClr="000000"/>
                  </a:solidFill>
                  <a:latin typeface="微软雅黑" pitchFamily="34" charset="-122"/>
                  <a:ea typeface="微软雅黑" pitchFamily="34" charset="-122"/>
                </a:rPr>
                <a:t>】</a:t>
              </a:r>
              <a:r>
                <a:rPr lang="zh-CN" altLang="en-US" b="1" dirty="0" smtClean="0">
                  <a:solidFill>
                    <a:sysClr val="windowText" lastClr="000000"/>
                  </a:solidFill>
                  <a:latin typeface="微软雅黑" pitchFamily="34" charset="-122"/>
                  <a:ea typeface="微软雅黑" pitchFamily="34" charset="-122"/>
                </a:rPr>
                <a:t>邮件</a:t>
              </a:r>
              <a:endParaRPr lang="en-US" altLang="zh-CN" b="1" dirty="0" smtClean="0">
                <a:solidFill>
                  <a:sysClr val="windowText" lastClr="000000"/>
                </a:solidFill>
                <a:latin typeface="微软雅黑" pitchFamily="34" charset="-122"/>
                <a:ea typeface="微软雅黑" pitchFamily="34" charset="-122"/>
              </a:endParaRPr>
            </a:p>
            <a:p>
              <a:pPr>
                <a:buNone/>
              </a:pPr>
              <a:r>
                <a:rPr lang="en-US" altLang="zh-CN" b="1" dirty="0" smtClean="0">
                  <a:solidFill>
                    <a:sysClr val="windowText" lastClr="000000"/>
                  </a:solidFill>
                  <a:latin typeface="微软雅黑" pitchFamily="34" charset="-122"/>
                  <a:ea typeface="微软雅黑" pitchFamily="34" charset="-122"/>
                </a:rPr>
                <a:t>2</a:t>
              </a:r>
              <a:r>
                <a:rPr lang="zh-CN" altLang="en-US" b="1" dirty="0" smtClean="0">
                  <a:solidFill>
                    <a:sysClr val="windowText" lastClr="000000"/>
                  </a:solidFill>
                  <a:latin typeface="微软雅黑" pitchFamily="34" charset="-122"/>
                  <a:ea typeface="微软雅黑" pitchFamily="34" charset="-122"/>
                </a:rPr>
                <a:t>）</a:t>
              </a:r>
              <a:r>
                <a:rPr lang="en-US" altLang="zh-CN" b="1" dirty="0" smtClean="0">
                  <a:solidFill>
                    <a:sysClr val="windowText" lastClr="000000"/>
                  </a:solidFill>
                  <a:latin typeface="微软雅黑" pitchFamily="34" charset="-122"/>
                  <a:ea typeface="微软雅黑" pitchFamily="34" charset="-122"/>
                </a:rPr>
                <a:t>【</a:t>
              </a:r>
              <a:r>
                <a:rPr lang="zh-CN" altLang="en-US" b="1" dirty="0" smtClean="0">
                  <a:solidFill>
                    <a:sysClr val="windowText" lastClr="000000"/>
                  </a:solidFill>
                  <a:latin typeface="微软雅黑" pitchFamily="34" charset="-122"/>
                  <a:ea typeface="微软雅黑" pitchFamily="34" charset="-122"/>
                </a:rPr>
                <a:t>货期变更通知</a:t>
              </a:r>
              <a:r>
                <a:rPr lang="en-US" altLang="zh-CN" b="1" dirty="0" smtClean="0">
                  <a:solidFill>
                    <a:sysClr val="windowText" lastClr="000000"/>
                  </a:solidFill>
                  <a:latin typeface="微软雅黑" pitchFamily="34" charset="-122"/>
                  <a:ea typeface="微软雅黑" pitchFamily="34" charset="-122"/>
                </a:rPr>
                <a:t>】</a:t>
              </a:r>
              <a:r>
                <a:rPr lang="zh-CN" altLang="en-US" b="1" dirty="0" smtClean="0">
                  <a:solidFill>
                    <a:sysClr val="windowText" lastClr="000000"/>
                  </a:solidFill>
                  <a:latin typeface="微软雅黑" pitchFamily="34" charset="-122"/>
                  <a:ea typeface="微软雅黑" pitchFamily="34" charset="-122"/>
                </a:rPr>
                <a:t>邮件</a:t>
              </a:r>
              <a:endParaRPr lang="en-US" altLang="zh-CN" b="1" dirty="0" smtClean="0">
                <a:solidFill>
                  <a:sysClr val="windowText" lastClr="000000"/>
                </a:solidFill>
                <a:latin typeface="微软雅黑" pitchFamily="34" charset="-122"/>
                <a:ea typeface="微软雅黑" pitchFamily="34" charset="-122"/>
              </a:endParaRPr>
            </a:p>
            <a:p>
              <a:pPr>
                <a:buNone/>
              </a:pPr>
              <a:r>
                <a:rPr lang="en-US" altLang="zh-CN" b="1" dirty="0" smtClean="0">
                  <a:solidFill>
                    <a:sysClr val="windowText" lastClr="000000"/>
                  </a:solidFill>
                  <a:latin typeface="微软雅黑" pitchFamily="34" charset="-122"/>
                  <a:ea typeface="微软雅黑" pitchFamily="34" charset="-122"/>
                </a:rPr>
                <a:t>3</a:t>
              </a:r>
              <a:r>
                <a:rPr lang="zh-CN" altLang="en-US" b="1" dirty="0" smtClean="0">
                  <a:solidFill>
                    <a:sysClr val="windowText" lastClr="000000"/>
                  </a:solidFill>
                  <a:latin typeface="微软雅黑" pitchFamily="34" charset="-122"/>
                  <a:ea typeface="微软雅黑" pitchFamily="34" charset="-122"/>
                </a:rPr>
                <a:t>）</a:t>
              </a:r>
              <a:r>
                <a:rPr lang="en-US" altLang="zh-CN" b="1" dirty="0" smtClean="0">
                  <a:solidFill>
                    <a:sysClr val="windowText" lastClr="000000"/>
                  </a:solidFill>
                  <a:latin typeface="微软雅黑" pitchFamily="34" charset="-122"/>
                  <a:ea typeface="微软雅黑" pitchFamily="34" charset="-122"/>
                </a:rPr>
                <a:t>【</a:t>
              </a:r>
              <a:r>
                <a:rPr lang="zh-CN" altLang="en-US" b="1" dirty="0" smtClean="0">
                  <a:solidFill>
                    <a:sysClr val="windowText" lastClr="000000"/>
                  </a:solidFill>
                  <a:latin typeface="微软雅黑" pitchFamily="34" charset="-122"/>
                  <a:ea typeface="微软雅黑" pitchFamily="34" charset="-122"/>
                </a:rPr>
                <a:t>订单备库完成通知</a:t>
              </a:r>
              <a:r>
                <a:rPr lang="en-US" altLang="zh-CN" b="1" dirty="0" smtClean="0">
                  <a:solidFill>
                    <a:sysClr val="windowText" lastClr="000000"/>
                  </a:solidFill>
                  <a:latin typeface="微软雅黑" pitchFamily="34" charset="-122"/>
                  <a:ea typeface="微软雅黑" pitchFamily="34" charset="-122"/>
                </a:rPr>
                <a:t>】</a:t>
              </a:r>
              <a:r>
                <a:rPr lang="zh-CN" altLang="en-US" b="1" dirty="0" smtClean="0">
                  <a:solidFill>
                    <a:sysClr val="windowText" lastClr="000000"/>
                  </a:solidFill>
                  <a:latin typeface="微软雅黑" pitchFamily="34" charset="-122"/>
                  <a:ea typeface="微软雅黑" pitchFamily="34" charset="-122"/>
                </a:rPr>
                <a:t>邮件</a:t>
              </a:r>
              <a:endParaRPr lang="en-US" altLang="zh-CN" b="1" dirty="0" smtClean="0">
                <a:solidFill>
                  <a:sysClr val="windowText" lastClr="000000"/>
                </a:solidFill>
                <a:latin typeface="微软雅黑" pitchFamily="34" charset="-122"/>
                <a:ea typeface="微软雅黑" pitchFamily="34" charset="-122"/>
              </a:endParaRPr>
            </a:p>
            <a:p>
              <a:pPr>
                <a:buNone/>
              </a:pPr>
              <a:r>
                <a:rPr lang="en-US" altLang="zh-CN" b="1" dirty="0" smtClean="0">
                  <a:solidFill>
                    <a:sysClr val="windowText" lastClr="000000"/>
                  </a:solidFill>
                  <a:latin typeface="微软雅黑" pitchFamily="34" charset="-122"/>
                  <a:ea typeface="微软雅黑" pitchFamily="34" charset="-122"/>
                </a:rPr>
                <a:t>4</a:t>
              </a:r>
              <a:r>
                <a:rPr lang="zh-CN" altLang="en-US" b="1" dirty="0" smtClean="0">
                  <a:solidFill>
                    <a:sysClr val="windowText" lastClr="000000"/>
                  </a:solidFill>
                  <a:latin typeface="微软雅黑" pitchFamily="34" charset="-122"/>
                  <a:ea typeface="微软雅黑" pitchFamily="34" charset="-122"/>
                </a:rPr>
                <a:t>）</a:t>
              </a:r>
              <a:r>
                <a:rPr lang="en-US" altLang="zh-CN" b="1" dirty="0" smtClean="0">
                  <a:solidFill>
                    <a:sysClr val="windowText" lastClr="000000"/>
                  </a:solidFill>
                  <a:latin typeface="微软雅黑" pitchFamily="34" charset="-122"/>
                  <a:ea typeface="微软雅黑" pitchFamily="34" charset="-122"/>
                </a:rPr>
                <a:t>【</a:t>
              </a:r>
              <a:r>
                <a:rPr lang="zh-CN" altLang="en-US" b="1" dirty="0" smtClean="0">
                  <a:solidFill>
                    <a:sysClr val="windowText" lastClr="000000"/>
                  </a:solidFill>
                  <a:latin typeface="微软雅黑" pitchFamily="34" charset="-122"/>
                  <a:ea typeface="微软雅黑" pitchFamily="34" charset="-122"/>
                </a:rPr>
                <a:t>预发货通知</a:t>
              </a:r>
              <a:r>
                <a:rPr lang="en-US" altLang="zh-CN" b="1" dirty="0" smtClean="0">
                  <a:solidFill>
                    <a:sysClr val="windowText" lastClr="000000"/>
                  </a:solidFill>
                  <a:latin typeface="微软雅黑" pitchFamily="34" charset="-122"/>
                  <a:ea typeface="微软雅黑" pitchFamily="34" charset="-122"/>
                </a:rPr>
                <a:t>】</a:t>
              </a:r>
              <a:r>
                <a:rPr lang="zh-CN" altLang="en-US" b="1" dirty="0" smtClean="0">
                  <a:solidFill>
                    <a:sysClr val="windowText" lastClr="000000"/>
                  </a:solidFill>
                  <a:latin typeface="微软雅黑" pitchFamily="34" charset="-122"/>
                  <a:ea typeface="微软雅黑" pitchFamily="34" charset="-122"/>
                </a:rPr>
                <a:t>邮件</a:t>
              </a:r>
              <a:endParaRPr lang="en-US" altLang="zh-CN" b="1" dirty="0" smtClean="0">
                <a:solidFill>
                  <a:sysClr val="windowText" lastClr="000000"/>
                </a:solidFill>
                <a:latin typeface="微软雅黑" pitchFamily="34" charset="-122"/>
                <a:ea typeface="微软雅黑" pitchFamily="34" charset="-122"/>
              </a:endParaRPr>
            </a:p>
            <a:p>
              <a:pPr>
                <a:buNone/>
              </a:pPr>
              <a:endParaRPr lang="zh-CN" altLang="en-US" sz="1050" dirty="0" smtClean="0">
                <a:solidFill>
                  <a:sysClr val="windowText" lastClr="000000"/>
                </a:solidFill>
                <a:latin typeface="微软雅黑" pitchFamily="34" charset="-122"/>
                <a:ea typeface="微软雅黑" pitchFamily="34" charset="-122"/>
              </a:endParaRPr>
            </a:p>
          </p:txBody>
        </p:sp>
        <p:sp>
          <p:nvSpPr>
            <p:cNvPr id="26" name="テキスト ボックス 25"/>
            <p:cNvSpPr txBox="1"/>
            <p:nvPr/>
          </p:nvSpPr>
          <p:spPr>
            <a:xfrm>
              <a:off x="7929586" y="2285992"/>
              <a:ext cx="1625766" cy="369332"/>
            </a:xfrm>
            <a:prstGeom prst="rect">
              <a:avLst/>
            </a:prstGeom>
            <a:solidFill>
              <a:srgbClr val="66FFFF"/>
            </a:solidFill>
          </p:spPr>
          <p:txBody>
            <a:bodyPr wrap="none" rtlCol="0">
              <a:spAutoFit/>
            </a:bodyPr>
            <a:lstStyle/>
            <a:p>
              <a:r>
                <a:rPr kumimoji="1" lang="zh-CN" altLang="en-US" b="1" dirty="0" smtClean="0">
                  <a:latin typeface="微软雅黑" pitchFamily="34" charset="-122"/>
                  <a:ea typeface="微软雅黑" pitchFamily="34" charset="-122"/>
                </a:rPr>
                <a:t>邮件通知服务</a:t>
              </a:r>
              <a:endParaRPr kumimoji="1" lang="ja-JP" altLang="en-US" b="1" dirty="0">
                <a:latin typeface="微软雅黑" pitchFamily="34" charset="-122"/>
                <a:ea typeface="微软雅黑" pitchFamily="34" charset="-122"/>
              </a:endParaRPr>
            </a:p>
          </p:txBody>
        </p:sp>
      </p:grpSp>
      <p:pic>
        <p:nvPicPr>
          <p:cNvPr id="29" name="Picture 2" descr="C:\Users\wanggu1\AppData\Local\Microsoft\Windows\Temporary Internet Files\Content.IE5\Z4XMLV0Z\400px-P_mail.svg[1].png"/>
          <p:cNvPicPr>
            <a:picLocks noChangeAspect="1" noChangeArrowheads="1"/>
          </p:cNvPicPr>
          <p:nvPr/>
        </p:nvPicPr>
        <p:blipFill>
          <a:blip r:embed="rId10" cstate="print"/>
          <a:srcRect/>
          <a:stretch>
            <a:fillRect/>
          </a:stretch>
        </p:blipFill>
        <p:spPr bwMode="auto">
          <a:xfrm>
            <a:off x="7429520" y="5286388"/>
            <a:ext cx="1332497" cy="1199247"/>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1"/>
          </p:nvPr>
        </p:nvSpPr>
        <p:spPr/>
        <p:txBody>
          <a:bodyPr/>
          <a:lstStyle/>
          <a:p>
            <a:pPr>
              <a:defRPr/>
            </a:pPr>
            <a:fld id="{0D11A21D-DCE6-48F7-8DEF-51A3DEE82D39}" type="slidenum">
              <a:rPr lang="en-US" altLang="ja-JP" smtClean="0"/>
              <a:pPr>
                <a:defRPr/>
              </a:pPr>
              <a:t>46</a:t>
            </a:fld>
            <a:endParaRPr lang="en-US" altLang="ja-JP"/>
          </a:p>
        </p:txBody>
      </p:sp>
      <p:cxnSp>
        <p:nvCxnSpPr>
          <p:cNvPr id="4" name="直線コネクタ 3"/>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21"/>
          <p:cNvPicPr>
            <a:picLocks noChangeAspect="1" noChangeArrowheads="1"/>
          </p:cNvPicPr>
          <p:nvPr/>
        </p:nvPicPr>
        <p:blipFill>
          <a:blip r:embed="rId2"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6" name="正方形/長方形 5"/>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48</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平台服务</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经销商专用二维码系统</a:t>
            </a:r>
            <a:endPar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endParaRPr>
          </a:p>
        </p:txBody>
      </p:sp>
      <p:pic>
        <p:nvPicPr>
          <p:cNvPr id="81922" name="Picture 2"/>
          <p:cNvPicPr>
            <a:picLocks noChangeAspect="1" noChangeArrowheads="1"/>
          </p:cNvPicPr>
          <p:nvPr/>
        </p:nvPicPr>
        <p:blipFill>
          <a:blip r:embed="rId3" cstate="print"/>
          <a:srcRect t="2381"/>
          <a:stretch>
            <a:fillRect/>
          </a:stretch>
        </p:blipFill>
        <p:spPr bwMode="auto">
          <a:xfrm>
            <a:off x="214282" y="785794"/>
            <a:ext cx="8715436" cy="5857916"/>
          </a:xfrm>
          <a:prstGeom prst="rect">
            <a:avLst/>
          </a:prstGeom>
          <a:noFill/>
          <a:ln w="9525">
            <a:noFill/>
            <a:miter lim="800000"/>
            <a:headEnd/>
            <a:tailEnd/>
          </a:ln>
          <a:effectLst/>
        </p:spPr>
      </p:pic>
      <p:pic>
        <p:nvPicPr>
          <p:cNvPr id="8" name="Picture 2" descr="W:\部署间共有\CS2部\■05-目录制作相关\中文2019号\30-表紙案\2019-2020拞暥僇僞儘僌昞巻.jpg"/>
          <p:cNvPicPr>
            <a:picLocks noChangeAspect="1" noChangeArrowheads="1"/>
          </p:cNvPicPr>
          <p:nvPr/>
        </p:nvPicPr>
        <p:blipFill>
          <a:blip r:embed="rId4" cstate="print"/>
          <a:srcRect/>
          <a:stretch>
            <a:fillRect/>
          </a:stretch>
        </p:blipFill>
        <p:spPr bwMode="auto">
          <a:xfrm rot="761252">
            <a:off x="4416406" y="876494"/>
            <a:ext cx="969680" cy="1293036"/>
          </a:xfrm>
          <a:prstGeom prst="rect">
            <a:avLst/>
          </a:prstGeom>
          <a:noFill/>
          <a:ln>
            <a:solidFill>
              <a:srgbClr val="FF0000"/>
            </a:solidFill>
          </a:ln>
          <a:effectLst>
            <a:outerShdw blurRad="50800" dist="38100" dir="2700000" algn="tl" rotWithShape="0">
              <a:prstClr val="black">
                <a:alpha val="40000"/>
              </a:prstClr>
            </a:outerShdw>
          </a:effectLst>
        </p:spPr>
      </p:pic>
      <p:pic>
        <p:nvPicPr>
          <p:cNvPr id="9" name="Picture 2" descr="W:\部署间共有\CS2部\■05-目录制作相关\中文2019号\30-表紙案\2019-2020拞暥僇僞儘僌昞巻.jpg"/>
          <p:cNvPicPr>
            <a:picLocks noChangeAspect="1" noChangeArrowheads="1"/>
          </p:cNvPicPr>
          <p:nvPr/>
        </p:nvPicPr>
        <p:blipFill>
          <a:blip r:embed="rId5" cstate="print"/>
          <a:srcRect/>
          <a:stretch>
            <a:fillRect/>
          </a:stretch>
        </p:blipFill>
        <p:spPr bwMode="auto">
          <a:xfrm>
            <a:off x="6929454" y="3571876"/>
            <a:ext cx="589304" cy="785818"/>
          </a:xfrm>
          <a:prstGeom prst="rect">
            <a:avLst/>
          </a:prstGeom>
          <a:noFill/>
          <a:ln>
            <a:noFill/>
          </a:ln>
          <a:effectLst>
            <a:outerShdw blurRad="50800" dist="38100" dir="2700000" algn="tl" rotWithShape="0">
              <a:prstClr val="black">
                <a:alpha val="40000"/>
              </a:prstClr>
            </a:outerShdw>
          </a:effectLst>
        </p:spPr>
      </p:pic>
      <p:sp>
        <p:nvSpPr>
          <p:cNvPr id="11" name="正方形/長方形 10"/>
          <p:cNvSpPr/>
          <p:nvPr/>
        </p:nvSpPr>
        <p:spPr>
          <a:xfrm>
            <a:off x="214282" y="785794"/>
            <a:ext cx="4136069" cy="369332"/>
          </a:xfrm>
          <a:prstGeom prst="rect">
            <a:avLst/>
          </a:prstGeom>
        </p:spPr>
        <p:txBody>
          <a:bodyPr wrap="none">
            <a:spAutoFit/>
          </a:bodyPr>
          <a:lstStyle/>
          <a:p>
            <a:r>
              <a:rPr lang="zh-CN" altLang="en-US" b="1" dirty="0" smtClean="0">
                <a:solidFill>
                  <a:srgbClr val="FF0000"/>
                </a:solidFill>
                <a:latin typeface="微软雅黑" pitchFamily="34" charset="-122"/>
                <a:ea typeface="微软雅黑" pitchFamily="34" charset="-122"/>
              </a:rPr>
              <a:t>用于新客户的开拓＆经销商渠道管理！</a:t>
            </a:r>
            <a:endParaRPr lang="zh-CN" altLang="en-US" dirty="0">
              <a:solidFill>
                <a:srgbClr val="FF0000"/>
              </a:solidFill>
              <a:latin typeface="微软雅黑" pitchFamily="34" charset="-122"/>
              <a:ea typeface="微软雅黑" pitchFamily="34"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pPr>
              <a:defRPr/>
            </a:pPr>
            <a:fld id="{0D11A21D-DCE6-48F7-8DEF-51A3DEE82D39}" type="slidenum">
              <a:rPr lang="en-US" altLang="ja-JP" smtClean="0"/>
              <a:pPr>
                <a:defRPr/>
              </a:pPr>
              <a:t>47</a:t>
            </a:fld>
            <a:endParaRPr lang="en-US" altLang="ja-JP"/>
          </a:p>
        </p:txBody>
      </p:sp>
      <p:sp>
        <p:nvSpPr>
          <p:cNvPr id="4" name="内容占位符 1"/>
          <p:cNvSpPr>
            <a:spLocks noGrp="1"/>
          </p:cNvSpPr>
          <p:nvPr>
            <p:ph/>
          </p:nvPr>
        </p:nvSpPr>
        <p:spPr>
          <a:xfrm>
            <a:off x="239226" y="214290"/>
            <a:ext cx="8686800" cy="5867400"/>
          </a:xfrm>
        </p:spPr>
        <p:txBody>
          <a:bodyPr>
            <a:normAutofit/>
          </a:bodyPr>
          <a:lstStyle/>
          <a:p>
            <a:pPr>
              <a:buNone/>
            </a:pPr>
            <a:r>
              <a:rPr kumimoji="1" lang="en-US" altLang="zh-CN" sz="2800" b="1" u="sng" dirty="0" smtClean="0">
                <a:latin typeface="Microsoft YaHei" pitchFamily="34" charset="-122"/>
                <a:ea typeface="Microsoft YaHei" pitchFamily="34" charset="-122"/>
              </a:rPr>
              <a:t>49.</a:t>
            </a:r>
            <a:r>
              <a:rPr kumimoji="1" lang="zh-CN" altLang="en-US" sz="2800" b="1" u="sng" dirty="0" smtClean="0">
                <a:latin typeface="Microsoft YaHei" pitchFamily="34" charset="-122"/>
                <a:ea typeface="Microsoft YaHei" pitchFamily="34" charset="-122"/>
              </a:rPr>
              <a:t>优势仪器</a:t>
            </a:r>
            <a:r>
              <a:rPr kumimoji="1" lang="ja-JP" altLang="en-US" sz="2800" b="1" u="sng" dirty="0" smtClean="0">
                <a:latin typeface="Microsoft YaHei" pitchFamily="34" charset="-122"/>
                <a:ea typeface="Microsoft YaHei" pitchFamily="34" charset="-122"/>
              </a:rPr>
              <a:t>①</a:t>
            </a:r>
            <a:r>
              <a:rPr kumimoji="1" lang="zh-CN" altLang="en-US" sz="2800" b="1" u="sng" dirty="0" smtClean="0">
                <a:latin typeface="Microsoft YaHei" pitchFamily="34" charset="-122"/>
                <a:ea typeface="Microsoft YaHei" pitchFamily="34" charset="-122"/>
              </a:rPr>
              <a:t>：冷水机（</a:t>
            </a:r>
            <a:r>
              <a:rPr kumimoji="1" lang="en-US" altLang="zh-CN" sz="2800" b="1" u="sng" dirty="0" smtClean="0">
                <a:latin typeface="Microsoft YaHei" pitchFamily="34" charset="-122"/>
                <a:ea typeface="Microsoft YaHei" pitchFamily="34" charset="-122"/>
              </a:rPr>
              <a:t>ORION</a:t>
            </a:r>
            <a:r>
              <a:rPr kumimoji="1" lang="zh-CN" altLang="en-US" sz="2800" b="1" u="sng" dirty="0" smtClean="0">
                <a:latin typeface="Microsoft YaHei" pitchFamily="34" charset="-122"/>
                <a:ea typeface="Microsoft YaHei" pitchFamily="34" charset="-122"/>
              </a:rPr>
              <a:t>）</a:t>
            </a:r>
            <a:endParaRPr kumimoji="1" lang="ja-JP" altLang="en-US" sz="2800" b="1" u="sng" dirty="0">
              <a:latin typeface="Microsoft YaHei" pitchFamily="34" charset="-122"/>
              <a:ea typeface="Microsoft YaHei" pitchFamily="34" charset="-122"/>
            </a:endParaRPr>
          </a:p>
        </p:txBody>
      </p:sp>
      <p:pic>
        <p:nvPicPr>
          <p:cNvPr id="5" name="Picture 2" descr="C:\Users\sakai\Desktop\スクリーンショット 2019-04-28 13.47.43.png"/>
          <p:cNvPicPr>
            <a:picLocks noChangeAspect="1" noChangeArrowheads="1"/>
          </p:cNvPicPr>
          <p:nvPr/>
        </p:nvPicPr>
        <p:blipFill>
          <a:blip r:embed="rId2"/>
          <a:srcRect/>
          <a:stretch>
            <a:fillRect/>
          </a:stretch>
        </p:blipFill>
        <p:spPr bwMode="auto">
          <a:xfrm>
            <a:off x="142843" y="785793"/>
            <a:ext cx="6286545" cy="2891810"/>
          </a:xfrm>
          <a:prstGeom prst="rect">
            <a:avLst/>
          </a:prstGeom>
          <a:noFill/>
        </p:spPr>
      </p:pic>
      <p:graphicFrame>
        <p:nvGraphicFramePr>
          <p:cNvPr id="6" name="表格 5"/>
          <p:cNvGraphicFramePr>
            <a:graphicFrameLocks noGrp="1"/>
          </p:cNvGraphicFramePr>
          <p:nvPr/>
        </p:nvGraphicFramePr>
        <p:xfrm>
          <a:off x="142844" y="3857628"/>
          <a:ext cx="6500858" cy="2143140"/>
        </p:xfrm>
        <a:graphic>
          <a:graphicData uri="http://schemas.openxmlformats.org/drawingml/2006/table">
            <a:tbl>
              <a:tblPr/>
              <a:tblGrid>
                <a:gridCol w="437437"/>
                <a:gridCol w="1397897"/>
                <a:gridCol w="492134"/>
                <a:gridCol w="1364377"/>
                <a:gridCol w="1364377"/>
                <a:gridCol w="1444636"/>
              </a:tblGrid>
              <a:tr h="344670">
                <a:tc gridSpan="3">
                  <a:txBody>
                    <a:bodyPr/>
                    <a:lstStyle/>
                    <a:p>
                      <a:pPr algn="ctr" fontAlgn="b"/>
                      <a:r>
                        <a:rPr lang="ja-JP" altLang="en-US" sz="1200" b="0" i="0" u="none" strike="noStrike" dirty="0">
                          <a:solidFill>
                            <a:srgbClr val="000000"/>
                          </a:solidFill>
                          <a:latin typeface="Microsoft YaHei" pitchFamily="34" charset="-122"/>
                          <a:ea typeface="Microsoft YaHei" pitchFamily="34" charset="-122"/>
                        </a:rPr>
                        <a:t>型号</a:t>
                      </a:r>
                    </a:p>
                  </a:txBody>
                  <a:tcPr marL="8826" marR="8826" marT="882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b"/>
                      <a:r>
                        <a:rPr lang="en-US" sz="1200" b="0" i="0" u="none" strike="noStrike" dirty="0">
                          <a:solidFill>
                            <a:srgbClr val="000000"/>
                          </a:solidFill>
                          <a:latin typeface="Microsoft YaHei" pitchFamily="34" charset="-122"/>
                          <a:ea typeface="Microsoft YaHei" pitchFamily="34" charset="-122"/>
                        </a:rPr>
                        <a:t>CKS400A-HV-AS</a:t>
                      </a:r>
                    </a:p>
                  </a:txBody>
                  <a:tcPr marL="8826" marR="8826" marT="8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Microsoft YaHei" pitchFamily="34" charset="-122"/>
                          <a:ea typeface="Microsoft YaHei" pitchFamily="34" charset="-122"/>
                        </a:rPr>
                        <a:t>CKS750A-HV-AS</a:t>
                      </a:r>
                    </a:p>
                  </a:txBody>
                  <a:tcPr marL="8826" marR="8826" marT="88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Microsoft YaHei" pitchFamily="34" charset="-122"/>
                          <a:ea typeface="Microsoft YaHei" pitchFamily="34" charset="-122"/>
                        </a:rPr>
                        <a:t>CKS1500A-HV-AS</a:t>
                      </a:r>
                    </a:p>
                  </a:txBody>
                  <a:tcPr marL="8826" marR="8826" marT="882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123">
                <a:tc rowSpan="6">
                  <a:txBody>
                    <a:bodyPr/>
                    <a:lstStyle/>
                    <a:p>
                      <a:pPr algn="ctr" fontAlgn="ctr"/>
                      <a:r>
                        <a:rPr lang="ja-JP" altLang="en-US" sz="1200" b="0" i="0" u="none" strike="noStrike" dirty="0">
                          <a:solidFill>
                            <a:srgbClr val="000000"/>
                          </a:solidFill>
                          <a:latin typeface="Microsoft YaHei" pitchFamily="34" charset="-122"/>
                          <a:ea typeface="Microsoft YaHei" pitchFamily="34" charset="-122"/>
                        </a:rPr>
                        <a:t>性能</a:t>
                      </a:r>
                    </a:p>
                  </a:txBody>
                  <a:tcPr marL="8826" marR="8826" marT="882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ja-JP" altLang="en-US" sz="1200" b="0" i="0" u="none" strike="noStrike" dirty="0">
                          <a:solidFill>
                            <a:srgbClr val="000000"/>
                          </a:solidFill>
                          <a:latin typeface="Microsoft YaHei" pitchFamily="34" charset="-122"/>
                          <a:ea typeface="Microsoft YaHei" pitchFamily="34" charset="-122"/>
                        </a:rPr>
                        <a:t>冷却能力</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Microsoft YaHei" pitchFamily="34" charset="-122"/>
                          <a:ea typeface="Microsoft YaHei" pitchFamily="34" charset="-122"/>
                        </a:rPr>
                        <a:t>kW</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rgbClr val="000000"/>
                          </a:solidFill>
                          <a:latin typeface="Microsoft YaHei" pitchFamily="34" charset="-122"/>
                          <a:ea typeface="Microsoft YaHei" pitchFamily="34" charset="-122"/>
                        </a:rPr>
                        <a:t>1.3</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rgbClr val="000000"/>
                          </a:solidFill>
                          <a:latin typeface="Microsoft YaHei" pitchFamily="34" charset="-122"/>
                          <a:ea typeface="Microsoft YaHei" pitchFamily="34" charset="-122"/>
                        </a:rPr>
                        <a:t>2.2</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a:solidFill>
                            <a:srgbClr val="000000"/>
                          </a:solidFill>
                          <a:latin typeface="Microsoft YaHei" pitchFamily="34" charset="-122"/>
                          <a:ea typeface="Microsoft YaHei" pitchFamily="34" charset="-122"/>
                        </a:rPr>
                        <a:t>5.3</a:t>
                      </a:r>
                    </a:p>
                  </a:txBody>
                  <a:tcPr marL="8826" marR="8826" marT="8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822">
                <a:tc vMerge="1">
                  <a:txBody>
                    <a:bodyPr/>
                    <a:lstStyle/>
                    <a:p>
                      <a:endParaRPr kumimoji="1" lang="ja-JP" altLang="en-US"/>
                    </a:p>
                  </a:txBody>
                  <a:tcPr/>
                </a:tc>
                <a:tc>
                  <a:txBody>
                    <a:bodyPr/>
                    <a:lstStyle/>
                    <a:p>
                      <a:pPr algn="l" fontAlgn="b"/>
                      <a:r>
                        <a:rPr lang="zh-CN" altLang="en-US" sz="1200" b="0" i="0" u="none" strike="noStrike" dirty="0">
                          <a:solidFill>
                            <a:srgbClr val="000000"/>
                          </a:solidFill>
                          <a:latin typeface="Microsoft YaHei" pitchFamily="34" charset="-122"/>
                          <a:ea typeface="Microsoft YaHei" pitchFamily="34" charset="-122"/>
                        </a:rPr>
                        <a:t>使用环境温度范围</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a:solidFill>
                            <a:srgbClr val="000000"/>
                          </a:solidFill>
                          <a:latin typeface="Microsoft YaHei" pitchFamily="34" charset="-122"/>
                          <a:ea typeface="Microsoft YaHei" pitchFamily="34" charset="-122"/>
                        </a:rPr>
                        <a:t>℃</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rgbClr val="000000"/>
                          </a:solidFill>
                          <a:latin typeface="Microsoft YaHei" pitchFamily="34" charset="-122"/>
                          <a:ea typeface="Microsoft YaHei" pitchFamily="34" charset="-122"/>
                        </a:rPr>
                        <a:t>5~45</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altLang="ja-JP" sz="1200" b="0" i="0" u="none" strike="noStrike" dirty="0">
                          <a:solidFill>
                            <a:srgbClr val="000000"/>
                          </a:solidFill>
                          <a:latin typeface="Microsoft YaHei" pitchFamily="34" charset="-122"/>
                          <a:ea typeface="Microsoft YaHei" pitchFamily="34" charset="-122"/>
                        </a:rPr>
                        <a:t>5~40</a:t>
                      </a:r>
                    </a:p>
                  </a:txBody>
                  <a:tcPr marL="8826" marR="8826" marT="8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r>
              <a:tr h="243123">
                <a:tc vMerge="1">
                  <a:txBody>
                    <a:bodyPr/>
                    <a:lstStyle/>
                    <a:p>
                      <a:endParaRPr kumimoji="1" lang="ja-JP" altLang="en-US"/>
                    </a:p>
                  </a:txBody>
                  <a:tcPr/>
                </a:tc>
                <a:tc>
                  <a:txBody>
                    <a:bodyPr/>
                    <a:lstStyle/>
                    <a:p>
                      <a:pPr algn="l" fontAlgn="b"/>
                      <a:r>
                        <a:rPr lang="zh-CN" altLang="en-US" sz="1200" b="0" i="0" u="none" strike="noStrike">
                          <a:solidFill>
                            <a:srgbClr val="000000"/>
                          </a:solidFill>
                          <a:latin typeface="Microsoft YaHei" pitchFamily="34" charset="-122"/>
                          <a:ea typeface="Microsoft YaHei" pitchFamily="34" charset="-122"/>
                        </a:rPr>
                        <a:t>设定水温范围</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a:solidFill>
                            <a:srgbClr val="000000"/>
                          </a:solidFill>
                          <a:latin typeface="Microsoft YaHei" pitchFamily="34" charset="-122"/>
                          <a:ea typeface="Microsoft YaHei" pitchFamily="34" charset="-122"/>
                        </a:rPr>
                        <a:t>℃</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a:solidFill>
                            <a:srgbClr val="000000"/>
                          </a:solidFill>
                          <a:latin typeface="Microsoft YaHei" pitchFamily="34" charset="-122"/>
                          <a:ea typeface="Microsoft YaHei" pitchFamily="34" charset="-122"/>
                        </a:rPr>
                        <a:t>5~40</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altLang="ja-JP" sz="1200" b="0" i="0" u="none" strike="noStrike" dirty="0">
                          <a:solidFill>
                            <a:srgbClr val="000000"/>
                          </a:solidFill>
                          <a:latin typeface="Microsoft YaHei" pitchFamily="34" charset="-122"/>
                          <a:ea typeface="Microsoft YaHei" pitchFamily="34" charset="-122"/>
                        </a:rPr>
                        <a:t>5~30</a:t>
                      </a:r>
                    </a:p>
                  </a:txBody>
                  <a:tcPr marL="8826" marR="8826" marT="8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r>
              <a:tr h="318813">
                <a:tc vMerge="1">
                  <a:txBody>
                    <a:bodyPr/>
                    <a:lstStyle/>
                    <a:p>
                      <a:endParaRPr kumimoji="1" lang="ja-JP" altLang="en-US"/>
                    </a:p>
                  </a:txBody>
                  <a:tcPr/>
                </a:tc>
                <a:tc>
                  <a:txBody>
                    <a:bodyPr/>
                    <a:lstStyle/>
                    <a:p>
                      <a:pPr algn="l" fontAlgn="b"/>
                      <a:r>
                        <a:rPr lang="zh-CN" altLang="en-US" sz="1200" b="0" i="0" u="none" strike="noStrike">
                          <a:solidFill>
                            <a:srgbClr val="000000"/>
                          </a:solidFill>
                          <a:latin typeface="Microsoft YaHei" pitchFamily="34" charset="-122"/>
                          <a:ea typeface="Microsoft YaHei" pitchFamily="34" charset="-122"/>
                        </a:rPr>
                        <a:t>冷水使用压力范围</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err="1">
                          <a:solidFill>
                            <a:srgbClr val="000000"/>
                          </a:solidFill>
                          <a:latin typeface="Microsoft YaHei" pitchFamily="34" charset="-122"/>
                          <a:ea typeface="Microsoft YaHei" pitchFamily="34" charset="-122"/>
                        </a:rPr>
                        <a:t>MPa</a:t>
                      </a:r>
                      <a:endParaRPr lang="en-US" sz="1200" b="0" i="0" u="none" strike="noStrike" dirty="0">
                        <a:solidFill>
                          <a:srgbClr val="000000"/>
                        </a:solidFill>
                        <a:latin typeface="Microsoft YaHei" pitchFamily="34" charset="-122"/>
                        <a:ea typeface="Microsoft YaHei" pitchFamily="34" charset="-122"/>
                      </a:endParaRP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a:solidFill>
                            <a:srgbClr val="000000"/>
                          </a:solidFill>
                          <a:latin typeface="Microsoft YaHei" pitchFamily="34" charset="-122"/>
                          <a:ea typeface="Microsoft YaHei" pitchFamily="34" charset="-122"/>
                        </a:rPr>
                        <a:t>0.08~013</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rgbClr val="000000"/>
                          </a:solidFill>
                          <a:latin typeface="Microsoft YaHei" pitchFamily="34" charset="-122"/>
                          <a:ea typeface="Microsoft YaHei" pitchFamily="34" charset="-122"/>
                        </a:rPr>
                        <a:t>0.08~014</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rgbClr val="000000"/>
                          </a:solidFill>
                          <a:latin typeface="Microsoft YaHei" pitchFamily="34" charset="-122"/>
                          <a:ea typeface="Microsoft YaHei" pitchFamily="34" charset="-122"/>
                        </a:rPr>
                        <a:t>0.15~0.5</a:t>
                      </a:r>
                    </a:p>
                  </a:txBody>
                  <a:tcPr marL="8826" marR="8826" marT="8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123">
                <a:tc vMerge="1">
                  <a:txBody>
                    <a:bodyPr/>
                    <a:lstStyle/>
                    <a:p>
                      <a:endParaRPr kumimoji="1" lang="ja-JP" altLang="en-US"/>
                    </a:p>
                  </a:txBody>
                  <a:tcPr/>
                </a:tc>
                <a:tc>
                  <a:txBody>
                    <a:bodyPr/>
                    <a:lstStyle/>
                    <a:p>
                      <a:pPr algn="l" fontAlgn="b"/>
                      <a:r>
                        <a:rPr lang="ja-JP" altLang="en-US" sz="1200" b="0" i="0" u="none" strike="noStrike" dirty="0">
                          <a:solidFill>
                            <a:srgbClr val="000000"/>
                          </a:solidFill>
                          <a:latin typeface="Microsoft YaHei" pitchFamily="34" charset="-122"/>
                          <a:ea typeface="Microsoft YaHei" pitchFamily="34" charset="-122"/>
                        </a:rPr>
                        <a:t>控制精度</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a:solidFill>
                            <a:srgbClr val="000000"/>
                          </a:solidFill>
                          <a:latin typeface="Microsoft YaHei" pitchFamily="34" charset="-122"/>
                          <a:ea typeface="Microsoft YaHei" pitchFamily="34" charset="-122"/>
                        </a:rPr>
                        <a:t>℃</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altLang="ja-JP" sz="1200" b="0" i="0" u="none" strike="noStrike" dirty="0">
                          <a:solidFill>
                            <a:srgbClr val="000000"/>
                          </a:solidFill>
                          <a:latin typeface="Microsoft YaHei" pitchFamily="34" charset="-122"/>
                          <a:ea typeface="Microsoft YaHei" pitchFamily="34" charset="-122"/>
                        </a:rPr>
                        <a:t>±0.1</a:t>
                      </a:r>
                    </a:p>
                  </a:txBody>
                  <a:tcPr marL="8826" marR="8826" marT="8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r>
              <a:tr h="493466">
                <a:tc vMerge="1">
                  <a:txBody>
                    <a:bodyPr/>
                    <a:lstStyle/>
                    <a:p>
                      <a:endParaRPr kumimoji="1" lang="ja-JP" altLang="en-US"/>
                    </a:p>
                  </a:txBody>
                  <a:tcPr/>
                </a:tc>
                <a:tc>
                  <a:txBody>
                    <a:bodyPr/>
                    <a:lstStyle/>
                    <a:p>
                      <a:pPr algn="l" fontAlgn="b"/>
                      <a:r>
                        <a:rPr lang="zh-CN" altLang="en-US" sz="1200" b="0" i="0" u="none" strike="noStrike" dirty="0">
                          <a:solidFill>
                            <a:srgbClr val="000000"/>
                          </a:solidFill>
                          <a:latin typeface="Microsoft YaHei" pitchFamily="34" charset="-122"/>
                          <a:ea typeface="Microsoft YaHei" pitchFamily="34" charset="-122"/>
                        </a:rPr>
                        <a:t>使用最低循环量</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Microsoft YaHei" pitchFamily="34" charset="-122"/>
                          <a:ea typeface="Microsoft YaHei" pitchFamily="34" charset="-122"/>
                        </a:rPr>
                        <a:t>L/min</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a:solidFill>
                            <a:srgbClr val="000000"/>
                          </a:solidFill>
                          <a:latin typeface="Microsoft YaHei" pitchFamily="34" charset="-122"/>
                          <a:ea typeface="Microsoft YaHei" pitchFamily="34" charset="-122"/>
                        </a:rPr>
                        <a:t>10</a:t>
                      </a:r>
                      <a:br>
                        <a:rPr lang="en-US" altLang="ja-JP" sz="1200" b="0" i="0" u="none" strike="noStrike">
                          <a:solidFill>
                            <a:srgbClr val="000000"/>
                          </a:solidFill>
                          <a:latin typeface="Microsoft YaHei" pitchFamily="34" charset="-122"/>
                          <a:ea typeface="Microsoft YaHei" pitchFamily="34" charset="-122"/>
                        </a:rPr>
                      </a:br>
                      <a:r>
                        <a:rPr lang="ja-JP" altLang="en-US" sz="1200" b="0" i="0" u="none" strike="noStrike">
                          <a:solidFill>
                            <a:srgbClr val="000000"/>
                          </a:solidFill>
                          <a:latin typeface="Microsoft YaHei" pitchFamily="34" charset="-122"/>
                          <a:ea typeface="Microsoft YaHei" pitchFamily="34" charset="-122"/>
                        </a:rPr>
                        <a:t>（扬程</a:t>
                      </a:r>
                      <a:r>
                        <a:rPr lang="en-US" altLang="ja-JP" sz="1200" b="0" i="0" u="none" strike="noStrike">
                          <a:solidFill>
                            <a:srgbClr val="000000"/>
                          </a:solidFill>
                          <a:latin typeface="Microsoft YaHei" pitchFamily="34" charset="-122"/>
                          <a:ea typeface="Microsoft YaHei" pitchFamily="34" charset="-122"/>
                        </a:rPr>
                        <a:t>13</a:t>
                      </a:r>
                      <a:r>
                        <a:rPr lang="en-US" sz="1200" b="0" i="0" u="none" strike="noStrike">
                          <a:solidFill>
                            <a:srgbClr val="000000"/>
                          </a:solidFill>
                          <a:latin typeface="Microsoft YaHei" pitchFamily="34" charset="-122"/>
                          <a:ea typeface="Microsoft YaHei" pitchFamily="34" charset="-122"/>
                        </a:rPr>
                        <a:t>m）</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a:solidFill>
                            <a:srgbClr val="000000"/>
                          </a:solidFill>
                          <a:latin typeface="Microsoft YaHei" pitchFamily="34" charset="-122"/>
                          <a:ea typeface="Microsoft YaHei" pitchFamily="34" charset="-122"/>
                        </a:rPr>
                        <a:t>10~25</a:t>
                      </a:r>
                      <a:br>
                        <a:rPr lang="en-US" altLang="ja-JP" sz="1200" b="0" i="0" u="none" strike="noStrike">
                          <a:solidFill>
                            <a:srgbClr val="000000"/>
                          </a:solidFill>
                          <a:latin typeface="Microsoft YaHei" pitchFamily="34" charset="-122"/>
                          <a:ea typeface="Microsoft YaHei" pitchFamily="34" charset="-122"/>
                        </a:rPr>
                      </a:br>
                      <a:r>
                        <a:rPr lang="ja-JP" altLang="en-US" sz="1200" b="0" i="0" u="none" strike="noStrike">
                          <a:solidFill>
                            <a:srgbClr val="000000"/>
                          </a:solidFill>
                          <a:latin typeface="Microsoft YaHei" pitchFamily="34" charset="-122"/>
                          <a:ea typeface="Microsoft YaHei" pitchFamily="34" charset="-122"/>
                        </a:rPr>
                        <a:t>（扬程</a:t>
                      </a:r>
                      <a:r>
                        <a:rPr lang="en-US" altLang="ja-JP" sz="1200" b="0" i="0" u="none" strike="noStrike">
                          <a:solidFill>
                            <a:srgbClr val="000000"/>
                          </a:solidFill>
                          <a:latin typeface="Microsoft YaHei" pitchFamily="34" charset="-122"/>
                          <a:ea typeface="Microsoft YaHei" pitchFamily="34" charset="-122"/>
                        </a:rPr>
                        <a:t>14</a:t>
                      </a:r>
                      <a:r>
                        <a:rPr lang="en-US" sz="1200" b="0" i="0" u="none" strike="noStrike">
                          <a:solidFill>
                            <a:srgbClr val="000000"/>
                          </a:solidFill>
                          <a:latin typeface="Microsoft YaHei" pitchFamily="34" charset="-122"/>
                          <a:ea typeface="Microsoft YaHei" pitchFamily="34" charset="-122"/>
                        </a:rPr>
                        <a:t>m）</a:t>
                      </a:r>
                    </a:p>
                  </a:txBody>
                  <a:tcPr marL="8826" marR="8826" marT="88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a:solidFill>
                            <a:srgbClr val="000000"/>
                          </a:solidFill>
                          <a:latin typeface="Microsoft YaHei" pitchFamily="34" charset="-122"/>
                          <a:ea typeface="Microsoft YaHei" pitchFamily="34" charset="-122"/>
                        </a:rPr>
                        <a:t>10~53</a:t>
                      </a:r>
                      <a:br>
                        <a:rPr lang="en-US" altLang="ja-JP" sz="1200" b="0" i="0" u="none" strike="noStrike" dirty="0">
                          <a:solidFill>
                            <a:srgbClr val="000000"/>
                          </a:solidFill>
                          <a:latin typeface="Microsoft YaHei" pitchFamily="34" charset="-122"/>
                          <a:ea typeface="Microsoft YaHei" pitchFamily="34" charset="-122"/>
                        </a:rPr>
                      </a:br>
                      <a:r>
                        <a:rPr lang="ja-JP" altLang="en-US" sz="1200" b="0" i="0" u="none" strike="noStrike" dirty="0">
                          <a:solidFill>
                            <a:srgbClr val="000000"/>
                          </a:solidFill>
                          <a:latin typeface="Microsoft YaHei" pitchFamily="34" charset="-122"/>
                          <a:ea typeface="Microsoft YaHei" pitchFamily="34" charset="-122"/>
                        </a:rPr>
                        <a:t>（扬程</a:t>
                      </a:r>
                      <a:r>
                        <a:rPr lang="en-US" altLang="ja-JP" sz="1200" b="0" i="0" u="none" strike="noStrike" dirty="0">
                          <a:solidFill>
                            <a:srgbClr val="000000"/>
                          </a:solidFill>
                          <a:latin typeface="Microsoft YaHei" pitchFamily="34" charset="-122"/>
                          <a:ea typeface="Microsoft YaHei" pitchFamily="34" charset="-122"/>
                        </a:rPr>
                        <a:t>50</a:t>
                      </a:r>
                      <a:r>
                        <a:rPr lang="en-US" sz="1200" b="0" i="0" u="none" strike="noStrike" dirty="0">
                          <a:solidFill>
                            <a:srgbClr val="000000"/>
                          </a:solidFill>
                          <a:latin typeface="Microsoft YaHei" pitchFamily="34" charset="-122"/>
                          <a:ea typeface="Microsoft YaHei" pitchFamily="34" charset="-122"/>
                        </a:rPr>
                        <a:t>m）</a:t>
                      </a:r>
                    </a:p>
                  </a:txBody>
                  <a:tcPr marL="8826" marR="8826" marT="882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Picture 3" descr="C:\Users\sakai\Desktop\スクリーンショット 2019-04-28 13.51.03.png"/>
          <p:cNvPicPr>
            <a:picLocks noChangeAspect="1" noChangeArrowheads="1"/>
          </p:cNvPicPr>
          <p:nvPr/>
        </p:nvPicPr>
        <p:blipFill>
          <a:blip r:embed="rId3"/>
          <a:srcRect/>
          <a:stretch>
            <a:fillRect/>
          </a:stretch>
        </p:blipFill>
        <p:spPr bwMode="auto">
          <a:xfrm>
            <a:off x="6929454" y="2928934"/>
            <a:ext cx="2071670" cy="1796593"/>
          </a:xfrm>
          <a:prstGeom prst="rect">
            <a:avLst/>
          </a:prstGeom>
          <a:noFill/>
        </p:spPr>
      </p:pic>
      <p:pic>
        <p:nvPicPr>
          <p:cNvPr id="8" name="Picture 4" descr="C:\Users\sakai\Desktop\スクリーンショット 2019-04-28 13.50.57.png"/>
          <p:cNvPicPr>
            <a:picLocks noChangeAspect="1" noChangeArrowheads="1"/>
          </p:cNvPicPr>
          <p:nvPr/>
        </p:nvPicPr>
        <p:blipFill>
          <a:blip r:embed="rId4"/>
          <a:srcRect/>
          <a:stretch>
            <a:fillRect/>
          </a:stretch>
        </p:blipFill>
        <p:spPr bwMode="auto">
          <a:xfrm>
            <a:off x="7166562" y="928670"/>
            <a:ext cx="1834594" cy="1785950"/>
          </a:xfrm>
          <a:prstGeom prst="rect">
            <a:avLst/>
          </a:prstGeom>
          <a:noFill/>
        </p:spPr>
      </p:pic>
      <p:sp>
        <p:nvSpPr>
          <p:cNvPr id="9" name="TextBox 8"/>
          <p:cNvSpPr txBox="1"/>
          <p:nvPr/>
        </p:nvSpPr>
        <p:spPr>
          <a:xfrm>
            <a:off x="7574860" y="2643182"/>
            <a:ext cx="1354858" cy="307777"/>
          </a:xfrm>
          <a:prstGeom prst="rect">
            <a:avLst/>
          </a:prstGeom>
          <a:noFill/>
        </p:spPr>
        <p:txBody>
          <a:bodyPr wrap="none" rtlCol="0">
            <a:spAutoFit/>
          </a:bodyPr>
          <a:lstStyle/>
          <a:p>
            <a:r>
              <a:rPr kumimoji="1" lang="en-US" altLang="ja-JP" sz="1400" dirty="0" smtClean="0"/>
              <a:t>CAS400A-HV-AS</a:t>
            </a:r>
            <a:endParaRPr kumimoji="1" lang="ja-JP" altLang="en-US" sz="1400" dirty="0"/>
          </a:p>
        </p:txBody>
      </p:sp>
      <p:sp>
        <p:nvSpPr>
          <p:cNvPr id="10" name="TextBox 9"/>
          <p:cNvSpPr txBox="1"/>
          <p:nvPr/>
        </p:nvSpPr>
        <p:spPr>
          <a:xfrm>
            <a:off x="7554926" y="4643446"/>
            <a:ext cx="1446230" cy="523220"/>
          </a:xfrm>
          <a:prstGeom prst="rect">
            <a:avLst/>
          </a:prstGeom>
          <a:noFill/>
        </p:spPr>
        <p:txBody>
          <a:bodyPr wrap="none" rtlCol="0">
            <a:spAutoFit/>
          </a:bodyPr>
          <a:lstStyle/>
          <a:p>
            <a:r>
              <a:rPr kumimoji="1" lang="en-US" altLang="ja-JP" sz="1400" dirty="0" smtClean="0"/>
              <a:t>CAS750A-HV-AS</a:t>
            </a:r>
          </a:p>
          <a:p>
            <a:r>
              <a:rPr kumimoji="1" lang="en-US" altLang="ja-JP" sz="1400" dirty="0" smtClean="0"/>
              <a:t>CAS1500A-HV-AS</a:t>
            </a:r>
            <a:endParaRPr kumimoji="1" lang="ja-JP" altLang="en-US" sz="1400" dirty="0"/>
          </a:p>
        </p:txBody>
      </p:sp>
      <p:sp>
        <p:nvSpPr>
          <p:cNvPr id="11" name="TextBox 10"/>
          <p:cNvSpPr txBox="1"/>
          <p:nvPr/>
        </p:nvSpPr>
        <p:spPr>
          <a:xfrm>
            <a:off x="7215206" y="661554"/>
            <a:ext cx="1857388" cy="338554"/>
          </a:xfrm>
          <a:prstGeom prst="rect">
            <a:avLst/>
          </a:prstGeom>
          <a:noFill/>
        </p:spPr>
        <p:txBody>
          <a:bodyPr wrap="square" rtlCol="0">
            <a:spAutoFit/>
          </a:bodyPr>
          <a:lstStyle/>
          <a:p>
            <a:r>
              <a:rPr kumimoji="1" lang="en-US" altLang="zh-CN" sz="1600" b="1" dirty="0" smtClean="0"/>
              <a:t>《</a:t>
            </a:r>
            <a:r>
              <a:rPr kumimoji="1" lang="zh-CN" altLang="en-US" sz="1600" b="1" dirty="0" smtClean="0"/>
              <a:t>使用温度范围</a:t>
            </a:r>
            <a:r>
              <a:rPr kumimoji="1" lang="en-US" altLang="zh-CN" sz="1600" b="1" dirty="0" smtClean="0"/>
              <a:t>》</a:t>
            </a:r>
            <a:endParaRPr kumimoji="1" lang="ja-JP" altLang="en-US" sz="1600"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pPr>
              <a:defRPr/>
            </a:pPr>
            <a:fld id="{0D11A21D-DCE6-48F7-8DEF-51A3DEE82D39}" type="slidenum">
              <a:rPr lang="en-US" altLang="ja-JP" smtClean="0"/>
              <a:pPr>
                <a:defRPr/>
              </a:pPr>
              <a:t>48</a:t>
            </a:fld>
            <a:endParaRPr lang="en-US" altLang="ja-JP"/>
          </a:p>
        </p:txBody>
      </p:sp>
      <p:sp>
        <p:nvSpPr>
          <p:cNvPr id="4" name="内容占位符 1"/>
          <p:cNvSpPr>
            <a:spLocks noGrp="1"/>
          </p:cNvSpPr>
          <p:nvPr>
            <p:ph/>
          </p:nvPr>
        </p:nvSpPr>
        <p:spPr>
          <a:xfrm>
            <a:off x="214282" y="214290"/>
            <a:ext cx="8229600" cy="5410200"/>
          </a:xfrm>
        </p:spPr>
        <p:txBody>
          <a:bodyPr/>
          <a:lstStyle/>
          <a:p>
            <a:pPr>
              <a:buNone/>
            </a:pPr>
            <a:r>
              <a:rPr kumimoji="1" lang="en-US" altLang="zh-CN" sz="2800" b="1" u="sng" dirty="0" smtClean="0">
                <a:latin typeface="Microsoft YaHei" pitchFamily="34" charset="-122"/>
                <a:ea typeface="Microsoft YaHei" pitchFamily="34" charset="-122"/>
              </a:rPr>
              <a:t>50.</a:t>
            </a:r>
            <a:r>
              <a:rPr kumimoji="1" lang="zh-CN" altLang="en-US" sz="2800" b="1" u="sng" dirty="0" smtClean="0">
                <a:latin typeface="Microsoft YaHei" pitchFamily="34" charset="-122"/>
                <a:ea typeface="Microsoft YaHei" pitchFamily="34" charset="-122"/>
              </a:rPr>
              <a:t>优势仪器</a:t>
            </a:r>
            <a:r>
              <a:rPr kumimoji="1" lang="ja-JP" altLang="en-US" sz="2800" b="1" u="sng" dirty="0" smtClean="0">
                <a:latin typeface="Microsoft YaHei" pitchFamily="34" charset="-122"/>
                <a:ea typeface="Microsoft YaHei" pitchFamily="34" charset="-122"/>
              </a:rPr>
              <a:t>②</a:t>
            </a:r>
            <a:r>
              <a:rPr kumimoji="1" lang="zh-CN" altLang="en-US" sz="2800" b="1" u="sng" dirty="0" smtClean="0">
                <a:latin typeface="Microsoft YaHei" pitchFamily="34" charset="-122"/>
                <a:ea typeface="Microsoft YaHei" pitchFamily="34" charset="-122"/>
              </a:rPr>
              <a:t>：离子风机（</a:t>
            </a:r>
            <a:r>
              <a:rPr kumimoji="1" lang="en-US" altLang="zh-CN" sz="2800" b="1" u="sng" dirty="0" smtClean="0">
                <a:latin typeface="Microsoft YaHei" pitchFamily="34" charset="-122"/>
                <a:ea typeface="Microsoft YaHei" pitchFamily="34" charset="-122"/>
              </a:rPr>
              <a:t>SHARP</a:t>
            </a:r>
            <a:r>
              <a:rPr kumimoji="1" lang="zh-CN" altLang="en-US" sz="2800" b="1" u="sng" dirty="0" smtClean="0">
                <a:latin typeface="Microsoft YaHei" pitchFamily="34" charset="-122"/>
                <a:ea typeface="Microsoft YaHei" pitchFamily="34" charset="-122"/>
              </a:rPr>
              <a:t>）</a:t>
            </a:r>
            <a:endParaRPr kumimoji="1" lang="ja-JP" altLang="en-US" sz="2800" b="1" u="sng" dirty="0" smtClean="0">
              <a:latin typeface="Microsoft YaHei" pitchFamily="34" charset="-122"/>
              <a:ea typeface="Microsoft YaHei" pitchFamily="34" charset="-122"/>
            </a:endParaRPr>
          </a:p>
          <a:p>
            <a:pPr>
              <a:buNone/>
            </a:pPr>
            <a:endParaRPr kumimoji="1" lang="ja-JP" altLang="en-US" dirty="0"/>
          </a:p>
        </p:txBody>
      </p:sp>
      <p:pic>
        <p:nvPicPr>
          <p:cNvPr id="5" name="Picture 2" descr="C:\Users\sakai\Desktop\スクリーンショット 2019-04-28 15.33.20.png"/>
          <p:cNvPicPr>
            <a:picLocks noChangeAspect="1" noChangeArrowheads="1"/>
          </p:cNvPicPr>
          <p:nvPr/>
        </p:nvPicPr>
        <p:blipFill>
          <a:blip r:embed="rId3"/>
          <a:srcRect/>
          <a:stretch>
            <a:fillRect/>
          </a:stretch>
        </p:blipFill>
        <p:spPr bwMode="auto">
          <a:xfrm>
            <a:off x="285720" y="857232"/>
            <a:ext cx="2857519" cy="1497615"/>
          </a:xfrm>
          <a:prstGeom prst="rect">
            <a:avLst/>
          </a:prstGeom>
          <a:noFill/>
        </p:spPr>
      </p:pic>
      <p:pic>
        <p:nvPicPr>
          <p:cNvPr id="6" name="Picture 3" descr="C:\Users\sakai\Desktop\スクリーンショット 2019-04-28 15.33.25.png"/>
          <p:cNvPicPr>
            <a:picLocks noChangeAspect="1" noChangeArrowheads="1"/>
          </p:cNvPicPr>
          <p:nvPr/>
        </p:nvPicPr>
        <p:blipFill>
          <a:blip r:embed="rId4"/>
          <a:srcRect/>
          <a:stretch>
            <a:fillRect/>
          </a:stretch>
        </p:blipFill>
        <p:spPr bwMode="auto">
          <a:xfrm>
            <a:off x="4143372" y="857232"/>
            <a:ext cx="4543425" cy="1600200"/>
          </a:xfrm>
          <a:prstGeom prst="rect">
            <a:avLst/>
          </a:prstGeom>
          <a:noFill/>
        </p:spPr>
      </p:pic>
      <p:sp>
        <p:nvSpPr>
          <p:cNvPr id="7" name="TextBox 6"/>
          <p:cNvSpPr txBox="1"/>
          <p:nvPr/>
        </p:nvSpPr>
        <p:spPr>
          <a:xfrm>
            <a:off x="142844" y="2571744"/>
            <a:ext cx="7401385" cy="553998"/>
          </a:xfrm>
          <a:prstGeom prst="rect">
            <a:avLst/>
          </a:prstGeom>
          <a:noFill/>
        </p:spPr>
        <p:txBody>
          <a:bodyPr wrap="none" rtlCol="0">
            <a:spAutoFit/>
          </a:bodyPr>
          <a:lstStyle/>
          <a:p>
            <a:r>
              <a:rPr kumimoji="1" lang="zh-CN" altLang="en-US" sz="1600" b="1" dirty="0" smtClean="0">
                <a:latin typeface="Microsoft YaHei" pitchFamily="34" charset="-122"/>
                <a:ea typeface="Microsoft YaHei" pitchFamily="34" charset="-122"/>
              </a:rPr>
              <a:t>优势点</a:t>
            </a:r>
            <a:r>
              <a:rPr kumimoji="1" lang="ja-JP" altLang="en-US" sz="1600" b="1" dirty="0" smtClean="0">
                <a:latin typeface="Microsoft YaHei" pitchFamily="34" charset="-122"/>
                <a:ea typeface="Microsoft YaHei" pitchFamily="34" charset="-122"/>
              </a:rPr>
              <a:t>１</a:t>
            </a:r>
            <a:r>
              <a:rPr kumimoji="1" lang="zh-CN" altLang="en-US" sz="1600" b="1" dirty="0" smtClean="0">
                <a:latin typeface="Microsoft YaHei" pitchFamily="34" charset="-122"/>
                <a:ea typeface="Microsoft YaHei" pitchFamily="34" charset="-122"/>
              </a:rPr>
              <a:t>：利用夏普独创的平行脉冲</a:t>
            </a:r>
            <a:r>
              <a:rPr kumimoji="1" lang="en-US" altLang="zh-CN" sz="1600" b="1" dirty="0" smtClean="0">
                <a:latin typeface="Microsoft YaHei" pitchFamily="34" charset="-122"/>
                <a:ea typeface="Microsoft YaHei" pitchFamily="34" charset="-122"/>
              </a:rPr>
              <a:t>DC</a:t>
            </a:r>
            <a:r>
              <a:rPr kumimoji="1" lang="zh-CN" altLang="en-US" sz="1600" b="1" dirty="0" smtClean="0">
                <a:latin typeface="Microsoft YaHei" pitchFamily="34" charset="-122"/>
                <a:ea typeface="Microsoft YaHei" pitchFamily="34" charset="-122"/>
              </a:rPr>
              <a:t>方式，都能达到</a:t>
            </a:r>
            <a:r>
              <a:rPr kumimoji="1" lang="en-US" altLang="ja-JP" sz="1600" b="1" dirty="0" smtClean="0">
                <a:latin typeface="Microsoft YaHei" pitchFamily="34" charset="-122"/>
                <a:ea typeface="Microsoft YaHei" pitchFamily="34" charset="-122"/>
              </a:rPr>
              <a:t>±</a:t>
            </a:r>
            <a:r>
              <a:rPr kumimoji="1" lang="en-US" altLang="zh-CN" sz="1600" b="1" dirty="0" smtClean="0">
                <a:latin typeface="Microsoft YaHei" pitchFamily="34" charset="-122"/>
                <a:ea typeface="Microsoft YaHei" pitchFamily="34" charset="-122"/>
              </a:rPr>
              <a:t>10V</a:t>
            </a:r>
            <a:r>
              <a:rPr kumimoji="1" lang="zh-CN" altLang="en-US" sz="1600" b="1" dirty="0" smtClean="0">
                <a:latin typeface="Microsoft YaHei" pitchFamily="34" charset="-122"/>
                <a:ea typeface="Microsoft YaHei" pitchFamily="34" charset="-122"/>
              </a:rPr>
              <a:t>以内的离子平衡。</a:t>
            </a:r>
            <a:endParaRPr kumimoji="1" lang="en-US" altLang="zh-CN" sz="1600" b="1" dirty="0" smtClean="0">
              <a:latin typeface="Microsoft YaHei" pitchFamily="34" charset="-122"/>
              <a:ea typeface="Microsoft YaHei" pitchFamily="34" charset="-122"/>
            </a:endParaRPr>
          </a:p>
          <a:p>
            <a:endParaRPr kumimoji="1" lang="ja-JP" altLang="en-US" sz="1400" dirty="0">
              <a:latin typeface="Microsoft YaHei" pitchFamily="34" charset="-122"/>
              <a:ea typeface="Microsoft YaHei" pitchFamily="34" charset="-122"/>
            </a:endParaRPr>
          </a:p>
        </p:txBody>
      </p:sp>
      <p:pic>
        <p:nvPicPr>
          <p:cNvPr id="8" name="Picture 4" descr="C:\Users\sakai\Desktop\スクリーンショット 2019-04-28 15.33.50.png"/>
          <p:cNvPicPr>
            <a:picLocks noChangeAspect="1" noChangeArrowheads="1"/>
          </p:cNvPicPr>
          <p:nvPr/>
        </p:nvPicPr>
        <p:blipFill>
          <a:blip r:embed="rId5"/>
          <a:srcRect/>
          <a:stretch>
            <a:fillRect/>
          </a:stretch>
        </p:blipFill>
        <p:spPr bwMode="auto">
          <a:xfrm>
            <a:off x="168340" y="2968473"/>
            <a:ext cx="2832024" cy="1723576"/>
          </a:xfrm>
          <a:prstGeom prst="rect">
            <a:avLst/>
          </a:prstGeom>
          <a:noFill/>
        </p:spPr>
      </p:pic>
      <p:pic>
        <p:nvPicPr>
          <p:cNvPr id="9" name="Picture 5" descr="C:\Users\sakai\Desktop\スクリーンショット 2019-04-28 15.33.59.png"/>
          <p:cNvPicPr>
            <a:picLocks noChangeAspect="1" noChangeArrowheads="1"/>
          </p:cNvPicPr>
          <p:nvPr/>
        </p:nvPicPr>
        <p:blipFill>
          <a:blip r:embed="rId6" cstate="print"/>
          <a:srcRect/>
          <a:stretch>
            <a:fillRect/>
          </a:stretch>
        </p:blipFill>
        <p:spPr bwMode="auto">
          <a:xfrm>
            <a:off x="3183576" y="2989739"/>
            <a:ext cx="1928826" cy="1763068"/>
          </a:xfrm>
          <a:prstGeom prst="rect">
            <a:avLst/>
          </a:prstGeom>
          <a:noFill/>
        </p:spPr>
      </p:pic>
      <p:pic>
        <p:nvPicPr>
          <p:cNvPr id="10" name="Picture 6" descr="C:\Users\sakai\Desktop\スクリーンショット 2019-04-28 15.34.04.png"/>
          <p:cNvPicPr>
            <a:picLocks noChangeAspect="1" noChangeArrowheads="1"/>
          </p:cNvPicPr>
          <p:nvPr/>
        </p:nvPicPr>
        <p:blipFill>
          <a:blip r:embed="rId7" cstate="print"/>
          <a:srcRect/>
          <a:stretch>
            <a:fillRect/>
          </a:stretch>
        </p:blipFill>
        <p:spPr bwMode="auto">
          <a:xfrm>
            <a:off x="5183840" y="2999343"/>
            <a:ext cx="1921186" cy="1733570"/>
          </a:xfrm>
          <a:prstGeom prst="rect">
            <a:avLst/>
          </a:prstGeom>
          <a:noFill/>
        </p:spPr>
      </p:pic>
      <p:pic>
        <p:nvPicPr>
          <p:cNvPr id="11" name="Picture 7" descr="C:\Users\sakai\Desktop\スクリーンショット 2019-04-28 15.34.11.png"/>
          <p:cNvPicPr>
            <a:picLocks noChangeAspect="1" noChangeArrowheads="1"/>
          </p:cNvPicPr>
          <p:nvPr/>
        </p:nvPicPr>
        <p:blipFill>
          <a:blip r:embed="rId8" cstate="print"/>
          <a:srcRect/>
          <a:stretch>
            <a:fillRect/>
          </a:stretch>
        </p:blipFill>
        <p:spPr bwMode="auto">
          <a:xfrm>
            <a:off x="7201286" y="2989739"/>
            <a:ext cx="1942746" cy="1785950"/>
          </a:xfrm>
          <a:prstGeom prst="rect">
            <a:avLst/>
          </a:prstGeom>
          <a:noFill/>
        </p:spPr>
      </p:pic>
      <p:sp>
        <p:nvSpPr>
          <p:cNvPr id="12" name="TextBox 11"/>
          <p:cNvSpPr txBox="1"/>
          <p:nvPr/>
        </p:nvSpPr>
        <p:spPr>
          <a:xfrm>
            <a:off x="214282" y="4875266"/>
            <a:ext cx="5314275" cy="553998"/>
          </a:xfrm>
          <a:prstGeom prst="rect">
            <a:avLst/>
          </a:prstGeom>
          <a:noFill/>
        </p:spPr>
        <p:txBody>
          <a:bodyPr wrap="none" rtlCol="0">
            <a:spAutoFit/>
          </a:bodyPr>
          <a:lstStyle/>
          <a:p>
            <a:r>
              <a:rPr kumimoji="1" lang="zh-CN" altLang="en-US" sz="1600" b="1" dirty="0" smtClean="0">
                <a:latin typeface="Microsoft YaHei" pitchFamily="34" charset="-122"/>
                <a:ea typeface="Microsoft YaHei" pitchFamily="34" charset="-122"/>
              </a:rPr>
              <a:t>优势点</a:t>
            </a:r>
            <a:r>
              <a:rPr kumimoji="1" lang="ja-JP" altLang="en-US" sz="1600" b="1" dirty="0" smtClean="0">
                <a:latin typeface="Microsoft YaHei" pitchFamily="34" charset="-122"/>
                <a:ea typeface="Microsoft YaHei" pitchFamily="34" charset="-122"/>
              </a:rPr>
              <a:t>２</a:t>
            </a:r>
            <a:r>
              <a:rPr kumimoji="1" lang="zh-CN" altLang="en-US" sz="1600" b="1" dirty="0" smtClean="0">
                <a:latin typeface="Microsoft YaHei" pitchFamily="34" charset="-122"/>
                <a:ea typeface="Microsoft YaHei" pitchFamily="34" charset="-122"/>
              </a:rPr>
              <a:t>：清洁保养周期长，净离子群发生元件更换简单</a:t>
            </a:r>
            <a:endParaRPr kumimoji="1" lang="en-US" altLang="zh-CN" sz="1600" b="1" dirty="0" smtClean="0">
              <a:latin typeface="Microsoft YaHei" pitchFamily="34" charset="-122"/>
              <a:ea typeface="Microsoft YaHei" pitchFamily="34" charset="-122"/>
            </a:endParaRPr>
          </a:p>
          <a:p>
            <a:endParaRPr kumimoji="1" lang="ja-JP" altLang="en-US" sz="1400" dirty="0">
              <a:latin typeface="Microsoft YaHei" pitchFamily="34" charset="-122"/>
              <a:ea typeface="Microsoft YaHei" pitchFamily="34" charset="-122"/>
            </a:endParaRPr>
          </a:p>
        </p:txBody>
      </p:sp>
      <p:pic>
        <p:nvPicPr>
          <p:cNvPr id="13" name="Picture 8" descr="C:\Users\sakai\Desktop\スクリーンショット 2019-04-28 15.34.48.png"/>
          <p:cNvPicPr>
            <a:picLocks noChangeAspect="1" noChangeArrowheads="1"/>
          </p:cNvPicPr>
          <p:nvPr/>
        </p:nvPicPr>
        <p:blipFill>
          <a:blip r:embed="rId9"/>
          <a:srcRect/>
          <a:stretch>
            <a:fillRect/>
          </a:stretch>
        </p:blipFill>
        <p:spPr bwMode="auto">
          <a:xfrm>
            <a:off x="5072066" y="5286388"/>
            <a:ext cx="2071702" cy="1463390"/>
          </a:xfrm>
          <a:prstGeom prst="rect">
            <a:avLst/>
          </a:prstGeom>
          <a:noFill/>
        </p:spPr>
      </p:pic>
      <p:pic>
        <p:nvPicPr>
          <p:cNvPr id="14" name="Picture 9" descr="C:\Users\sakai\Desktop\スクリーンショット 2019-04-28 15.34.44.png"/>
          <p:cNvPicPr>
            <a:picLocks noChangeAspect="1" noChangeArrowheads="1"/>
          </p:cNvPicPr>
          <p:nvPr/>
        </p:nvPicPr>
        <p:blipFill>
          <a:blip r:embed="rId10"/>
          <a:srcRect/>
          <a:stretch>
            <a:fillRect/>
          </a:stretch>
        </p:blipFill>
        <p:spPr bwMode="auto">
          <a:xfrm>
            <a:off x="7143768" y="5286387"/>
            <a:ext cx="1857388" cy="1572514"/>
          </a:xfrm>
          <a:prstGeom prst="rect">
            <a:avLst/>
          </a:prstGeom>
          <a:noFill/>
        </p:spPr>
      </p:pic>
      <p:pic>
        <p:nvPicPr>
          <p:cNvPr id="15" name="Picture 10" descr="C:\Users\sakai\Desktop\スクリーンショット 2019-04-28 15.34.39.png"/>
          <p:cNvPicPr>
            <a:picLocks noChangeAspect="1" noChangeArrowheads="1"/>
          </p:cNvPicPr>
          <p:nvPr/>
        </p:nvPicPr>
        <p:blipFill>
          <a:blip r:embed="rId11"/>
          <a:srcRect/>
          <a:stretch>
            <a:fillRect/>
          </a:stretch>
        </p:blipFill>
        <p:spPr bwMode="auto">
          <a:xfrm>
            <a:off x="214282" y="5362733"/>
            <a:ext cx="4737094" cy="852349"/>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1"/>
          </p:nvPr>
        </p:nvSpPr>
        <p:spPr/>
        <p:txBody>
          <a:bodyPr/>
          <a:lstStyle/>
          <a:p>
            <a:pPr>
              <a:defRPr/>
            </a:pPr>
            <a:fld id="{0D11A21D-DCE6-48F7-8DEF-51A3DEE82D39}" type="slidenum">
              <a:rPr lang="en-US" altLang="ja-JP" smtClean="0"/>
              <a:pPr>
                <a:defRPr/>
              </a:pPr>
              <a:t>49</a:t>
            </a:fld>
            <a:endParaRPr lang="en-US" altLang="ja-JP"/>
          </a:p>
        </p:txBody>
      </p:sp>
      <p:sp>
        <p:nvSpPr>
          <p:cNvPr id="5" name="TextBox 4"/>
          <p:cNvSpPr txBox="1"/>
          <p:nvPr/>
        </p:nvSpPr>
        <p:spPr>
          <a:xfrm>
            <a:off x="214282" y="214290"/>
            <a:ext cx="5968301" cy="800219"/>
          </a:xfrm>
          <a:prstGeom prst="rect">
            <a:avLst/>
          </a:prstGeom>
          <a:noFill/>
        </p:spPr>
        <p:txBody>
          <a:bodyPr wrap="none" rtlCol="0">
            <a:spAutoFit/>
          </a:bodyPr>
          <a:lstStyle/>
          <a:p>
            <a:r>
              <a:rPr kumimoji="1" lang="en-US" altLang="zh-CN" sz="2800" b="1" u="sng" dirty="0" smtClean="0">
                <a:latin typeface="Microsoft YaHei" pitchFamily="34" charset="-122"/>
                <a:ea typeface="Microsoft YaHei" pitchFamily="34" charset="-122"/>
              </a:rPr>
              <a:t>5</a:t>
            </a:r>
            <a:r>
              <a:rPr kumimoji="1" lang="en-US" altLang="ja-JP" sz="2800" b="1" u="sng" dirty="0" smtClean="0">
                <a:latin typeface="Microsoft YaHei" pitchFamily="34" charset="-122"/>
                <a:ea typeface="Microsoft YaHei" pitchFamily="34" charset="-122"/>
              </a:rPr>
              <a:t>1</a:t>
            </a:r>
            <a:r>
              <a:rPr kumimoji="1" lang="en-US" altLang="zh-CN" sz="2800" b="1" u="sng" dirty="0" smtClean="0">
                <a:latin typeface="Microsoft YaHei" pitchFamily="34" charset="-122"/>
                <a:ea typeface="Microsoft YaHei" pitchFamily="34" charset="-122"/>
              </a:rPr>
              <a:t>.</a:t>
            </a:r>
            <a:r>
              <a:rPr kumimoji="1" lang="zh-CN" altLang="en-US" sz="2800" b="1" u="sng" dirty="0" smtClean="0">
                <a:latin typeface="Microsoft YaHei" pitchFamily="34" charset="-122"/>
                <a:ea typeface="Microsoft YaHei" pitchFamily="34" charset="-122"/>
              </a:rPr>
              <a:t>优势仪器</a:t>
            </a:r>
            <a:r>
              <a:rPr kumimoji="1" lang="ja-JP" altLang="en-US" sz="2800" b="1" u="sng" dirty="0" smtClean="0">
                <a:latin typeface="Microsoft YaHei" pitchFamily="34" charset="-122"/>
                <a:ea typeface="Microsoft YaHei" pitchFamily="34" charset="-122"/>
              </a:rPr>
              <a:t>③</a:t>
            </a:r>
            <a:r>
              <a:rPr kumimoji="1" lang="zh-CN" altLang="en-US" sz="2800" b="1" u="sng" dirty="0" smtClean="0">
                <a:latin typeface="Microsoft YaHei" pitchFamily="34" charset="-122"/>
                <a:ea typeface="Microsoft YaHei" pitchFamily="34" charset="-122"/>
              </a:rPr>
              <a:t>：加热机（</a:t>
            </a:r>
            <a:r>
              <a:rPr kumimoji="1" lang="en-US" altLang="zh-CN" sz="2800" b="1" u="sng" dirty="0" smtClean="0">
                <a:latin typeface="Microsoft YaHei" pitchFamily="34" charset="-122"/>
                <a:ea typeface="Microsoft YaHei" pitchFamily="34" charset="-122"/>
              </a:rPr>
              <a:t>ASONE</a:t>
            </a:r>
            <a:r>
              <a:rPr kumimoji="1" lang="zh-CN" altLang="en-US" sz="2800" b="1" u="sng" dirty="0" smtClean="0">
                <a:latin typeface="Microsoft YaHei" pitchFamily="34" charset="-122"/>
                <a:ea typeface="Microsoft YaHei" pitchFamily="34" charset="-122"/>
              </a:rPr>
              <a:t>）</a:t>
            </a:r>
            <a:endParaRPr kumimoji="1" lang="ja-JP" altLang="en-US" sz="2800" b="1" u="sng" dirty="0" smtClean="0">
              <a:latin typeface="Microsoft YaHei" pitchFamily="34" charset="-122"/>
              <a:ea typeface="Microsoft YaHei" pitchFamily="34" charset="-122"/>
            </a:endParaRPr>
          </a:p>
          <a:p>
            <a:endParaRPr kumimoji="1" lang="ja-JP" altLang="en-US" dirty="0"/>
          </a:p>
        </p:txBody>
      </p:sp>
      <p:pic>
        <p:nvPicPr>
          <p:cNvPr id="1026" name="Picture 2" descr="C:\Users\sakai\Desktop\スクリーンショット 2019-04-30 10.55.46.png"/>
          <p:cNvPicPr>
            <a:picLocks noChangeAspect="1" noChangeArrowheads="1"/>
          </p:cNvPicPr>
          <p:nvPr/>
        </p:nvPicPr>
        <p:blipFill>
          <a:blip r:embed="rId2" cstate="print"/>
          <a:srcRect/>
          <a:stretch>
            <a:fillRect/>
          </a:stretch>
        </p:blipFill>
        <p:spPr bwMode="auto">
          <a:xfrm>
            <a:off x="428596" y="1500174"/>
            <a:ext cx="1374611" cy="982782"/>
          </a:xfrm>
          <a:prstGeom prst="rect">
            <a:avLst/>
          </a:prstGeom>
          <a:noFill/>
        </p:spPr>
      </p:pic>
      <p:pic>
        <p:nvPicPr>
          <p:cNvPr id="1027" name="Picture 3" descr="C:\Users\sakai\Desktop\スクリーンショット 2019-04-30 12.05.01.png"/>
          <p:cNvPicPr>
            <a:picLocks noChangeAspect="1" noChangeArrowheads="1"/>
          </p:cNvPicPr>
          <p:nvPr/>
        </p:nvPicPr>
        <p:blipFill>
          <a:blip r:embed="rId3"/>
          <a:srcRect/>
          <a:stretch>
            <a:fillRect/>
          </a:stretch>
        </p:blipFill>
        <p:spPr bwMode="auto">
          <a:xfrm>
            <a:off x="357158" y="2643182"/>
            <a:ext cx="1500198" cy="1091981"/>
          </a:xfrm>
          <a:prstGeom prst="rect">
            <a:avLst/>
          </a:prstGeom>
          <a:noFill/>
        </p:spPr>
      </p:pic>
      <p:sp>
        <p:nvSpPr>
          <p:cNvPr id="8" name="TextBox 7"/>
          <p:cNvSpPr txBox="1"/>
          <p:nvPr/>
        </p:nvSpPr>
        <p:spPr>
          <a:xfrm>
            <a:off x="214282" y="857232"/>
            <a:ext cx="3518912" cy="400110"/>
          </a:xfrm>
          <a:prstGeom prst="rect">
            <a:avLst/>
          </a:prstGeom>
          <a:noFill/>
        </p:spPr>
        <p:txBody>
          <a:bodyPr wrap="none" rtlCol="0">
            <a:spAutoFit/>
          </a:bodyPr>
          <a:lstStyle/>
          <a:p>
            <a:r>
              <a:rPr kumimoji="1" lang="zh-CN" altLang="en-US" sz="2000" b="1" dirty="0" smtClean="0">
                <a:latin typeface="Microsoft YaHei" pitchFamily="34" charset="-122"/>
                <a:ea typeface="Microsoft YaHei" pitchFamily="34" charset="-122"/>
              </a:rPr>
              <a:t>优势点：温度分布精度很好！</a:t>
            </a:r>
            <a:endParaRPr kumimoji="1" lang="ja-JP" altLang="en-US" sz="2000" b="1" dirty="0">
              <a:latin typeface="Microsoft YaHei" pitchFamily="34" charset="-122"/>
              <a:ea typeface="Microsoft YaHei" pitchFamily="34" charset="-122"/>
            </a:endParaRPr>
          </a:p>
        </p:txBody>
      </p:sp>
      <p:sp>
        <p:nvSpPr>
          <p:cNvPr id="9" name="TextBox 8"/>
          <p:cNvSpPr txBox="1"/>
          <p:nvPr/>
        </p:nvSpPr>
        <p:spPr>
          <a:xfrm>
            <a:off x="1857356" y="1643050"/>
            <a:ext cx="5929354" cy="523220"/>
          </a:xfrm>
          <a:prstGeom prst="rect">
            <a:avLst/>
          </a:prstGeom>
          <a:noFill/>
        </p:spPr>
        <p:txBody>
          <a:bodyPr wrap="square" rtlCol="0">
            <a:spAutoFit/>
          </a:bodyPr>
          <a:lstStyle/>
          <a:p>
            <a:r>
              <a:rPr kumimoji="1" lang="zh-CN" altLang="en-US" sz="1400" dirty="0" smtClean="0"/>
              <a:t>一般的加热器是管</a:t>
            </a:r>
            <a:r>
              <a:rPr kumimoji="1" lang="ja-JP" altLang="en-US" sz="1400" dirty="0" smtClean="0"/>
              <a:t>状</a:t>
            </a:r>
            <a:r>
              <a:rPr kumimoji="1" lang="zh-CN" altLang="en-US" sz="1400" dirty="0" smtClean="0"/>
              <a:t>。价格便宜。</a:t>
            </a:r>
            <a:endParaRPr kumimoji="1" lang="en-US" altLang="zh-CN" sz="1400" dirty="0" smtClean="0"/>
          </a:p>
          <a:p>
            <a:r>
              <a:rPr kumimoji="1" lang="zh-CN" altLang="en-US" sz="1400" dirty="0" smtClean="0"/>
              <a:t>但是，台面的温度分布精度不太好。</a:t>
            </a:r>
            <a:endParaRPr kumimoji="1" lang="ja-JP" altLang="en-US" sz="1400" dirty="0"/>
          </a:p>
        </p:txBody>
      </p:sp>
      <p:sp>
        <p:nvSpPr>
          <p:cNvPr id="10" name="TextBox 9"/>
          <p:cNvSpPr txBox="1"/>
          <p:nvPr/>
        </p:nvSpPr>
        <p:spPr>
          <a:xfrm>
            <a:off x="2000232" y="2857496"/>
            <a:ext cx="2159566" cy="523220"/>
          </a:xfrm>
          <a:prstGeom prst="rect">
            <a:avLst/>
          </a:prstGeom>
          <a:noFill/>
        </p:spPr>
        <p:txBody>
          <a:bodyPr wrap="none" rtlCol="0">
            <a:spAutoFit/>
          </a:bodyPr>
          <a:lstStyle/>
          <a:p>
            <a:r>
              <a:rPr kumimoji="1" lang="zh-CN" altLang="en-US" sz="1400" dirty="0" smtClean="0"/>
              <a:t>板状的加热器使用的话，</a:t>
            </a:r>
            <a:endParaRPr kumimoji="1" lang="en-US" altLang="zh-CN" sz="1400" dirty="0" smtClean="0"/>
          </a:p>
          <a:p>
            <a:r>
              <a:rPr kumimoji="1" lang="zh-CN" altLang="en-US" sz="1400" dirty="0" smtClean="0"/>
              <a:t>台面的温度均一。</a:t>
            </a:r>
            <a:endParaRPr kumimoji="1" lang="ja-JP" altLang="en-US" sz="1400" dirty="0"/>
          </a:p>
        </p:txBody>
      </p:sp>
      <p:grpSp>
        <p:nvGrpSpPr>
          <p:cNvPr id="46" name="组合 45"/>
          <p:cNvGrpSpPr/>
          <p:nvPr/>
        </p:nvGrpSpPr>
        <p:grpSpPr>
          <a:xfrm>
            <a:off x="6572264" y="785794"/>
            <a:ext cx="2214578" cy="2374706"/>
            <a:chOff x="6643702" y="1285860"/>
            <a:chExt cx="2214578" cy="2374706"/>
          </a:xfrm>
        </p:grpSpPr>
        <p:grpSp>
          <p:nvGrpSpPr>
            <p:cNvPr id="45" name="组合 44"/>
            <p:cNvGrpSpPr/>
            <p:nvPr/>
          </p:nvGrpSpPr>
          <p:grpSpPr>
            <a:xfrm>
              <a:off x="6643702" y="1285860"/>
              <a:ext cx="2214578" cy="2374706"/>
              <a:chOff x="6643702" y="1285860"/>
              <a:chExt cx="2214578" cy="2374706"/>
            </a:xfrm>
          </p:grpSpPr>
          <p:grpSp>
            <p:nvGrpSpPr>
              <p:cNvPr id="30" name="组合 29"/>
              <p:cNvGrpSpPr/>
              <p:nvPr/>
            </p:nvGrpSpPr>
            <p:grpSpPr>
              <a:xfrm>
                <a:off x="6643702" y="1285860"/>
                <a:ext cx="2214578" cy="2071702"/>
                <a:chOff x="4929190" y="3929066"/>
                <a:chExt cx="2214578" cy="2071702"/>
              </a:xfrm>
            </p:grpSpPr>
            <p:sp>
              <p:nvSpPr>
                <p:cNvPr id="11" name="矩形 10"/>
                <p:cNvSpPr/>
                <p:nvPr/>
              </p:nvSpPr>
              <p:spPr>
                <a:xfrm>
                  <a:off x="4929190" y="3929066"/>
                  <a:ext cx="2214578" cy="207170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3" name="空心弧 12"/>
                <p:cNvSpPr/>
                <p:nvPr/>
              </p:nvSpPr>
              <p:spPr>
                <a:xfrm>
                  <a:off x="5758138" y="4089194"/>
                  <a:ext cx="500066" cy="571504"/>
                </a:xfrm>
                <a:prstGeom prst="blockArc">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solidFill>
                      <a:schemeClr val="tx1"/>
                    </a:solidFill>
                  </a:endParaRPr>
                </a:p>
              </p:txBody>
            </p:sp>
            <p:sp>
              <p:nvSpPr>
                <p:cNvPr id="14" name="空心弧 13"/>
                <p:cNvSpPr/>
                <p:nvPr/>
              </p:nvSpPr>
              <p:spPr>
                <a:xfrm rot="10800000">
                  <a:off x="5386126" y="5080700"/>
                  <a:ext cx="500066" cy="571504"/>
                </a:xfrm>
                <a:prstGeom prst="blockArc">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solidFill>
                      <a:schemeClr val="tx1"/>
                    </a:solidFill>
                  </a:endParaRPr>
                </a:p>
              </p:txBody>
            </p:sp>
            <p:sp>
              <p:nvSpPr>
                <p:cNvPr id="17" name="矩形 16"/>
                <p:cNvSpPr/>
                <p:nvPr/>
              </p:nvSpPr>
              <p:spPr>
                <a:xfrm>
                  <a:off x="6135010" y="4374946"/>
                  <a:ext cx="122400" cy="100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0" name="空心弧 19"/>
                <p:cNvSpPr/>
                <p:nvPr/>
              </p:nvSpPr>
              <p:spPr>
                <a:xfrm rot="10800000">
                  <a:off x="6135010" y="5089326"/>
                  <a:ext cx="500066" cy="571504"/>
                </a:xfrm>
                <a:prstGeom prst="blockArc">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solidFill>
                      <a:schemeClr val="tx1"/>
                    </a:solidFill>
                  </a:endParaRPr>
                </a:p>
              </p:txBody>
            </p:sp>
            <p:sp>
              <p:nvSpPr>
                <p:cNvPr id="23" name="矩形 22"/>
                <p:cNvSpPr/>
                <p:nvPr/>
              </p:nvSpPr>
              <p:spPr>
                <a:xfrm>
                  <a:off x="5751942" y="4374946"/>
                  <a:ext cx="129600" cy="100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 name="空心弧 23"/>
                <p:cNvSpPr/>
                <p:nvPr/>
              </p:nvSpPr>
              <p:spPr>
                <a:xfrm>
                  <a:off x="6509452" y="4089194"/>
                  <a:ext cx="500066" cy="571504"/>
                </a:xfrm>
                <a:prstGeom prst="blockArc">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solidFill>
                      <a:schemeClr val="tx1"/>
                    </a:solidFill>
                  </a:endParaRPr>
                </a:p>
              </p:txBody>
            </p:sp>
            <p:sp>
              <p:nvSpPr>
                <p:cNvPr id="25" name="空心弧 24"/>
                <p:cNvSpPr/>
                <p:nvPr/>
              </p:nvSpPr>
              <p:spPr>
                <a:xfrm>
                  <a:off x="5009254" y="4080568"/>
                  <a:ext cx="500066" cy="571504"/>
                </a:xfrm>
                <a:prstGeom prst="blockArc">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solidFill>
                      <a:schemeClr val="tx1"/>
                    </a:solidFill>
                  </a:endParaRPr>
                </a:p>
              </p:txBody>
            </p:sp>
            <p:sp>
              <p:nvSpPr>
                <p:cNvPr id="26" name="矩形 25"/>
                <p:cNvSpPr/>
                <p:nvPr/>
              </p:nvSpPr>
              <p:spPr>
                <a:xfrm>
                  <a:off x="5386126" y="4366320"/>
                  <a:ext cx="122400" cy="100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7" name="矩形 26"/>
                <p:cNvSpPr/>
                <p:nvPr/>
              </p:nvSpPr>
              <p:spPr>
                <a:xfrm>
                  <a:off x="6505294" y="4377836"/>
                  <a:ext cx="129600" cy="1008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8" name="矩形 27"/>
                <p:cNvSpPr/>
                <p:nvPr/>
              </p:nvSpPr>
              <p:spPr>
                <a:xfrm>
                  <a:off x="5009254" y="4368750"/>
                  <a:ext cx="122400" cy="1260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9" name="矩形 28"/>
                <p:cNvSpPr/>
                <p:nvPr/>
              </p:nvSpPr>
              <p:spPr>
                <a:xfrm>
                  <a:off x="6886324" y="4371988"/>
                  <a:ext cx="122400" cy="1260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sp>
            <p:nvSpPr>
              <p:cNvPr id="34" name="空心弧 33"/>
              <p:cNvSpPr/>
              <p:nvPr/>
            </p:nvSpPr>
            <p:spPr>
              <a:xfrm rot="10800000">
                <a:off x="6723766" y="2643182"/>
                <a:ext cx="500066" cy="571504"/>
              </a:xfrm>
              <a:prstGeom prst="blockArc">
                <a:avLst>
                  <a:gd name="adj1" fmla="val 16201710"/>
                  <a:gd name="adj2" fmla="val 0"/>
                  <a:gd name="adj3" fmla="val 25000"/>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solidFill>
                    <a:schemeClr val="tx1"/>
                  </a:solidFill>
                </a:endParaRPr>
              </a:p>
            </p:txBody>
          </p:sp>
          <p:sp>
            <p:nvSpPr>
              <p:cNvPr id="35" name="空心弧 34"/>
              <p:cNvSpPr/>
              <p:nvPr/>
            </p:nvSpPr>
            <p:spPr>
              <a:xfrm rot="5400000">
                <a:off x="8184585" y="2685930"/>
                <a:ext cx="500066" cy="571504"/>
              </a:xfrm>
              <a:prstGeom prst="blockArc">
                <a:avLst>
                  <a:gd name="adj1" fmla="val 16201710"/>
                  <a:gd name="adj2" fmla="val 0"/>
                  <a:gd name="adj3" fmla="val 25000"/>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solidFill>
                    <a:schemeClr val="tx1"/>
                  </a:solidFill>
                </a:endParaRPr>
              </a:p>
            </p:txBody>
          </p:sp>
          <p:sp>
            <p:nvSpPr>
              <p:cNvPr id="36" name="空心弧 35"/>
              <p:cNvSpPr/>
              <p:nvPr/>
            </p:nvSpPr>
            <p:spPr>
              <a:xfrm rot="16200000">
                <a:off x="7893867" y="3061969"/>
                <a:ext cx="500066" cy="571504"/>
              </a:xfrm>
              <a:prstGeom prst="blockArc">
                <a:avLst>
                  <a:gd name="adj1" fmla="val 16201710"/>
                  <a:gd name="adj2" fmla="val 0"/>
                  <a:gd name="adj3" fmla="val 25000"/>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solidFill>
                    <a:schemeClr val="tx1"/>
                  </a:solidFill>
                </a:endParaRPr>
              </a:p>
            </p:txBody>
          </p:sp>
          <p:sp>
            <p:nvSpPr>
              <p:cNvPr id="37" name="空心弧 36"/>
              <p:cNvSpPr/>
              <p:nvPr/>
            </p:nvSpPr>
            <p:spPr>
              <a:xfrm>
                <a:off x="7143768" y="3089062"/>
                <a:ext cx="500066" cy="571504"/>
              </a:xfrm>
              <a:prstGeom prst="blockArc">
                <a:avLst>
                  <a:gd name="adj1" fmla="val 16201710"/>
                  <a:gd name="adj2" fmla="val 0"/>
                  <a:gd name="adj3" fmla="val 25000"/>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solidFill>
                    <a:schemeClr val="tx1"/>
                  </a:solidFill>
                </a:endParaRPr>
              </a:p>
            </p:txBody>
          </p:sp>
          <p:sp>
            <p:nvSpPr>
              <p:cNvPr id="38" name="矩形 37"/>
              <p:cNvSpPr/>
              <p:nvPr/>
            </p:nvSpPr>
            <p:spPr>
              <a:xfrm>
                <a:off x="6929454" y="3089062"/>
                <a:ext cx="468000" cy="1260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9" name="矩形 38"/>
              <p:cNvSpPr/>
              <p:nvPr/>
            </p:nvSpPr>
            <p:spPr>
              <a:xfrm>
                <a:off x="8143900" y="3097688"/>
                <a:ext cx="324000" cy="12240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sp>
          <p:nvSpPr>
            <p:cNvPr id="32" name="椭圆 31"/>
            <p:cNvSpPr/>
            <p:nvPr/>
          </p:nvSpPr>
          <p:spPr>
            <a:xfrm>
              <a:off x="6643702" y="1285860"/>
              <a:ext cx="285752" cy="214314"/>
            </a:xfrm>
            <a:prstGeom prst="ellipse">
              <a:avLst/>
            </a:prstGeom>
            <a:no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33" name="椭圆 32"/>
            <p:cNvSpPr/>
            <p:nvPr/>
          </p:nvSpPr>
          <p:spPr>
            <a:xfrm>
              <a:off x="7572396" y="1428736"/>
              <a:ext cx="285752" cy="214314"/>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pic>
        <p:nvPicPr>
          <p:cNvPr id="1028" name="Picture 4" descr="C:\Users\sakai\Desktop\スクリーンショット 2019-04-30 15.33.18.png"/>
          <p:cNvPicPr>
            <a:picLocks noChangeAspect="1" noChangeArrowheads="1"/>
          </p:cNvPicPr>
          <p:nvPr/>
        </p:nvPicPr>
        <p:blipFill>
          <a:blip r:embed="rId4"/>
          <a:srcRect/>
          <a:stretch>
            <a:fillRect/>
          </a:stretch>
        </p:blipFill>
        <p:spPr bwMode="auto">
          <a:xfrm>
            <a:off x="214282" y="3991878"/>
            <a:ext cx="1844486" cy="1428760"/>
          </a:xfrm>
          <a:prstGeom prst="rect">
            <a:avLst/>
          </a:prstGeom>
          <a:noFill/>
        </p:spPr>
      </p:pic>
      <p:pic>
        <p:nvPicPr>
          <p:cNvPr id="1029" name="Picture 5" descr="C:\Users\sakai\Desktop\スクリーンショット 2019-04-30 15.40.55.png"/>
          <p:cNvPicPr>
            <a:picLocks noChangeAspect="1" noChangeArrowheads="1"/>
          </p:cNvPicPr>
          <p:nvPr/>
        </p:nvPicPr>
        <p:blipFill>
          <a:blip r:embed="rId5"/>
          <a:srcRect/>
          <a:stretch>
            <a:fillRect/>
          </a:stretch>
        </p:blipFill>
        <p:spPr bwMode="auto">
          <a:xfrm>
            <a:off x="2500298" y="3929066"/>
            <a:ext cx="1582150" cy="1489082"/>
          </a:xfrm>
          <a:prstGeom prst="rect">
            <a:avLst/>
          </a:prstGeom>
          <a:noFill/>
        </p:spPr>
      </p:pic>
      <p:pic>
        <p:nvPicPr>
          <p:cNvPr id="1030" name="Picture 6" descr="C:\Users\sakai\Desktop\スクリーンショット 2019-04-30 15.32.57.png"/>
          <p:cNvPicPr>
            <a:picLocks noChangeAspect="1" noChangeArrowheads="1"/>
          </p:cNvPicPr>
          <p:nvPr/>
        </p:nvPicPr>
        <p:blipFill>
          <a:blip r:embed="rId6"/>
          <a:srcRect/>
          <a:stretch>
            <a:fillRect/>
          </a:stretch>
        </p:blipFill>
        <p:spPr bwMode="auto">
          <a:xfrm>
            <a:off x="4643438" y="4223444"/>
            <a:ext cx="1912308" cy="1160910"/>
          </a:xfrm>
          <a:prstGeom prst="rect">
            <a:avLst/>
          </a:prstGeom>
          <a:noFill/>
        </p:spPr>
      </p:pic>
      <p:sp>
        <p:nvSpPr>
          <p:cNvPr id="43" name="TextBox 42"/>
          <p:cNvSpPr txBox="1"/>
          <p:nvPr/>
        </p:nvSpPr>
        <p:spPr>
          <a:xfrm>
            <a:off x="6572264" y="3000372"/>
            <a:ext cx="2339102" cy="523220"/>
          </a:xfrm>
          <a:prstGeom prst="rect">
            <a:avLst/>
          </a:prstGeom>
          <a:noFill/>
        </p:spPr>
        <p:txBody>
          <a:bodyPr wrap="none" rtlCol="0">
            <a:spAutoFit/>
          </a:bodyPr>
          <a:lstStyle/>
          <a:p>
            <a:r>
              <a:rPr kumimoji="1" lang="zh-CN" altLang="en-US" sz="1400" dirty="0" smtClean="0"/>
              <a:t>加热器的上面的温度高</a:t>
            </a:r>
            <a:endParaRPr kumimoji="1" lang="en-US" altLang="zh-CN" sz="1400" dirty="0" smtClean="0"/>
          </a:p>
          <a:p>
            <a:r>
              <a:rPr kumimoji="1" lang="zh-CN" altLang="en-US" sz="1400" dirty="0" smtClean="0"/>
              <a:t>没有加热器的地方的温度低</a:t>
            </a:r>
            <a:endParaRPr kumimoji="1" lang="ja-JP" altLang="en-US" sz="1400" dirty="0"/>
          </a:p>
        </p:txBody>
      </p:sp>
      <p:sp>
        <p:nvSpPr>
          <p:cNvPr id="40" name="TextBox 39"/>
          <p:cNvSpPr txBox="1"/>
          <p:nvPr/>
        </p:nvSpPr>
        <p:spPr>
          <a:xfrm>
            <a:off x="428596" y="5500702"/>
            <a:ext cx="1135247" cy="276999"/>
          </a:xfrm>
          <a:prstGeom prst="rect">
            <a:avLst/>
          </a:prstGeom>
          <a:noFill/>
        </p:spPr>
        <p:txBody>
          <a:bodyPr wrap="none" rtlCol="0">
            <a:spAutoFit/>
          </a:bodyPr>
          <a:lstStyle/>
          <a:p>
            <a:r>
              <a:rPr kumimoji="1" lang="zh-CN" altLang="en-US" sz="1200" dirty="0" smtClean="0"/>
              <a:t>编号</a:t>
            </a:r>
            <a:r>
              <a:rPr kumimoji="1" lang="en-US" altLang="zh-CN" sz="1200" dirty="0" smtClean="0"/>
              <a:t>1-4601-83</a:t>
            </a:r>
            <a:endParaRPr kumimoji="1" lang="ja-JP" altLang="en-US" sz="1200" dirty="0"/>
          </a:p>
        </p:txBody>
      </p:sp>
      <p:sp>
        <p:nvSpPr>
          <p:cNvPr id="41" name="TextBox 40"/>
          <p:cNvSpPr txBox="1"/>
          <p:nvPr/>
        </p:nvSpPr>
        <p:spPr>
          <a:xfrm>
            <a:off x="2643174" y="5500702"/>
            <a:ext cx="1135247" cy="276999"/>
          </a:xfrm>
          <a:prstGeom prst="rect">
            <a:avLst/>
          </a:prstGeom>
          <a:noFill/>
        </p:spPr>
        <p:txBody>
          <a:bodyPr wrap="none" rtlCol="0">
            <a:spAutoFit/>
          </a:bodyPr>
          <a:lstStyle/>
          <a:p>
            <a:r>
              <a:rPr kumimoji="1" lang="zh-CN" altLang="en-US" sz="1200" dirty="0" smtClean="0"/>
              <a:t>编号</a:t>
            </a:r>
            <a:r>
              <a:rPr kumimoji="1" lang="en-US" altLang="zh-CN" sz="1200" dirty="0" smtClean="0"/>
              <a:t>1-7566-01</a:t>
            </a:r>
            <a:endParaRPr kumimoji="1" lang="ja-JP" altLang="en-US" sz="1200" dirty="0"/>
          </a:p>
        </p:txBody>
      </p:sp>
      <p:sp>
        <p:nvSpPr>
          <p:cNvPr id="42" name="TextBox 41"/>
          <p:cNvSpPr txBox="1"/>
          <p:nvPr/>
        </p:nvSpPr>
        <p:spPr>
          <a:xfrm>
            <a:off x="5000628" y="5492076"/>
            <a:ext cx="1056700" cy="276999"/>
          </a:xfrm>
          <a:prstGeom prst="rect">
            <a:avLst/>
          </a:prstGeom>
          <a:noFill/>
        </p:spPr>
        <p:txBody>
          <a:bodyPr wrap="none" rtlCol="0">
            <a:spAutoFit/>
          </a:bodyPr>
          <a:lstStyle/>
          <a:p>
            <a:r>
              <a:rPr kumimoji="1" lang="zh-CN" altLang="en-US" sz="1200" dirty="0" smtClean="0"/>
              <a:t>编号</a:t>
            </a:r>
            <a:r>
              <a:rPr kumimoji="1" lang="en-US" altLang="zh-CN" sz="1200" dirty="0" smtClean="0"/>
              <a:t>2-644-01</a:t>
            </a:r>
            <a:endParaRPr kumimoji="1" lang="ja-JP" altLang="en-US" sz="1200" dirty="0"/>
          </a:p>
        </p:txBody>
      </p:sp>
      <p:sp>
        <p:nvSpPr>
          <p:cNvPr id="44" name="TextBox 43"/>
          <p:cNvSpPr txBox="1"/>
          <p:nvPr/>
        </p:nvSpPr>
        <p:spPr>
          <a:xfrm>
            <a:off x="714348" y="6000768"/>
            <a:ext cx="5724644" cy="338554"/>
          </a:xfrm>
          <a:prstGeom prst="rect">
            <a:avLst/>
          </a:prstGeom>
          <a:noFill/>
        </p:spPr>
        <p:txBody>
          <a:bodyPr wrap="none" rtlCol="0">
            <a:spAutoFit/>
          </a:bodyPr>
          <a:lstStyle/>
          <a:p>
            <a:r>
              <a:rPr kumimoji="1" lang="zh-CN" altLang="en-US" sz="1600" dirty="0" smtClean="0">
                <a:latin typeface="Microsoft YaHei" pitchFamily="34" charset="-122"/>
                <a:ea typeface="Microsoft YaHei" pitchFamily="34" charset="-122"/>
              </a:rPr>
              <a:t>采用</a:t>
            </a:r>
            <a:r>
              <a:rPr kumimoji="1" lang="en-US" altLang="ja-JP" sz="1600" dirty="0" smtClean="0">
                <a:latin typeface="Microsoft YaHei" pitchFamily="34" charset="-122"/>
                <a:ea typeface="Microsoft YaHei" pitchFamily="34" charset="-122"/>
              </a:rPr>
              <a:t>【</a:t>
            </a:r>
            <a:r>
              <a:rPr kumimoji="1" lang="ja-JP" altLang="en-US" sz="1600" dirty="0" smtClean="0">
                <a:latin typeface="Microsoft YaHei" pitchFamily="34" charset="-122"/>
                <a:ea typeface="Microsoft YaHei" pitchFamily="34" charset="-122"/>
              </a:rPr>
              <a:t>板状</a:t>
            </a:r>
            <a:r>
              <a:rPr kumimoji="1" lang="zh-CN" altLang="en-US" sz="1600" dirty="0" smtClean="0">
                <a:latin typeface="Microsoft YaHei" pitchFamily="34" charset="-122"/>
                <a:ea typeface="Microsoft YaHei" pitchFamily="34" charset="-122"/>
              </a:rPr>
              <a:t>加热器</a:t>
            </a:r>
            <a:r>
              <a:rPr kumimoji="1" lang="en-US" altLang="ja-JP" sz="1600" dirty="0" smtClean="0">
                <a:latin typeface="Microsoft YaHei" pitchFamily="34" charset="-122"/>
                <a:ea typeface="Microsoft YaHei" pitchFamily="34" charset="-122"/>
              </a:rPr>
              <a:t>】【</a:t>
            </a:r>
            <a:r>
              <a:rPr kumimoji="1" lang="zh-CN" altLang="en-US" sz="1600" dirty="0" smtClean="0">
                <a:latin typeface="Microsoft YaHei" pitchFamily="34" charset="-122"/>
                <a:ea typeface="Microsoft YaHei" pitchFamily="34" charset="-122"/>
              </a:rPr>
              <a:t>陶瓷涂层铝板</a:t>
            </a:r>
            <a:r>
              <a:rPr kumimoji="1" lang="en-US" altLang="ja-JP" sz="1600" dirty="0" smtClean="0">
                <a:latin typeface="Microsoft YaHei" pitchFamily="34" charset="-122"/>
                <a:ea typeface="Microsoft YaHei" pitchFamily="34" charset="-122"/>
              </a:rPr>
              <a:t>】</a:t>
            </a:r>
            <a:r>
              <a:rPr kumimoji="1" lang="zh-CN" altLang="en-US" sz="1600" dirty="0" smtClean="0">
                <a:latin typeface="Microsoft YaHei" pitchFamily="34" charset="-122"/>
                <a:ea typeface="Microsoft YaHei" pitchFamily="34" charset="-122"/>
              </a:rPr>
              <a:t>。耐腐蚀性也非常好。</a:t>
            </a:r>
            <a:endParaRPr kumimoji="1" lang="ja-JP" altLang="en-US" sz="1600" dirty="0">
              <a:latin typeface="Microsoft YaHei" pitchFamily="34" charset="-122"/>
              <a:ea typeface="Microsoft YaHei"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4788024" y="4509120"/>
            <a:ext cx="136815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5602" name="Picture 2"/>
          <p:cNvPicPr>
            <a:picLocks noChangeAspect="1" noChangeArrowheads="1"/>
          </p:cNvPicPr>
          <p:nvPr/>
        </p:nvPicPr>
        <p:blipFill>
          <a:blip r:embed="rId2" cstate="print"/>
          <a:srcRect/>
          <a:stretch>
            <a:fillRect/>
          </a:stretch>
        </p:blipFill>
        <p:spPr bwMode="auto">
          <a:xfrm>
            <a:off x="0" y="1590528"/>
            <a:ext cx="9144000" cy="5006824"/>
          </a:xfrm>
          <a:prstGeom prst="rect">
            <a:avLst/>
          </a:prstGeom>
          <a:noFill/>
          <a:ln w="9525">
            <a:noFill/>
            <a:miter lim="800000"/>
            <a:headEnd/>
            <a:tailEnd/>
          </a:ln>
        </p:spPr>
      </p:pic>
      <p:sp>
        <p:nvSpPr>
          <p:cNvPr id="26" name="テキスト ボックス 25"/>
          <p:cNvSpPr txBox="1"/>
          <p:nvPr/>
        </p:nvSpPr>
        <p:spPr>
          <a:xfrm>
            <a:off x="4499992" y="5807005"/>
            <a:ext cx="4248472" cy="646331"/>
          </a:xfrm>
          <a:prstGeom prst="rect">
            <a:avLst/>
          </a:prstGeom>
          <a:solidFill>
            <a:schemeClr val="bg1"/>
          </a:solidFill>
        </p:spPr>
        <p:txBody>
          <a:bodyPr wrap="square" rtlCol="0">
            <a:spAutoFit/>
          </a:bodyPr>
          <a:lstStyle/>
          <a:p>
            <a:r>
              <a:rPr lang="ja-JP" altLang="en-US" b="1" dirty="0" smtClean="0">
                <a:latin typeface="Microsoft YaHei" pitchFamily="34" charset="-122"/>
                <a:ea typeface="Microsoft YaHei" pitchFamily="34" charset="-122"/>
              </a:rPr>
              <a:t>中国</a:t>
            </a:r>
            <a:r>
              <a:rPr lang="zh-CN" altLang="en-US" b="1" dirty="0" smtClean="0">
                <a:latin typeface="Microsoft YaHei" pitchFamily="34" charset="-122"/>
                <a:ea typeface="Microsoft YaHei" pitchFamily="34" charset="-122"/>
              </a:rPr>
              <a:t>（</a:t>
            </a:r>
            <a:r>
              <a:rPr lang="en-US" altLang="zh-CN" b="1" dirty="0" smtClean="0">
                <a:latin typeface="Microsoft YaHei" pitchFamily="34" charset="-122"/>
                <a:ea typeface="Microsoft YaHei" pitchFamily="34" charset="-122"/>
              </a:rPr>
              <a:t>100%</a:t>
            </a:r>
            <a:r>
              <a:rPr lang="ja-JP" altLang="en-US" b="1" dirty="0" smtClean="0">
                <a:latin typeface="Microsoft YaHei" pitchFamily="34" charset="-122"/>
                <a:ea typeface="Microsoft YaHei" pitchFamily="34" charset="-122"/>
              </a:rPr>
              <a:t>子公司）</a:t>
            </a:r>
            <a:endParaRPr kumimoji="1" lang="en-US" altLang="ja-JP" b="1" dirty="0" smtClean="0">
              <a:latin typeface="Microsoft YaHei" pitchFamily="34" charset="-122"/>
              <a:ea typeface="Microsoft YaHei" pitchFamily="34" charset="-122"/>
            </a:endParaRPr>
          </a:p>
          <a:p>
            <a:r>
              <a:rPr kumimoji="1" lang="zh-CN" altLang="en-US" b="1" dirty="0" smtClean="0">
                <a:latin typeface="Microsoft YaHei" pitchFamily="34" charset="-122"/>
                <a:ea typeface="Microsoft YaHei" pitchFamily="34" charset="-122"/>
              </a:rPr>
              <a:t>亚速旺</a:t>
            </a:r>
            <a:r>
              <a:rPr kumimoji="1" lang="ja-JP" altLang="en-US" b="1" dirty="0" smtClean="0">
                <a:latin typeface="Microsoft YaHei" pitchFamily="34" charset="-122"/>
                <a:ea typeface="Microsoft YaHei" pitchFamily="34" charset="-122"/>
              </a:rPr>
              <a:t>（上海）商貿有限公司</a:t>
            </a:r>
            <a:endParaRPr kumimoji="1" lang="ja-JP" altLang="en-US" b="1" dirty="0">
              <a:latin typeface="Microsoft YaHei" pitchFamily="34" charset="-122"/>
              <a:ea typeface="Microsoft YaHei" pitchFamily="34" charset="-122"/>
            </a:endParaRPr>
          </a:p>
        </p:txBody>
      </p:sp>
      <p:grpSp>
        <p:nvGrpSpPr>
          <p:cNvPr id="2" name="グループ化 37"/>
          <p:cNvGrpSpPr/>
          <p:nvPr/>
        </p:nvGrpSpPr>
        <p:grpSpPr>
          <a:xfrm>
            <a:off x="2195736" y="3933056"/>
            <a:ext cx="1944416" cy="1233428"/>
            <a:chOff x="2195736" y="3933056"/>
            <a:chExt cx="1944416" cy="1233428"/>
          </a:xfrm>
        </p:grpSpPr>
        <p:sp>
          <p:nvSpPr>
            <p:cNvPr id="23" name="円/楕円 22"/>
            <p:cNvSpPr/>
            <p:nvPr/>
          </p:nvSpPr>
          <p:spPr>
            <a:xfrm>
              <a:off x="2915816" y="3933056"/>
              <a:ext cx="1224336" cy="1224336"/>
            </a:xfrm>
            <a:prstGeom prst="ellipse">
              <a:avLst/>
            </a:prstGeom>
            <a:gradFill flip="none" rotWithShape="1">
              <a:gsLst>
                <a:gs pos="0">
                  <a:srgbClr val="FFCCCC">
                    <a:alpha val="48235"/>
                  </a:srgbClr>
                </a:gs>
                <a:gs pos="100000">
                  <a:srgbClr val="FF9900">
                    <a:alpha val="49804"/>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kumimoji="1" lang="ja-JP" altLang="en-US" b="1" dirty="0">
                <a:solidFill>
                  <a:srgbClr val="FF0000"/>
                </a:solidFill>
                <a:latin typeface="ＭＳ Ｐゴシック" panose="020B0600070205080204" pitchFamily="50" charset="-128"/>
                <a:ea typeface="ＭＳ Ｐゴシック" panose="020B0600070205080204" pitchFamily="50" charset="-128"/>
              </a:endParaRPr>
            </a:p>
          </p:txBody>
        </p:sp>
        <p:sp>
          <p:nvSpPr>
            <p:cNvPr id="27" name="テキスト ボックス 26"/>
            <p:cNvSpPr txBox="1"/>
            <p:nvPr/>
          </p:nvSpPr>
          <p:spPr>
            <a:xfrm>
              <a:off x="2195736" y="4797152"/>
              <a:ext cx="1734770" cy="369332"/>
            </a:xfrm>
            <a:prstGeom prst="rect">
              <a:avLst/>
            </a:prstGeom>
            <a:noFill/>
          </p:spPr>
          <p:txBody>
            <a:bodyPr wrap="none" rtlCol="0">
              <a:spAutoFit/>
            </a:bodyPr>
            <a:lstStyle/>
            <a:p>
              <a:r>
                <a:rPr kumimoji="1" lang="en-US" altLang="ja-JP" b="1" dirty="0" smtClean="0">
                  <a:solidFill>
                    <a:schemeClr val="accent6">
                      <a:lumMod val="50000"/>
                    </a:schemeClr>
                  </a:solidFill>
                  <a:latin typeface="+mj-ea"/>
                  <a:ea typeface="+mj-ea"/>
                </a:rPr>
                <a:t>South East Asia</a:t>
              </a:r>
              <a:endParaRPr kumimoji="1" lang="ja-JP" altLang="en-US" b="1" dirty="0">
                <a:solidFill>
                  <a:schemeClr val="accent6">
                    <a:lumMod val="50000"/>
                  </a:schemeClr>
                </a:solidFill>
                <a:latin typeface="+mj-ea"/>
                <a:ea typeface="+mj-ea"/>
              </a:endParaRPr>
            </a:p>
          </p:txBody>
        </p:sp>
      </p:grpSp>
      <p:sp>
        <p:nvSpPr>
          <p:cNvPr id="20" name="円/楕円 19"/>
          <p:cNvSpPr/>
          <p:nvPr/>
        </p:nvSpPr>
        <p:spPr>
          <a:xfrm>
            <a:off x="2267744" y="2492896"/>
            <a:ext cx="2160240" cy="2160240"/>
          </a:xfrm>
          <a:prstGeom prst="ellipse">
            <a:avLst/>
          </a:prstGeom>
          <a:gradFill flip="none" rotWithShape="1">
            <a:gsLst>
              <a:gs pos="0">
                <a:srgbClr val="FFFFCC">
                  <a:alpha val="49000"/>
                </a:srgbClr>
              </a:gs>
              <a:gs pos="100000">
                <a:srgbClr val="FFFF00">
                  <a:alpha val="5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kumimoji="1" lang="ja-JP" altLang="en-US" b="1" dirty="0">
              <a:solidFill>
                <a:srgbClr val="FF9900"/>
              </a:solidFill>
              <a:latin typeface="ＭＳ Ｐゴシック" panose="020B0600070205080204" pitchFamily="50" charset="-128"/>
              <a:ea typeface="ＭＳ Ｐゴシック" panose="020B0600070205080204" pitchFamily="50" charset="-128"/>
            </a:endParaRPr>
          </a:p>
        </p:txBody>
      </p:sp>
      <p:sp>
        <p:nvSpPr>
          <p:cNvPr id="30" name="テキスト ボックス 29"/>
          <p:cNvSpPr txBox="1"/>
          <p:nvPr/>
        </p:nvSpPr>
        <p:spPr>
          <a:xfrm>
            <a:off x="2699792" y="2420888"/>
            <a:ext cx="1800200" cy="70788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1" lang="en-US" altLang="ja-JP" sz="4000" b="1" spc="50" dirty="0" smtClean="0">
                <a:ln w="11430"/>
                <a:solidFill>
                  <a:srgbClr val="FF0000"/>
                </a:solidFill>
                <a:latin typeface="+mj-ea"/>
                <a:ea typeface="+mj-ea"/>
              </a:rPr>
              <a:t>China</a:t>
            </a:r>
            <a:endParaRPr kumimoji="1" lang="ja-JP" altLang="en-US" sz="4000" b="1" spc="50" dirty="0">
              <a:ln w="11430"/>
              <a:solidFill>
                <a:srgbClr val="FF0000"/>
              </a:solidFill>
              <a:latin typeface="+mj-ea"/>
              <a:ea typeface="+mj-ea"/>
            </a:endParaRPr>
          </a:p>
        </p:txBody>
      </p:sp>
      <p:sp>
        <p:nvSpPr>
          <p:cNvPr id="32" name="円/楕円 31"/>
          <p:cNvSpPr/>
          <p:nvPr/>
        </p:nvSpPr>
        <p:spPr>
          <a:xfrm>
            <a:off x="3477984" y="3678370"/>
            <a:ext cx="229920" cy="254686"/>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sp>
        <p:nvSpPr>
          <p:cNvPr id="21" name="円/楕円 20"/>
          <p:cNvSpPr/>
          <p:nvPr/>
        </p:nvSpPr>
        <p:spPr>
          <a:xfrm>
            <a:off x="899592" y="2147365"/>
            <a:ext cx="1296144" cy="1296144"/>
          </a:xfrm>
          <a:prstGeom prst="ellipse">
            <a:avLst/>
          </a:prstGeom>
          <a:gradFill flip="none" rotWithShape="1">
            <a:gsLst>
              <a:gs pos="0">
                <a:srgbClr val="CCFFCC">
                  <a:alpha val="48235"/>
                </a:srgbClr>
              </a:gs>
              <a:gs pos="100000">
                <a:srgbClr val="66FF66">
                  <a:alpha val="49804"/>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kumimoji="1" lang="ja-JP" altLang="en-US" b="1" dirty="0">
              <a:solidFill>
                <a:srgbClr val="FF0000"/>
              </a:solidFill>
              <a:latin typeface="ＭＳ Ｐゴシック" panose="020B0600070205080204" pitchFamily="50" charset="-128"/>
              <a:ea typeface="ＭＳ Ｐゴシック" panose="020B0600070205080204" pitchFamily="50" charset="-128"/>
            </a:endParaRPr>
          </a:p>
        </p:txBody>
      </p:sp>
      <p:sp>
        <p:nvSpPr>
          <p:cNvPr id="25" name="テキスト ボックス 24"/>
          <p:cNvSpPr txBox="1"/>
          <p:nvPr/>
        </p:nvSpPr>
        <p:spPr>
          <a:xfrm>
            <a:off x="251520" y="908720"/>
            <a:ext cx="2304256" cy="430887"/>
          </a:xfrm>
          <a:prstGeom prst="rect">
            <a:avLst/>
          </a:prstGeom>
          <a:noFill/>
        </p:spPr>
        <p:txBody>
          <a:bodyPr wrap="square" rtlCol="0">
            <a:spAutoFit/>
          </a:bodyPr>
          <a:lstStyle/>
          <a:p>
            <a:r>
              <a:rPr lang="ja-JP" altLang="en-US" sz="1100" b="1" dirty="0" smtClean="0">
                <a:latin typeface="+mj-ea"/>
                <a:ea typeface="+mj-ea"/>
              </a:rPr>
              <a:t>欧州（</a:t>
            </a:r>
            <a:r>
              <a:rPr lang="zh-CN" altLang="en-US" sz="1100" b="1" dirty="0" smtClean="0">
                <a:latin typeface="+mj-ea"/>
                <a:ea typeface="+mj-ea"/>
              </a:rPr>
              <a:t>与 </a:t>
            </a:r>
            <a:r>
              <a:rPr lang="en-US" altLang="ja-JP" sz="1100" b="1" dirty="0" smtClean="0">
                <a:latin typeface="+mj-ea"/>
                <a:ea typeface="+mj-ea"/>
              </a:rPr>
              <a:t>LLG</a:t>
            </a:r>
            <a:r>
              <a:rPr lang="ja-JP" altLang="en-US" sz="1100" b="1" dirty="0" smtClean="0">
                <a:latin typeface="+mj-ea"/>
                <a:ea typeface="+mj-ea"/>
              </a:rPr>
              <a:t>集団 合作）</a:t>
            </a:r>
            <a:endParaRPr kumimoji="1" lang="en-US" altLang="ja-JP" sz="1100" b="1" dirty="0" smtClean="0">
              <a:latin typeface="+mj-ea"/>
              <a:ea typeface="+mj-ea"/>
            </a:endParaRPr>
          </a:p>
          <a:p>
            <a:r>
              <a:rPr kumimoji="1" lang="en-US" altLang="ja-JP" sz="1100" b="1" dirty="0" smtClean="0">
                <a:latin typeface="+mj-ea"/>
                <a:ea typeface="+mj-ea"/>
              </a:rPr>
              <a:t>Lab Logistics Group GmbH</a:t>
            </a:r>
            <a:endParaRPr kumimoji="1" lang="ja-JP" altLang="en-US" sz="1100" b="1" dirty="0">
              <a:latin typeface="+mj-ea"/>
              <a:ea typeface="+mj-ea"/>
            </a:endParaRPr>
          </a:p>
        </p:txBody>
      </p:sp>
      <p:sp>
        <p:nvSpPr>
          <p:cNvPr id="28" name="テキスト ボックス 27"/>
          <p:cNvSpPr txBox="1"/>
          <p:nvPr/>
        </p:nvSpPr>
        <p:spPr>
          <a:xfrm>
            <a:off x="257689" y="2699628"/>
            <a:ext cx="857927" cy="369332"/>
          </a:xfrm>
          <a:prstGeom prst="rect">
            <a:avLst/>
          </a:prstGeom>
          <a:noFill/>
        </p:spPr>
        <p:txBody>
          <a:bodyPr wrap="none" rtlCol="0">
            <a:spAutoFit/>
          </a:bodyPr>
          <a:lstStyle/>
          <a:p>
            <a:r>
              <a:rPr kumimoji="1" lang="en-US" altLang="ja-JP" b="1" dirty="0" smtClean="0">
                <a:solidFill>
                  <a:srgbClr val="008000"/>
                </a:solidFill>
                <a:latin typeface="+mj-ea"/>
                <a:ea typeface="+mj-ea"/>
              </a:rPr>
              <a:t>Europe</a:t>
            </a:r>
            <a:endParaRPr kumimoji="1" lang="ja-JP" altLang="en-US" b="1" dirty="0">
              <a:solidFill>
                <a:srgbClr val="008000"/>
              </a:solidFill>
              <a:latin typeface="+mj-ea"/>
              <a:ea typeface="+mj-ea"/>
            </a:endParaRPr>
          </a:p>
        </p:txBody>
      </p:sp>
      <p:pic>
        <p:nvPicPr>
          <p:cNvPr id="25605" name="Picture 5"/>
          <p:cNvPicPr>
            <a:picLocks noChangeAspect="1" noChangeArrowheads="1"/>
          </p:cNvPicPr>
          <p:nvPr/>
        </p:nvPicPr>
        <p:blipFill>
          <a:blip r:embed="rId3" cstate="print"/>
          <a:srcRect/>
          <a:stretch>
            <a:fillRect/>
          </a:stretch>
        </p:blipFill>
        <p:spPr bwMode="auto">
          <a:xfrm>
            <a:off x="345734" y="1340768"/>
            <a:ext cx="1561970" cy="1052128"/>
          </a:xfrm>
          <a:prstGeom prst="rect">
            <a:avLst/>
          </a:prstGeom>
          <a:noFill/>
          <a:ln w="15875">
            <a:solidFill>
              <a:srgbClr val="00B050"/>
            </a:solidFill>
            <a:miter lim="800000"/>
            <a:headEnd/>
            <a:tailEnd/>
          </a:ln>
        </p:spPr>
      </p:pic>
      <p:sp>
        <p:nvSpPr>
          <p:cNvPr id="22" name="円/楕円 21"/>
          <p:cNvSpPr/>
          <p:nvPr/>
        </p:nvSpPr>
        <p:spPr>
          <a:xfrm>
            <a:off x="5868144" y="2276872"/>
            <a:ext cx="1258468" cy="1258466"/>
          </a:xfrm>
          <a:prstGeom prst="ellipse">
            <a:avLst/>
          </a:prstGeom>
          <a:gradFill flip="none" rotWithShape="1">
            <a:gsLst>
              <a:gs pos="0">
                <a:srgbClr val="CCFFFF">
                  <a:alpha val="47843"/>
                </a:srgbClr>
              </a:gs>
              <a:gs pos="100000">
                <a:srgbClr val="00FFFF">
                  <a:alpha val="49804"/>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kumimoji="1" lang="ja-JP" altLang="en-US" b="1" dirty="0">
              <a:solidFill>
                <a:srgbClr val="FF0000"/>
              </a:solidFill>
              <a:latin typeface="ＭＳ Ｐゴシック" panose="020B0600070205080204" pitchFamily="50" charset="-128"/>
              <a:ea typeface="ＭＳ Ｐゴシック" panose="020B0600070205080204" pitchFamily="50" charset="-128"/>
            </a:endParaRPr>
          </a:p>
        </p:txBody>
      </p:sp>
      <p:sp>
        <p:nvSpPr>
          <p:cNvPr id="24" name="テキスト ボックス 23"/>
          <p:cNvSpPr txBox="1"/>
          <p:nvPr/>
        </p:nvSpPr>
        <p:spPr>
          <a:xfrm>
            <a:off x="6786008" y="925249"/>
            <a:ext cx="1989647" cy="430887"/>
          </a:xfrm>
          <a:prstGeom prst="rect">
            <a:avLst/>
          </a:prstGeom>
          <a:noFill/>
        </p:spPr>
        <p:txBody>
          <a:bodyPr wrap="none" rtlCol="0">
            <a:spAutoFit/>
          </a:bodyPr>
          <a:lstStyle/>
          <a:p>
            <a:r>
              <a:rPr lang="ja-JP" altLang="en-US" sz="1100" b="1" dirty="0" smtClean="0">
                <a:latin typeface="Microsoft YaHei" panose="020B0503020204020204" pitchFamily="34" charset="-122"/>
                <a:ea typeface="Microsoft YaHei" panose="020B0503020204020204" pitchFamily="34" charset="-122"/>
              </a:rPr>
              <a:t>美国（</a:t>
            </a:r>
            <a:r>
              <a:rPr lang="en-US" altLang="ja-JP" sz="1100" b="1" dirty="0" smtClean="0">
                <a:latin typeface="Microsoft YaHei" panose="020B0503020204020204" pitchFamily="34" charset="-122"/>
                <a:ea typeface="Microsoft YaHei" panose="020B0503020204020204" pitchFamily="34" charset="-122"/>
              </a:rPr>
              <a:t>100</a:t>
            </a:r>
            <a:r>
              <a:rPr lang="ja-JP" altLang="en-US" sz="1100" b="1" dirty="0" smtClean="0">
                <a:latin typeface="Microsoft YaHei" panose="020B0503020204020204" pitchFamily="34" charset="-122"/>
                <a:ea typeface="Microsoft YaHei" panose="020B0503020204020204" pitchFamily="34" charset="-122"/>
              </a:rPr>
              <a:t>％子公司）</a:t>
            </a:r>
            <a:endParaRPr kumimoji="1" lang="en-US" altLang="ja-JP" sz="1100" b="1" dirty="0" smtClean="0">
              <a:latin typeface="Microsoft YaHei" panose="020B0503020204020204" pitchFamily="34" charset="-122"/>
              <a:ea typeface="Microsoft YaHei" panose="020B0503020204020204" pitchFamily="34" charset="-122"/>
            </a:endParaRPr>
          </a:p>
          <a:p>
            <a:r>
              <a:rPr kumimoji="1" lang="en-US" altLang="ja-JP" sz="1100" b="1" dirty="0" smtClean="0">
                <a:latin typeface="Microsoft YaHei" panose="020B0503020204020204" pitchFamily="34" charset="-122"/>
                <a:ea typeface="Microsoft YaHei" panose="020B0503020204020204" pitchFamily="34" charset="-122"/>
              </a:rPr>
              <a:t>AS ONE INTERNATIONAL</a:t>
            </a:r>
            <a:endParaRPr kumimoji="1" lang="ja-JP" altLang="en-US" sz="1100" b="1" dirty="0">
              <a:latin typeface="Microsoft YaHei" panose="020B0503020204020204" pitchFamily="34" charset="-122"/>
              <a:ea typeface="Microsoft YaHei" panose="020B0503020204020204" pitchFamily="34" charset="-122"/>
            </a:endParaRPr>
          </a:p>
        </p:txBody>
      </p:sp>
      <p:sp>
        <p:nvSpPr>
          <p:cNvPr id="29" name="テキスト ボックス 28"/>
          <p:cNvSpPr txBox="1"/>
          <p:nvPr/>
        </p:nvSpPr>
        <p:spPr>
          <a:xfrm>
            <a:off x="6876256" y="2636912"/>
            <a:ext cx="1511952" cy="369332"/>
          </a:xfrm>
          <a:prstGeom prst="rect">
            <a:avLst/>
          </a:prstGeom>
          <a:noFill/>
        </p:spPr>
        <p:txBody>
          <a:bodyPr wrap="none" rtlCol="0">
            <a:spAutoFit/>
          </a:bodyPr>
          <a:lstStyle/>
          <a:p>
            <a:r>
              <a:rPr kumimoji="1" lang="en-US" altLang="ja-JP" b="1" dirty="0" smtClean="0">
                <a:solidFill>
                  <a:srgbClr val="0000FF"/>
                </a:solidFill>
                <a:latin typeface="+mj-ea"/>
                <a:ea typeface="+mj-ea"/>
              </a:rPr>
              <a:t>United States</a:t>
            </a:r>
            <a:endParaRPr kumimoji="1" lang="ja-JP" altLang="en-US" b="1" dirty="0">
              <a:solidFill>
                <a:srgbClr val="0000FF"/>
              </a:solidFill>
              <a:latin typeface="+mj-ea"/>
              <a:ea typeface="+mj-ea"/>
            </a:endParaRPr>
          </a:p>
        </p:txBody>
      </p:sp>
      <p:sp>
        <p:nvSpPr>
          <p:cNvPr id="31" name="円/楕円 30"/>
          <p:cNvSpPr/>
          <p:nvPr/>
        </p:nvSpPr>
        <p:spPr>
          <a:xfrm>
            <a:off x="6228184" y="2780928"/>
            <a:ext cx="188772" cy="177362"/>
          </a:xfrm>
          <a:prstGeom prst="ellipse">
            <a:avLst/>
          </a:prstGeom>
          <a:solidFill>
            <a:srgbClr val="0066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pic>
        <p:nvPicPr>
          <p:cNvPr id="25604" name="Picture 4"/>
          <p:cNvPicPr>
            <a:picLocks noChangeAspect="1" noChangeArrowheads="1"/>
          </p:cNvPicPr>
          <p:nvPr/>
        </p:nvPicPr>
        <p:blipFill>
          <a:blip r:embed="rId4" cstate="print"/>
          <a:srcRect b="25313"/>
          <a:stretch>
            <a:fillRect/>
          </a:stretch>
        </p:blipFill>
        <p:spPr bwMode="auto">
          <a:xfrm>
            <a:off x="6858016" y="1357298"/>
            <a:ext cx="1728192" cy="1002348"/>
          </a:xfrm>
          <a:prstGeom prst="rect">
            <a:avLst/>
          </a:prstGeom>
          <a:noFill/>
          <a:ln w="19050">
            <a:solidFill>
              <a:srgbClr val="0066FF"/>
            </a:solidFill>
            <a:miter lim="800000"/>
            <a:headEnd/>
            <a:tailEnd/>
          </a:ln>
        </p:spPr>
      </p:pic>
      <p:sp>
        <p:nvSpPr>
          <p:cNvPr id="34" name="円/楕円 33"/>
          <p:cNvSpPr/>
          <p:nvPr/>
        </p:nvSpPr>
        <p:spPr>
          <a:xfrm>
            <a:off x="1286884" y="2868638"/>
            <a:ext cx="188772" cy="177362"/>
          </a:xfrm>
          <a:prstGeom prst="ellipse">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dirty="0"/>
          </a:p>
        </p:txBody>
      </p:sp>
      <p:grpSp>
        <p:nvGrpSpPr>
          <p:cNvPr id="3" name="グループ化 38"/>
          <p:cNvGrpSpPr/>
          <p:nvPr/>
        </p:nvGrpSpPr>
        <p:grpSpPr>
          <a:xfrm>
            <a:off x="0" y="72008"/>
            <a:ext cx="9144000" cy="692696"/>
            <a:chOff x="0" y="72008"/>
            <a:chExt cx="9144000" cy="692696"/>
          </a:xfrm>
        </p:grpSpPr>
        <p:sp>
          <p:nvSpPr>
            <p:cNvPr id="40" name="正方形/長方形 39"/>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４</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a:t>
              </a:r>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海外</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发展</a:t>
              </a:r>
              <a:endPar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endParaRPr>
            </a:p>
          </p:txBody>
        </p:sp>
        <p:cxnSp>
          <p:nvCxnSpPr>
            <p:cNvPr id="41" name="直線コネクタ 40"/>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Picture 21"/>
            <p:cNvPicPr>
              <a:picLocks noChangeAspect="1" noChangeArrowheads="1"/>
            </p:cNvPicPr>
            <p:nvPr/>
          </p:nvPicPr>
          <p:blipFill>
            <a:blip r:embed="rId5" cstate="print"/>
            <a:srcRect r="60083" b="-8037"/>
            <a:stretch>
              <a:fillRect/>
            </a:stretch>
          </p:blipFill>
          <p:spPr bwMode="auto">
            <a:xfrm>
              <a:off x="6876256" y="332656"/>
              <a:ext cx="2088232" cy="265083"/>
            </a:xfrm>
            <a:prstGeom prst="rect">
              <a:avLst/>
            </a:prstGeom>
            <a:noFill/>
            <a:ln w="9525">
              <a:noFill/>
              <a:miter lim="800000"/>
              <a:headEnd/>
              <a:tailEnd/>
            </a:ln>
          </p:spPr>
        </p:pic>
      </p:grpSp>
      <p:pic>
        <p:nvPicPr>
          <p:cNvPr id="35" name="Picture 2" descr="W:\部署间共有\CS2部\■05-目录制作相关\中文2019号\30-表紙案\2019-2020拞暥僇僞儘僌昞巻.jpg"/>
          <p:cNvPicPr>
            <a:picLocks noChangeAspect="1" noChangeArrowheads="1"/>
          </p:cNvPicPr>
          <p:nvPr/>
        </p:nvPicPr>
        <p:blipFill>
          <a:blip r:embed="rId6" cstate="print"/>
          <a:srcRect/>
          <a:stretch>
            <a:fillRect/>
          </a:stretch>
        </p:blipFill>
        <p:spPr bwMode="auto">
          <a:xfrm>
            <a:off x="6929454" y="3857628"/>
            <a:ext cx="1500047" cy="2000264"/>
          </a:xfrm>
          <a:prstGeom prst="rect">
            <a:avLst/>
          </a:prstGeom>
          <a:noFill/>
        </p:spPr>
      </p:pic>
      <p:pic>
        <p:nvPicPr>
          <p:cNvPr id="36" name="Picture 2"/>
          <p:cNvPicPr>
            <a:picLocks noChangeAspect="1" noChangeArrowheads="1"/>
          </p:cNvPicPr>
          <p:nvPr/>
        </p:nvPicPr>
        <p:blipFill>
          <a:blip r:embed="rId7" cstate="print"/>
          <a:srcRect/>
          <a:stretch>
            <a:fillRect/>
          </a:stretch>
        </p:blipFill>
        <p:spPr bwMode="auto">
          <a:xfrm>
            <a:off x="4643438" y="3143248"/>
            <a:ext cx="2143140" cy="2525844"/>
          </a:xfrm>
          <a:prstGeom prst="rect">
            <a:avLst/>
          </a:prstGeom>
          <a:noFill/>
          <a:ln w="28575">
            <a:solidFill>
              <a:srgbClr val="FF0000"/>
            </a:solidFill>
            <a:miter lim="800000"/>
            <a:headEnd/>
            <a:tailEnd/>
          </a:ln>
          <a:effectLst/>
        </p:spPr>
      </p:pic>
      <p:grpSp>
        <p:nvGrpSpPr>
          <p:cNvPr id="37" name="グループ化 44"/>
          <p:cNvGrpSpPr>
            <a:grpSpLocks/>
          </p:cNvGrpSpPr>
          <p:nvPr/>
        </p:nvGrpSpPr>
        <p:grpSpPr bwMode="auto">
          <a:xfrm>
            <a:off x="-32" y="5785838"/>
            <a:ext cx="4857784" cy="1215062"/>
            <a:chOff x="3710972" y="3404089"/>
            <a:chExt cx="4153929" cy="905554"/>
          </a:xfrm>
        </p:grpSpPr>
        <p:sp>
          <p:nvSpPr>
            <p:cNvPr id="38" name="Text Box 4"/>
            <p:cNvSpPr txBox="1">
              <a:spLocks noChangeArrowheads="1"/>
            </p:cNvSpPr>
            <p:nvPr/>
          </p:nvSpPr>
          <p:spPr bwMode="auto">
            <a:xfrm>
              <a:off x="3710972" y="3429000"/>
              <a:ext cx="915161" cy="764689"/>
            </a:xfrm>
            <a:prstGeom prst="rect">
              <a:avLst/>
            </a:prstGeom>
            <a:noFill/>
            <a:ln w="9525" algn="ctr">
              <a:noFill/>
              <a:miter lim="800000"/>
              <a:headEnd/>
              <a:tailEnd/>
            </a:ln>
          </p:spPr>
          <p:txBody>
            <a:bodyPr wrap="none">
              <a:spAutoFit/>
            </a:bodyPr>
            <a:lstStyle/>
            <a:p>
              <a:r>
                <a:rPr lang="zh-CN" altLang="en-US" sz="1400" b="1" dirty="0" smtClean="0">
                  <a:latin typeface="微软雅黑" pitchFamily="34" charset="-122"/>
                  <a:ea typeface="微软雅黑" pitchFamily="34" charset="-122"/>
                  <a:cs typeface="Arial" charset="0"/>
                </a:rPr>
                <a:t>公司成立</a:t>
              </a:r>
              <a:endParaRPr lang="en-US" altLang="zh-CN" sz="1400" b="1" dirty="0" smtClean="0">
                <a:latin typeface="微软雅黑" pitchFamily="34" charset="-122"/>
                <a:ea typeface="微软雅黑" pitchFamily="34" charset="-122"/>
                <a:cs typeface="Arial" charset="0"/>
              </a:endParaRPr>
            </a:p>
            <a:p>
              <a:r>
                <a:rPr lang="zh-CN" altLang="en-US" sz="1400" b="1" dirty="0" smtClean="0">
                  <a:latin typeface="微软雅黑" pitchFamily="34" charset="-122"/>
                  <a:ea typeface="微软雅黑" pitchFamily="34" charset="-122"/>
                </a:rPr>
                <a:t>员工人数</a:t>
              </a:r>
              <a:r>
                <a:rPr lang="zh-CN" altLang="en-US" sz="1400" b="1" dirty="0">
                  <a:latin typeface="微软雅黑" pitchFamily="34" charset="-122"/>
                  <a:ea typeface="微软雅黑" pitchFamily="34" charset="-122"/>
                </a:rPr>
                <a:t/>
              </a:r>
              <a:br>
                <a:rPr lang="zh-CN" altLang="en-US" sz="1400" b="1" dirty="0">
                  <a:latin typeface="微软雅黑" pitchFamily="34" charset="-122"/>
                  <a:ea typeface="微软雅黑" pitchFamily="34" charset="-122"/>
                </a:rPr>
              </a:br>
              <a:r>
                <a:rPr lang="zh-CN" altLang="en-US" sz="1400" b="1" dirty="0" smtClean="0">
                  <a:latin typeface="微软雅黑" pitchFamily="34" charset="-122"/>
                  <a:ea typeface="微软雅黑" pitchFamily="34" charset="-122"/>
                </a:rPr>
                <a:t>分公司</a:t>
              </a:r>
              <a:endParaRPr lang="en-US" altLang="zh-CN" sz="1400" b="1" dirty="0" smtClean="0">
                <a:latin typeface="微软雅黑" pitchFamily="34" charset="-122"/>
                <a:ea typeface="微软雅黑" pitchFamily="34" charset="-122"/>
              </a:endParaRPr>
            </a:p>
            <a:p>
              <a:r>
                <a:rPr lang="zh-CN" altLang="en-US" sz="1400" b="1" dirty="0" smtClean="0">
                  <a:latin typeface="微软雅黑" pitchFamily="34" charset="-122"/>
                  <a:ea typeface="微软雅黑" pitchFamily="34" charset="-122"/>
                </a:rPr>
                <a:t>物流仓库</a:t>
              </a:r>
              <a:r>
                <a:rPr lang="zh-CN" altLang="en-US" sz="1400" b="1" dirty="0">
                  <a:latin typeface="微软雅黑" pitchFamily="34" charset="-122"/>
                  <a:ea typeface="微软雅黑" pitchFamily="34" charset="-122"/>
                </a:rPr>
                <a:t/>
              </a:r>
              <a:br>
                <a:rPr lang="zh-CN" altLang="en-US" sz="1400" b="1" dirty="0">
                  <a:latin typeface="微软雅黑" pitchFamily="34" charset="-122"/>
                  <a:ea typeface="微软雅黑" pitchFamily="34" charset="-122"/>
                </a:rPr>
              </a:br>
              <a:endParaRPr lang="en-US" altLang="ja-JP" sz="1400" b="1" dirty="0">
                <a:latin typeface="微软雅黑" pitchFamily="34" charset="-122"/>
                <a:ea typeface="微软雅黑" pitchFamily="34" charset="-122"/>
                <a:cs typeface="Arial" charset="0"/>
              </a:endParaRPr>
            </a:p>
          </p:txBody>
        </p:sp>
        <p:sp>
          <p:nvSpPr>
            <p:cNvPr id="39" name="Text Box 6"/>
            <p:cNvSpPr txBox="1">
              <a:spLocks noChangeArrowheads="1"/>
            </p:cNvSpPr>
            <p:nvPr/>
          </p:nvSpPr>
          <p:spPr bwMode="auto">
            <a:xfrm>
              <a:off x="4554739" y="3429003"/>
              <a:ext cx="3310162" cy="711071"/>
            </a:xfrm>
            <a:prstGeom prst="rect">
              <a:avLst/>
            </a:prstGeom>
            <a:noFill/>
            <a:ln w="9525" algn="ctr">
              <a:noFill/>
              <a:miter lim="800000"/>
              <a:headEnd/>
              <a:tailEnd/>
            </a:ln>
          </p:spPr>
          <p:txBody>
            <a:bodyPr wrap="square">
              <a:spAutoFit/>
            </a:bodyPr>
            <a:lstStyle/>
            <a:p>
              <a:r>
                <a:rPr lang="en-US" altLang="ja-JP" sz="1400" b="1" dirty="0" smtClean="0">
                  <a:latin typeface="微软雅黑" pitchFamily="34" charset="-122"/>
                  <a:ea typeface="微软雅黑" pitchFamily="34" charset="-122"/>
                  <a:cs typeface="Arial" charset="0"/>
                </a:rPr>
                <a:t>2007</a:t>
              </a:r>
              <a:r>
                <a:rPr lang="ja-JP" altLang="en-US" sz="1400" b="1" dirty="0" smtClean="0">
                  <a:latin typeface="微软雅黑" pitchFamily="34" charset="-122"/>
                  <a:ea typeface="微软雅黑" pitchFamily="34" charset="-122"/>
                  <a:cs typeface="Arial" charset="0"/>
                </a:rPr>
                <a:t>年</a:t>
              </a:r>
              <a:endParaRPr lang="en-US" altLang="ja-JP" sz="1400" b="1" dirty="0" smtClean="0">
                <a:latin typeface="微软雅黑" pitchFamily="34" charset="-122"/>
                <a:ea typeface="微软雅黑" pitchFamily="34" charset="-122"/>
                <a:cs typeface="Arial" charset="0"/>
              </a:endParaRPr>
            </a:p>
            <a:p>
              <a:r>
                <a:rPr lang="zh-CN" altLang="en-US" sz="1400" b="1" dirty="0" smtClean="0">
                  <a:latin typeface="微软雅黑" pitchFamily="34" charset="-122"/>
                  <a:ea typeface="微软雅黑" pitchFamily="34" charset="-122"/>
                  <a:cs typeface="Arial" charset="0"/>
                </a:rPr>
                <a:t>约</a:t>
              </a:r>
              <a:r>
                <a:rPr lang="en-US" altLang="zh-CN" sz="1400" b="1" dirty="0" smtClean="0">
                  <a:latin typeface="微软雅黑" pitchFamily="34" charset="-122"/>
                  <a:ea typeface="微软雅黑" pitchFamily="34" charset="-122"/>
                  <a:cs typeface="Arial" charset="0"/>
                </a:rPr>
                <a:t>100</a:t>
              </a:r>
              <a:r>
                <a:rPr lang="zh-CN" altLang="en-US" sz="1400" b="1" dirty="0" smtClean="0">
                  <a:latin typeface="微软雅黑" pitchFamily="34" charset="-122"/>
                  <a:ea typeface="微软雅黑" pitchFamily="34" charset="-122"/>
                  <a:cs typeface="Arial" charset="0"/>
                </a:rPr>
                <a:t>人</a:t>
              </a:r>
              <a:endParaRPr lang="en-US" altLang="zh-CN" sz="1400" b="1" dirty="0" smtClean="0">
                <a:latin typeface="微软雅黑" pitchFamily="34" charset="-122"/>
                <a:ea typeface="微软雅黑" pitchFamily="34" charset="-122"/>
                <a:cs typeface="Arial" charset="0"/>
              </a:endParaRPr>
            </a:p>
            <a:p>
              <a:r>
                <a:rPr lang="zh-CN" altLang="en-US" sz="1400" b="1" dirty="0" smtClean="0">
                  <a:latin typeface="微软雅黑" pitchFamily="34" charset="-122"/>
                  <a:ea typeface="微软雅黑" pitchFamily="34" charset="-122"/>
                  <a:cs typeface="Arial" charset="0"/>
                </a:rPr>
                <a:t>上海</a:t>
              </a:r>
              <a:r>
                <a:rPr lang="en-US" altLang="zh-CN" sz="1400" b="1" dirty="0" smtClean="0">
                  <a:latin typeface="微软雅黑" pitchFamily="34" charset="-122"/>
                  <a:ea typeface="微软雅黑" pitchFamily="34" charset="-122"/>
                  <a:cs typeface="Arial" charset="0"/>
                </a:rPr>
                <a:t>, </a:t>
              </a:r>
              <a:r>
                <a:rPr lang="zh-CN" altLang="en-US" sz="1400" b="1" dirty="0" smtClean="0">
                  <a:latin typeface="微软雅黑" pitchFamily="34" charset="-122"/>
                  <a:ea typeface="微软雅黑" pitchFamily="34" charset="-122"/>
                  <a:cs typeface="Arial" charset="0"/>
                </a:rPr>
                <a:t>广州</a:t>
              </a:r>
              <a:r>
                <a:rPr lang="en-US" altLang="zh-CN" sz="1400" b="1" dirty="0" smtClean="0">
                  <a:latin typeface="微软雅黑" pitchFamily="34" charset="-122"/>
                  <a:ea typeface="微软雅黑" pitchFamily="34" charset="-122"/>
                  <a:cs typeface="Arial" charset="0"/>
                </a:rPr>
                <a:t>, </a:t>
              </a:r>
              <a:r>
                <a:rPr lang="zh-CN" altLang="en-US" sz="1400" b="1" dirty="0" smtClean="0">
                  <a:latin typeface="微软雅黑" pitchFamily="34" charset="-122"/>
                  <a:ea typeface="微软雅黑" pitchFamily="34" charset="-122"/>
                  <a:cs typeface="Arial" charset="0"/>
                </a:rPr>
                <a:t>苏州</a:t>
              </a:r>
              <a:r>
                <a:rPr lang="en-US" altLang="zh-CN" sz="1400" b="1" dirty="0" smtClean="0">
                  <a:latin typeface="微软雅黑" pitchFamily="34" charset="-122"/>
                  <a:ea typeface="微软雅黑" pitchFamily="34" charset="-122"/>
                  <a:cs typeface="Arial" charset="0"/>
                </a:rPr>
                <a:t>,  </a:t>
              </a:r>
              <a:r>
                <a:rPr lang="ja-JP" altLang="en-US" sz="1400" b="1" dirty="0" smtClean="0">
                  <a:latin typeface="微软雅黑" pitchFamily="34" charset="-122"/>
                  <a:ea typeface="微软雅黑" pitchFamily="34" charset="-122"/>
                  <a:cs typeface="Arial" charset="0"/>
                </a:rPr>
                <a:t>北京</a:t>
              </a:r>
              <a:r>
                <a:rPr lang="en-US" altLang="ja-JP" sz="1400" b="1" dirty="0" smtClean="0">
                  <a:latin typeface="微软雅黑" pitchFamily="34" charset="-122"/>
                  <a:ea typeface="微软雅黑" pitchFamily="34" charset="-122"/>
                  <a:cs typeface="Arial" charset="0"/>
                </a:rPr>
                <a:t>, </a:t>
              </a:r>
              <a:r>
                <a:rPr lang="zh-CN" altLang="en-US" sz="1400" b="1" dirty="0" smtClean="0">
                  <a:latin typeface="微软雅黑" pitchFamily="34" charset="-122"/>
                  <a:ea typeface="微软雅黑" pitchFamily="34" charset="-122"/>
                  <a:cs typeface="Arial" charset="0"/>
                </a:rPr>
                <a:t>大连</a:t>
              </a:r>
              <a:r>
                <a:rPr lang="en-US" altLang="zh-CN" sz="1400" b="1" dirty="0" smtClean="0">
                  <a:latin typeface="微软雅黑" pitchFamily="34" charset="-122"/>
                  <a:ea typeface="微软雅黑" pitchFamily="34" charset="-122"/>
                  <a:cs typeface="Arial" charset="0"/>
                </a:rPr>
                <a:t>, </a:t>
              </a:r>
              <a:r>
                <a:rPr lang="zh-CN" altLang="en-US" sz="1400" b="1" dirty="0" smtClean="0">
                  <a:latin typeface="微软雅黑" pitchFamily="34" charset="-122"/>
                  <a:ea typeface="微软雅黑" pitchFamily="34" charset="-122"/>
                  <a:cs typeface="Arial" charset="0"/>
                </a:rPr>
                <a:t>沈阳</a:t>
              </a:r>
              <a:r>
                <a:rPr lang="en-US" altLang="ja-JP" sz="1400" b="1" dirty="0" smtClean="0">
                  <a:latin typeface="微软雅黑" pitchFamily="34" charset="-122"/>
                  <a:ea typeface="微软雅黑" pitchFamily="34" charset="-122"/>
                  <a:cs typeface="Arial" charset="0"/>
                </a:rPr>
                <a:t>,</a:t>
              </a:r>
              <a:r>
                <a:rPr lang="ja-JP" altLang="en-US" sz="1400" b="1" dirty="0" smtClean="0">
                  <a:latin typeface="微软雅黑" pitchFamily="34" charset="-122"/>
                  <a:ea typeface="微软雅黑" pitchFamily="34" charset="-122"/>
                  <a:cs typeface="Arial" charset="0"/>
                </a:rPr>
                <a:t>（</a:t>
              </a:r>
              <a:r>
                <a:rPr lang="zh-CN" altLang="en-US" sz="1400" b="1" dirty="0" smtClean="0">
                  <a:latin typeface="微软雅黑" pitchFamily="34" charset="-122"/>
                  <a:ea typeface="微软雅黑" pitchFamily="34" charset="-122"/>
                  <a:cs typeface="Arial" charset="0"/>
                </a:rPr>
                <a:t>无锡</a:t>
              </a:r>
              <a:r>
                <a:rPr lang="ja-JP" altLang="en-US" sz="1400" b="1" dirty="0" smtClean="0">
                  <a:latin typeface="微软雅黑" pitchFamily="34" charset="-122"/>
                  <a:ea typeface="微软雅黑" pitchFamily="34" charset="-122"/>
                  <a:cs typeface="Arial" charset="0"/>
                </a:rPr>
                <a:t>）</a:t>
              </a:r>
              <a:endParaRPr lang="en-US" altLang="zh-CN" sz="1400" b="1" dirty="0" smtClean="0">
                <a:latin typeface="微软雅黑" pitchFamily="34" charset="-122"/>
                <a:ea typeface="微软雅黑" pitchFamily="34" charset="-122"/>
                <a:cs typeface="Arial" charset="0"/>
              </a:endParaRPr>
            </a:p>
            <a:p>
              <a:r>
                <a:rPr lang="zh-CN" altLang="en-US" sz="1400" b="1" dirty="0" smtClean="0">
                  <a:latin typeface="微软雅黑" pitchFamily="34" charset="-122"/>
                  <a:ea typeface="微软雅黑" pitchFamily="34" charset="-122"/>
                  <a:cs typeface="Arial" charset="0"/>
                </a:rPr>
                <a:t>上海，北京</a:t>
              </a:r>
              <a:r>
                <a:rPr lang="ja-JP" altLang="en-US" sz="1400" b="1" dirty="0" smtClean="0">
                  <a:latin typeface="微软雅黑" pitchFamily="34" charset="-122"/>
                  <a:ea typeface="微软雅黑" pitchFamily="34" charset="-122"/>
                  <a:cs typeface="Arial" charset="0"/>
                </a:rPr>
                <a:t>　（計</a:t>
              </a:r>
              <a:r>
                <a:rPr lang="en-US" altLang="ja-JP" sz="1400" b="1" dirty="0" smtClean="0">
                  <a:latin typeface="微软雅黑" pitchFamily="34" charset="-122"/>
                  <a:ea typeface="微软雅黑" pitchFamily="34" charset="-122"/>
                  <a:cs typeface="Arial" charset="0"/>
                </a:rPr>
                <a:t>4,500</a:t>
              </a:r>
              <a:r>
                <a:rPr lang="ja-JP" altLang="en-US" sz="1400" b="1" dirty="0" smtClean="0">
                  <a:latin typeface="微软雅黑" pitchFamily="34" charset="-122"/>
                  <a:ea typeface="微软雅黑" pitchFamily="34" charset="-122"/>
                  <a:cs typeface="Arial" charset="0"/>
                </a:rPr>
                <a:t>㎡）</a:t>
              </a:r>
              <a:endParaRPr lang="en-US" altLang="ja-JP" sz="1400" b="1" dirty="0" smtClean="0">
                <a:latin typeface="微软雅黑" pitchFamily="34" charset="-122"/>
                <a:ea typeface="微软雅黑" pitchFamily="34" charset="-122"/>
                <a:cs typeface="Arial" charset="0"/>
              </a:endParaRPr>
            </a:p>
          </p:txBody>
        </p:sp>
        <p:sp>
          <p:nvSpPr>
            <p:cNvPr id="43" name="Text Box 7"/>
            <p:cNvSpPr txBox="1">
              <a:spLocks noChangeArrowheads="1"/>
            </p:cNvSpPr>
            <p:nvPr/>
          </p:nvSpPr>
          <p:spPr bwMode="auto">
            <a:xfrm>
              <a:off x="4383100" y="3404089"/>
              <a:ext cx="362684" cy="905554"/>
            </a:xfrm>
            <a:prstGeom prst="rect">
              <a:avLst/>
            </a:prstGeom>
            <a:noFill/>
            <a:ln w="9525" algn="ctr">
              <a:noFill/>
              <a:miter lim="800000"/>
              <a:headEnd/>
              <a:tailEnd/>
            </a:ln>
          </p:spPr>
          <p:txBody>
            <a:bodyPr wrap="none">
              <a:spAutoFit/>
            </a:bodyPr>
            <a:lstStyle/>
            <a:p>
              <a:r>
                <a:rPr lang="en-US" altLang="ja-JP" sz="1400" b="1" dirty="0" smtClean="0">
                  <a:latin typeface="微软雅黑" pitchFamily="34" charset="-122"/>
                  <a:ea typeface="微软雅黑" pitchFamily="34" charset="-122"/>
                  <a:cs typeface="Arial" charset="0"/>
                </a:rPr>
                <a:t>…</a:t>
              </a:r>
              <a:endParaRPr lang="en-US" altLang="ja-JP" sz="1400" b="1" dirty="0">
                <a:latin typeface="微软雅黑" pitchFamily="34" charset="-122"/>
                <a:ea typeface="微软雅黑" pitchFamily="34" charset="-122"/>
                <a:cs typeface="Arial" charset="0"/>
              </a:endParaRPr>
            </a:p>
            <a:p>
              <a:r>
                <a:rPr lang="en-US" altLang="ja-JP" sz="1400" b="1" dirty="0" smtClean="0">
                  <a:latin typeface="微软雅黑" pitchFamily="34" charset="-122"/>
                  <a:ea typeface="微软雅黑" pitchFamily="34" charset="-122"/>
                  <a:cs typeface="Arial" charset="0"/>
                </a:rPr>
                <a:t>…</a:t>
              </a:r>
            </a:p>
            <a:p>
              <a:r>
                <a:rPr lang="en-US" altLang="ja-JP" sz="1400" b="1" dirty="0" smtClean="0">
                  <a:latin typeface="微软雅黑" pitchFamily="34" charset="-122"/>
                  <a:ea typeface="微软雅黑" pitchFamily="34" charset="-122"/>
                  <a:cs typeface="Arial" charset="0"/>
                </a:rPr>
                <a:t>…</a:t>
              </a:r>
            </a:p>
            <a:p>
              <a:r>
                <a:rPr lang="en-US" altLang="ja-JP" sz="1400" b="1" dirty="0" smtClean="0">
                  <a:latin typeface="微软雅黑" pitchFamily="34" charset="-122"/>
                  <a:ea typeface="微软雅黑" pitchFamily="34" charset="-122"/>
                  <a:cs typeface="Arial" charset="0"/>
                </a:rPr>
                <a:t>…</a:t>
              </a:r>
            </a:p>
            <a:p>
              <a:endParaRPr lang="en-US" altLang="ja-JP" sz="1400" b="1" dirty="0">
                <a:latin typeface="微软雅黑" pitchFamily="34" charset="-122"/>
                <a:ea typeface="微软雅黑" pitchFamily="34" charset="-122"/>
                <a:cs typeface="Arial" charset="0"/>
              </a:endParaRPr>
            </a:p>
            <a:p>
              <a:endParaRPr lang="en-US" altLang="ja-JP" sz="1400" b="1" dirty="0">
                <a:latin typeface="微软雅黑" pitchFamily="34" charset="-122"/>
                <a:ea typeface="微软雅黑" pitchFamily="34" charset="-122"/>
                <a:cs typeface="Arial" charset="0"/>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5020142" y="4084605"/>
            <a:ext cx="3909576" cy="2357454"/>
          </a:xfrm>
          <a:prstGeom prst="roundRect">
            <a:avLst>
              <a:gd name="adj" fmla="val 5538"/>
            </a:avLst>
          </a:prstGeom>
          <a:solidFill>
            <a:schemeClr val="lt1">
              <a:alpha val="0"/>
            </a:schemeClr>
          </a:solidFill>
          <a:ln>
            <a:solidFill>
              <a:srgbClr val="00B050"/>
            </a:solidFill>
          </a:ln>
        </p:spPr>
        <p:style>
          <a:lnRef idx="2">
            <a:schemeClr val="accent4"/>
          </a:lnRef>
          <a:fillRef idx="1">
            <a:schemeClr val="lt1"/>
          </a:fillRef>
          <a:effectRef idx="0">
            <a:schemeClr val="accent4"/>
          </a:effectRef>
          <a:fontRef idx="minor">
            <a:schemeClr val="dk1"/>
          </a:fontRef>
        </p:style>
        <p:txBody>
          <a:bodyPr lIns="80147" tIns="40074" rIns="80147" bIns="40074" rtlCol="0" anchor="ctr"/>
          <a:lstStyle/>
          <a:p>
            <a:pPr algn="ctr"/>
            <a:endParaRPr kumimoji="1" lang="ja-JP" altLang="en-US"/>
          </a:p>
        </p:txBody>
      </p:sp>
      <p:sp>
        <p:nvSpPr>
          <p:cNvPr id="34" name="正方形/長方形 33"/>
          <p:cNvSpPr/>
          <p:nvPr/>
        </p:nvSpPr>
        <p:spPr>
          <a:xfrm>
            <a:off x="5072066" y="4471995"/>
            <a:ext cx="1214446" cy="21431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角丸四角形 15"/>
          <p:cNvSpPr/>
          <p:nvPr/>
        </p:nvSpPr>
        <p:spPr>
          <a:xfrm>
            <a:off x="5020142" y="1169400"/>
            <a:ext cx="3909576" cy="2526952"/>
          </a:xfrm>
          <a:prstGeom prst="roundRect">
            <a:avLst>
              <a:gd name="adj" fmla="val 5538"/>
            </a:avLst>
          </a:prstGeom>
          <a:solidFill>
            <a:schemeClr val="lt1">
              <a:alpha val="0"/>
            </a:schemeClr>
          </a:solidFill>
          <a:ln>
            <a:solidFill>
              <a:srgbClr val="0070C0"/>
            </a:solidFill>
          </a:ln>
        </p:spPr>
        <p:style>
          <a:lnRef idx="2">
            <a:schemeClr val="accent4"/>
          </a:lnRef>
          <a:fillRef idx="1">
            <a:schemeClr val="lt1"/>
          </a:fillRef>
          <a:effectRef idx="0">
            <a:schemeClr val="accent4"/>
          </a:effectRef>
          <a:fontRef idx="minor">
            <a:schemeClr val="dk1"/>
          </a:fontRef>
        </p:style>
        <p:txBody>
          <a:bodyPr lIns="80147" tIns="40074" rIns="80147" bIns="40074" rtlCol="0" anchor="ctr"/>
          <a:lstStyle/>
          <a:p>
            <a:pPr algn="ctr"/>
            <a:endParaRPr kumimoji="1" lang="ja-JP" altLang="en-US"/>
          </a:p>
        </p:txBody>
      </p:sp>
      <p:sp>
        <p:nvSpPr>
          <p:cNvPr id="4" name="スライド番号プレースホルダ 3"/>
          <p:cNvSpPr>
            <a:spLocks noGrp="1"/>
          </p:cNvSpPr>
          <p:nvPr>
            <p:ph type="sldNum" sz="quarter" idx="12"/>
          </p:nvPr>
        </p:nvSpPr>
        <p:spPr/>
        <p:txBody>
          <a:bodyPr/>
          <a:lstStyle/>
          <a:p>
            <a:fld id="{69E29E33-B620-47F9-BB04-8846C2A5AFCC}" type="slidenum">
              <a:rPr kumimoji="0" lang="en-US" smtClean="0"/>
              <a:pPr/>
              <a:t>6</a:t>
            </a:fld>
            <a:endParaRPr kumimoji="0" lang="en-US"/>
          </a:p>
        </p:txBody>
      </p:sp>
      <p:pic>
        <p:nvPicPr>
          <p:cNvPr id="2050" name="Picture 2"/>
          <p:cNvPicPr>
            <a:picLocks noChangeAspect="1" noChangeArrowheads="1"/>
          </p:cNvPicPr>
          <p:nvPr/>
        </p:nvPicPr>
        <p:blipFill>
          <a:blip r:embed="rId2" cstate="print"/>
          <a:srcRect/>
          <a:stretch>
            <a:fillRect/>
          </a:stretch>
        </p:blipFill>
        <p:spPr bwMode="auto">
          <a:xfrm>
            <a:off x="173727" y="1142984"/>
            <a:ext cx="4821141" cy="3498857"/>
          </a:xfrm>
          <a:prstGeom prst="rect">
            <a:avLst/>
          </a:prstGeom>
          <a:noFill/>
          <a:ln w="9525">
            <a:noFill/>
            <a:miter lim="800000"/>
            <a:headEnd/>
            <a:tailEnd/>
          </a:ln>
          <a:effectLst/>
        </p:spPr>
      </p:pic>
      <p:sp>
        <p:nvSpPr>
          <p:cNvPr id="10" name="テキスト ボックス 9"/>
          <p:cNvSpPr txBox="1"/>
          <p:nvPr/>
        </p:nvSpPr>
        <p:spPr>
          <a:xfrm>
            <a:off x="5121785" y="1543716"/>
            <a:ext cx="2829256" cy="327152"/>
          </a:xfrm>
          <a:prstGeom prst="rect">
            <a:avLst/>
          </a:prstGeom>
          <a:solidFill>
            <a:schemeClr val="accent5">
              <a:lumMod val="20000"/>
              <a:lumOff val="80000"/>
            </a:schemeClr>
          </a:solidFill>
        </p:spPr>
        <p:txBody>
          <a:bodyPr wrap="none" lIns="80147" tIns="40074" rIns="80147" bIns="40074" rtlCol="0">
            <a:spAutoFit/>
          </a:bodyPr>
          <a:lstStyle/>
          <a:p>
            <a:r>
              <a:rPr kumimoji="1" lang="ja-JP" altLang="en-US" sz="1600" dirty="0" smtClean="0">
                <a:latin typeface="微软雅黑" pitchFamily="34" charset="-122"/>
                <a:ea typeface="微软雅黑" pitchFamily="34" charset="-122"/>
              </a:rPr>
              <a:t>①</a:t>
            </a:r>
            <a:r>
              <a:rPr kumimoji="1" lang="zh-CN" altLang="en-US" sz="1600" dirty="0" smtClean="0">
                <a:latin typeface="微软雅黑" pitchFamily="34" charset="-122"/>
                <a:ea typeface="微软雅黑" pitchFamily="34" charset="-122"/>
              </a:rPr>
              <a:t>经销商将目录送至客户手中</a:t>
            </a:r>
            <a:endParaRPr kumimoji="1" lang="ja-JP" altLang="en-US" sz="1600" dirty="0">
              <a:latin typeface="微软雅黑" pitchFamily="34" charset="-122"/>
              <a:ea typeface="微软雅黑" pitchFamily="34" charset="-122"/>
            </a:endParaRPr>
          </a:p>
        </p:txBody>
      </p:sp>
      <p:sp>
        <p:nvSpPr>
          <p:cNvPr id="11" name="テキスト ボックス 10"/>
          <p:cNvSpPr txBox="1"/>
          <p:nvPr/>
        </p:nvSpPr>
        <p:spPr>
          <a:xfrm>
            <a:off x="5121785" y="2321240"/>
            <a:ext cx="3444809" cy="327152"/>
          </a:xfrm>
          <a:prstGeom prst="rect">
            <a:avLst/>
          </a:prstGeom>
          <a:solidFill>
            <a:schemeClr val="accent5">
              <a:lumMod val="20000"/>
              <a:lumOff val="80000"/>
            </a:schemeClr>
          </a:solidFill>
        </p:spPr>
        <p:txBody>
          <a:bodyPr wrap="none" lIns="80147" tIns="40074" rIns="80147" bIns="40074" rtlCol="0">
            <a:spAutoFit/>
          </a:bodyPr>
          <a:lstStyle/>
          <a:p>
            <a:r>
              <a:rPr lang="ja-JP" altLang="en-US" sz="1600" dirty="0" smtClean="0">
                <a:latin typeface="微软雅黑" pitchFamily="34" charset="-122"/>
                <a:ea typeface="微软雅黑" pitchFamily="34" charset="-122"/>
              </a:rPr>
              <a:t>②</a:t>
            </a:r>
            <a:r>
              <a:rPr lang="zh-CN" altLang="en-US" sz="1600" dirty="0" smtClean="0">
                <a:latin typeface="微软雅黑" pitchFamily="34" charset="-122"/>
                <a:ea typeface="微软雅黑" pitchFamily="34" charset="-122"/>
              </a:rPr>
              <a:t>客户从目录中选择需要购买的商品</a:t>
            </a:r>
            <a:endParaRPr kumimoji="1" lang="ja-JP" altLang="en-US" sz="1600" dirty="0">
              <a:latin typeface="微软雅黑" pitchFamily="34" charset="-122"/>
              <a:ea typeface="微软雅黑" pitchFamily="34" charset="-122"/>
            </a:endParaRPr>
          </a:p>
        </p:txBody>
      </p:sp>
      <p:sp>
        <p:nvSpPr>
          <p:cNvPr id="13" name="テキスト ボックス 12"/>
          <p:cNvSpPr txBox="1"/>
          <p:nvPr/>
        </p:nvSpPr>
        <p:spPr>
          <a:xfrm>
            <a:off x="5121784" y="3098764"/>
            <a:ext cx="2829256" cy="327152"/>
          </a:xfrm>
          <a:prstGeom prst="rect">
            <a:avLst/>
          </a:prstGeom>
          <a:solidFill>
            <a:schemeClr val="accent5">
              <a:lumMod val="20000"/>
              <a:lumOff val="80000"/>
            </a:schemeClr>
          </a:solidFill>
        </p:spPr>
        <p:txBody>
          <a:bodyPr wrap="none" lIns="80147" tIns="40074" rIns="80147" bIns="40074" rtlCol="0">
            <a:spAutoFit/>
          </a:bodyPr>
          <a:lstStyle/>
          <a:p>
            <a:r>
              <a:rPr kumimoji="1" lang="ja-JP" altLang="en-US" sz="1600" dirty="0" smtClean="0">
                <a:latin typeface="微软雅黑" pitchFamily="34" charset="-122"/>
                <a:ea typeface="微软雅黑" pitchFamily="34" charset="-122"/>
              </a:rPr>
              <a:t>③</a:t>
            </a:r>
            <a:r>
              <a:rPr lang="zh-CN" altLang="en-US" sz="1600" dirty="0" smtClean="0">
                <a:latin typeface="微软雅黑" pitchFamily="34" charset="-122"/>
                <a:ea typeface="微软雅黑" pitchFamily="34" charset="-122"/>
              </a:rPr>
              <a:t>通过经销商将商品送至客户</a:t>
            </a:r>
            <a:endParaRPr kumimoji="1" lang="ja-JP" altLang="en-US" sz="1600" dirty="0">
              <a:latin typeface="微软雅黑" pitchFamily="34" charset="-122"/>
              <a:ea typeface="微软雅黑" pitchFamily="34" charset="-122"/>
            </a:endParaRPr>
          </a:p>
        </p:txBody>
      </p:sp>
      <p:sp>
        <p:nvSpPr>
          <p:cNvPr id="14" name="下矢印 13"/>
          <p:cNvSpPr/>
          <p:nvPr/>
        </p:nvSpPr>
        <p:spPr>
          <a:xfrm>
            <a:off x="6343527" y="1932478"/>
            <a:ext cx="671958" cy="323968"/>
          </a:xfrm>
          <a:prstGeom prst="downArrow">
            <a:avLst/>
          </a:prstGeom>
          <a:solidFill>
            <a:schemeClr val="accent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kumimoji="1" lang="ja-JP" altLang="en-US"/>
          </a:p>
        </p:txBody>
      </p:sp>
      <p:sp>
        <p:nvSpPr>
          <p:cNvPr id="15" name="下矢印 14"/>
          <p:cNvSpPr/>
          <p:nvPr/>
        </p:nvSpPr>
        <p:spPr>
          <a:xfrm>
            <a:off x="6343527" y="2710002"/>
            <a:ext cx="671958" cy="323968"/>
          </a:xfrm>
          <a:prstGeom prst="downArrow">
            <a:avLst/>
          </a:prstGeom>
          <a:solidFill>
            <a:schemeClr val="accent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a:endParaRPr kumimoji="1" lang="ja-JP" altLang="en-US"/>
          </a:p>
        </p:txBody>
      </p:sp>
      <p:sp>
        <p:nvSpPr>
          <p:cNvPr id="23" name="テキスト ボックス 22"/>
          <p:cNvSpPr txBox="1"/>
          <p:nvPr/>
        </p:nvSpPr>
        <p:spPr>
          <a:xfrm>
            <a:off x="214282" y="6072206"/>
            <a:ext cx="4764081" cy="327152"/>
          </a:xfrm>
          <a:prstGeom prst="rect">
            <a:avLst/>
          </a:prstGeom>
          <a:noFill/>
        </p:spPr>
        <p:txBody>
          <a:bodyPr wrap="none" lIns="80147" tIns="40074" rIns="80147" bIns="40074" rtlCol="0">
            <a:spAutoFit/>
          </a:bodyPr>
          <a:lstStyle/>
          <a:p>
            <a:r>
              <a:rPr kumimoji="1" lang="en-US" altLang="ja-JP" sz="1600" dirty="0" smtClean="0">
                <a:latin typeface="微软雅黑" pitchFamily="34" charset="-122"/>
                <a:ea typeface="微软雅黑" pitchFamily="34" charset="-122"/>
              </a:rPr>
              <a:t>※</a:t>
            </a:r>
            <a:r>
              <a:rPr kumimoji="1" lang="zh-CN" altLang="en-US" sz="1600" dirty="0" smtClean="0">
                <a:latin typeface="微软雅黑" pitchFamily="34" charset="-122"/>
                <a:ea typeface="微软雅黑" pitchFamily="34" charset="-122"/>
              </a:rPr>
              <a:t>就算是</a:t>
            </a:r>
            <a:r>
              <a:rPr kumimoji="1" lang="en-US" altLang="zh-CN" sz="1600" dirty="0" smtClean="0">
                <a:latin typeface="微软雅黑" pitchFamily="34" charset="-122"/>
                <a:ea typeface="微软雅黑" pitchFamily="34" charset="-122"/>
              </a:rPr>
              <a:t>1</a:t>
            </a:r>
            <a:r>
              <a:rPr kumimoji="1" lang="zh-CN" altLang="en-US" sz="1600" dirty="0" smtClean="0">
                <a:latin typeface="微软雅黑" pitchFamily="34" charset="-122"/>
                <a:ea typeface="微软雅黑" pitchFamily="34" charset="-122"/>
              </a:rPr>
              <a:t>个烧杯也会当天出货，并且会提供发票</a:t>
            </a:r>
            <a:r>
              <a:rPr kumimoji="1" lang="ja-JP" altLang="en-US" sz="1600" dirty="0" smtClean="0">
                <a:latin typeface="微软雅黑" pitchFamily="34" charset="-122"/>
                <a:ea typeface="微软雅黑" pitchFamily="34" charset="-122"/>
              </a:rPr>
              <a:t>。</a:t>
            </a:r>
            <a:endParaRPr kumimoji="1" lang="en-US" altLang="ja-JP" sz="1600" dirty="0" smtClean="0">
              <a:latin typeface="微软雅黑" pitchFamily="34" charset="-122"/>
              <a:ea typeface="微软雅黑" pitchFamily="34" charset="-122"/>
            </a:endParaRPr>
          </a:p>
        </p:txBody>
      </p:sp>
      <p:pic>
        <p:nvPicPr>
          <p:cNvPr id="2052" name="Picture 4"/>
          <p:cNvPicPr>
            <a:picLocks noChangeAspect="1" noChangeArrowheads="1"/>
          </p:cNvPicPr>
          <p:nvPr/>
        </p:nvPicPr>
        <p:blipFill>
          <a:blip r:embed="rId3" cstate="print"/>
          <a:srcRect/>
          <a:stretch>
            <a:fillRect/>
          </a:stretch>
        </p:blipFill>
        <p:spPr bwMode="auto">
          <a:xfrm>
            <a:off x="1212209" y="5243223"/>
            <a:ext cx="769494" cy="647936"/>
          </a:xfrm>
          <a:prstGeom prst="rect">
            <a:avLst/>
          </a:prstGeom>
          <a:noFill/>
          <a:ln w="9525">
            <a:noFill/>
            <a:miter lim="800000"/>
            <a:headEnd/>
            <a:tailEnd/>
          </a:ln>
          <a:effectLst/>
        </p:spPr>
      </p:pic>
      <p:pic>
        <p:nvPicPr>
          <p:cNvPr id="25" name="Picture 3"/>
          <p:cNvPicPr>
            <a:picLocks noChangeAspect="1" noChangeArrowheads="1"/>
          </p:cNvPicPr>
          <p:nvPr/>
        </p:nvPicPr>
        <p:blipFill>
          <a:blip r:embed="rId4" cstate="print"/>
          <a:srcRect/>
          <a:stretch>
            <a:fillRect/>
          </a:stretch>
        </p:blipFill>
        <p:spPr bwMode="auto">
          <a:xfrm>
            <a:off x="479163" y="4919254"/>
            <a:ext cx="864897" cy="712730"/>
          </a:xfrm>
          <a:prstGeom prst="rect">
            <a:avLst/>
          </a:prstGeom>
          <a:noFill/>
          <a:ln w="9525">
            <a:noFill/>
            <a:miter lim="800000"/>
            <a:headEnd/>
            <a:tailEnd/>
          </a:ln>
          <a:effectLst/>
        </p:spPr>
      </p:pic>
      <p:pic>
        <p:nvPicPr>
          <p:cNvPr id="2054" name="Picture 6"/>
          <p:cNvPicPr>
            <a:picLocks noChangeAspect="1" noChangeArrowheads="1"/>
          </p:cNvPicPr>
          <p:nvPr/>
        </p:nvPicPr>
        <p:blipFill>
          <a:blip r:embed="rId5" cstate="print"/>
          <a:srcRect/>
          <a:stretch>
            <a:fillRect/>
          </a:stretch>
        </p:blipFill>
        <p:spPr bwMode="auto">
          <a:xfrm>
            <a:off x="2678299" y="5372809"/>
            <a:ext cx="755377" cy="616253"/>
          </a:xfrm>
          <a:prstGeom prst="rect">
            <a:avLst/>
          </a:prstGeom>
          <a:noFill/>
          <a:ln w="9525">
            <a:noFill/>
            <a:miter lim="800000"/>
            <a:headEnd/>
            <a:tailEnd/>
          </a:ln>
          <a:effectLst/>
        </p:spPr>
      </p:pic>
      <p:pic>
        <p:nvPicPr>
          <p:cNvPr id="28" name="Picture 5"/>
          <p:cNvPicPr>
            <a:picLocks noChangeAspect="1" noChangeArrowheads="1"/>
          </p:cNvPicPr>
          <p:nvPr/>
        </p:nvPicPr>
        <p:blipFill>
          <a:blip r:embed="rId6" cstate="print"/>
          <a:srcRect/>
          <a:stretch>
            <a:fillRect/>
          </a:stretch>
        </p:blipFill>
        <p:spPr bwMode="auto">
          <a:xfrm>
            <a:off x="2128515" y="4984048"/>
            <a:ext cx="714450" cy="647936"/>
          </a:xfrm>
          <a:prstGeom prst="rect">
            <a:avLst/>
          </a:prstGeom>
          <a:noFill/>
          <a:ln w="9525">
            <a:noFill/>
            <a:miter lim="800000"/>
            <a:headEnd/>
            <a:tailEnd/>
          </a:ln>
          <a:effectLst/>
        </p:spPr>
      </p:pic>
      <p:pic>
        <p:nvPicPr>
          <p:cNvPr id="2057" name="Picture 9"/>
          <p:cNvPicPr>
            <a:picLocks noChangeAspect="1" noChangeArrowheads="1"/>
          </p:cNvPicPr>
          <p:nvPr/>
        </p:nvPicPr>
        <p:blipFill>
          <a:blip r:embed="rId7" cstate="print"/>
          <a:srcRect/>
          <a:stretch>
            <a:fillRect/>
          </a:stretch>
        </p:blipFill>
        <p:spPr bwMode="auto">
          <a:xfrm>
            <a:off x="4083303" y="5437603"/>
            <a:ext cx="610871" cy="555778"/>
          </a:xfrm>
          <a:prstGeom prst="rect">
            <a:avLst/>
          </a:prstGeom>
          <a:noFill/>
          <a:ln w="9525">
            <a:noFill/>
            <a:miter lim="800000"/>
            <a:headEnd/>
            <a:tailEnd/>
          </a:ln>
          <a:effectLst/>
        </p:spPr>
      </p:pic>
      <p:pic>
        <p:nvPicPr>
          <p:cNvPr id="33" name="Picture 8" descr="https://axel-search.as-1.co.jp/media/images/01043203.jpg"/>
          <p:cNvPicPr>
            <a:picLocks noChangeAspect="1" noChangeArrowheads="1"/>
          </p:cNvPicPr>
          <p:nvPr/>
        </p:nvPicPr>
        <p:blipFill>
          <a:blip r:embed="rId8" cstate="print"/>
          <a:srcRect/>
          <a:stretch>
            <a:fillRect/>
          </a:stretch>
        </p:blipFill>
        <p:spPr bwMode="auto">
          <a:xfrm>
            <a:off x="3533520" y="4919253"/>
            <a:ext cx="671958" cy="712730"/>
          </a:xfrm>
          <a:prstGeom prst="rect">
            <a:avLst/>
          </a:prstGeom>
          <a:noFill/>
        </p:spPr>
      </p:pic>
      <p:cxnSp>
        <p:nvCxnSpPr>
          <p:cNvPr id="24" name="直線コネクタ 23"/>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5.</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亚速旺的经营模式</a:t>
            </a:r>
            <a:endPar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endParaRPr>
          </a:p>
        </p:txBody>
      </p:sp>
      <p:sp>
        <p:nvSpPr>
          <p:cNvPr id="31" name="テキスト ボックス 30"/>
          <p:cNvSpPr txBox="1"/>
          <p:nvPr/>
        </p:nvSpPr>
        <p:spPr>
          <a:xfrm>
            <a:off x="6375485" y="1000108"/>
            <a:ext cx="982597" cy="327152"/>
          </a:xfrm>
          <a:prstGeom prst="rect">
            <a:avLst/>
          </a:prstGeom>
          <a:solidFill>
            <a:srgbClr val="0070C0"/>
          </a:solidFill>
          <a:ln w="28575">
            <a:noFill/>
          </a:ln>
        </p:spPr>
        <p:txBody>
          <a:bodyPr wrap="none" lIns="80147" tIns="40074" rIns="80147" bIns="40074" rtlCol="0">
            <a:spAutoFit/>
          </a:bodyPr>
          <a:lstStyle/>
          <a:p>
            <a:r>
              <a:rPr kumimoji="1" lang="zh-CN" altLang="en-US" sz="1600" b="1" dirty="0" smtClean="0">
                <a:solidFill>
                  <a:schemeClr val="bg1"/>
                </a:solidFill>
                <a:latin typeface="微软雅黑" pitchFamily="34" charset="-122"/>
                <a:ea typeface="微软雅黑" pitchFamily="34" charset="-122"/>
              </a:rPr>
              <a:t>购买流程</a:t>
            </a:r>
            <a:endParaRPr kumimoji="1" lang="ja-JP" altLang="en-US" sz="1600" b="1" dirty="0">
              <a:solidFill>
                <a:schemeClr val="bg1"/>
              </a:solidFill>
              <a:latin typeface="微软雅黑" pitchFamily="34" charset="-122"/>
              <a:ea typeface="微软雅黑" pitchFamily="34" charset="-122"/>
            </a:endParaRPr>
          </a:p>
        </p:txBody>
      </p:sp>
      <p:sp>
        <p:nvSpPr>
          <p:cNvPr id="19" name="テキスト ボックス 18"/>
          <p:cNvSpPr txBox="1"/>
          <p:nvPr/>
        </p:nvSpPr>
        <p:spPr>
          <a:xfrm>
            <a:off x="6169761" y="3929066"/>
            <a:ext cx="1392966" cy="327152"/>
          </a:xfrm>
          <a:prstGeom prst="rect">
            <a:avLst/>
          </a:prstGeom>
          <a:solidFill>
            <a:srgbClr val="00B050"/>
          </a:solidFill>
          <a:ln w="28575">
            <a:noFill/>
          </a:ln>
        </p:spPr>
        <p:txBody>
          <a:bodyPr wrap="none" lIns="80147" tIns="40074" rIns="80147" bIns="40074" rtlCol="0">
            <a:spAutoFit/>
          </a:bodyPr>
          <a:lstStyle/>
          <a:p>
            <a:r>
              <a:rPr kumimoji="1" lang="zh-CN" altLang="en-US" sz="1600" b="1" dirty="0" smtClean="0">
                <a:solidFill>
                  <a:schemeClr val="bg1"/>
                </a:solidFill>
                <a:latin typeface="微软雅黑" pitchFamily="34" charset="-122"/>
                <a:ea typeface="微软雅黑" pitchFamily="34" charset="-122"/>
              </a:rPr>
              <a:t>经销商的优势</a:t>
            </a:r>
            <a:endParaRPr kumimoji="1" lang="ja-JP" altLang="en-US" sz="1600" b="1" dirty="0">
              <a:solidFill>
                <a:schemeClr val="bg1"/>
              </a:solidFill>
              <a:latin typeface="微软雅黑" pitchFamily="34" charset="-122"/>
              <a:ea typeface="微软雅黑" pitchFamily="34" charset="-122"/>
            </a:endParaRPr>
          </a:p>
        </p:txBody>
      </p:sp>
      <p:sp>
        <p:nvSpPr>
          <p:cNvPr id="37" name="正方形/長方形 36"/>
          <p:cNvSpPr/>
          <p:nvPr/>
        </p:nvSpPr>
        <p:spPr>
          <a:xfrm>
            <a:off x="5072066" y="4959361"/>
            <a:ext cx="3286148" cy="21431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正方形/長方形 37"/>
          <p:cNvSpPr/>
          <p:nvPr/>
        </p:nvSpPr>
        <p:spPr>
          <a:xfrm>
            <a:off x="5072066" y="5202250"/>
            <a:ext cx="2643206" cy="21431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正方形/長方形 38"/>
          <p:cNvSpPr/>
          <p:nvPr/>
        </p:nvSpPr>
        <p:spPr>
          <a:xfrm>
            <a:off x="5072066" y="5689616"/>
            <a:ext cx="1643074" cy="21431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テキスト ボックス 19"/>
          <p:cNvSpPr txBox="1"/>
          <p:nvPr/>
        </p:nvSpPr>
        <p:spPr>
          <a:xfrm>
            <a:off x="5000628" y="4410603"/>
            <a:ext cx="4060362" cy="1804479"/>
          </a:xfrm>
          <a:prstGeom prst="rect">
            <a:avLst/>
          </a:prstGeom>
          <a:noFill/>
        </p:spPr>
        <p:txBody>
          <a:bodyPr wrap="none" lIns="80147" tIns="40074" rIns="80147" bIns="40074" rtlCol="0">
            <a:spAutoFit/>
          </a:bodyPr>
          <a:lstStyle/>
          <a:p>
            <a:r>
              <a:rPr kumimoji="1" lang="ja-JP" altLang="en-US" sz="1600" dirty="0" smtClean="0">
                <a:latin typeface="微软雅黑" pitchFamily="34" charset="-122"/>
                <a:ea typeface="微软雅黑" pitchFamily="34" charset="-122"/>
              </a:rPr>
              <a:t>①　</a:t>
            </a:r>
            <a:r>
              <a:rPr kumimoji="1" lang="zh-CN" altLang="en-US" sz="1600" dirty="0" smtClean="0">
                <a:latin typeface="微软雅黑" pitchFamily="34" charset="-122"/>
                <a:ea typeface="微软雅黑" pitchFamily="34" charset="-122"/>
              </a:rPr>
              <a:t>无需备库</a:t>
            </a:r>
            <a:endParaRPr kumimoji="1" lang="en-US" altLang="ja-JP" sz="1600" dirty="0" smtClean="0">
              <a:latin typeface="微软雅黑" pitchFamily="34" charset="-122"/>
              <a:ea typeface="微软雅黑" pitchFamily="34" charset="-122"/>
            </a:endParaRPr>
          </a:p>
          <a:p>
            <a:r>
              <a:rPr lang="ja-JP" altLang="en-US"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目录中</a:t>
            </a:r>
            <a:r>
              <a:rPr lang="en-US" altLang="zh-CN" sz="1600" dirty="0" smtClean="0">
                <a:latin typeface="微软雅黑" pitchFamily="34" charset="-122"/>
                <a:ea typeface="微软雅黑" pitchFamily="34" charset="-122"/>
              </a:rPr>
              <a:t>80%</a:t>
            </a:r>
            <a:r>
              <a:rPr lang="zh-CN" altLang="en-US" sz="1600" dirty="0" smtClean="0">
                <a:latin typeface="微软雅黑" pitchFamily="34" charset="-122"/>
                <a:ea typeface="微软雅黑" pitchFamily="34" charset="-122"/>
              </a:rPr>
              <a:t>的商品我司备有存库</a:t>
            </a:r>
            <a:r>
              <a:rPr lang="ja-JP" altLang="en-US" sz="1600" dirty="0" smtClean="0">
                <a:latin typeface="微软雅黑" pitchFamily="34" charset="-122"/>
                <a:ea typeface="微软雅黑" pitchFamily="34" charset="-122"/>
              </a:rPr>
              <a:t>）</a:t>
            </a:r>
            <a:endParaRPr kumimoji="1" lang="en-US" altLang="ja-JP" sz="1600" dirty="0" smtClean="0">
              <a:latin typeface="微软雅黑" pitchFamily="34" charset="-122"/>
              <a:ea typeface="微软雅黑" pitchFamily="34" charset="-122"/>
            </a:endParaRPr>
          </a:p>
          <a:p>
            <a:r>
              <a:rPr lang="ja-JP" altLang="en-US" sz="1600" dirty="0" smtClean="0">
                <a:latin typeface="微软雅黑" pitchFamily="34" charset="-122"/>
                <a:ea typeface="微软雅黑" pitchFamily="34" charset="-122"/>
              </a:rPr>
              <a:t>②　</a:t>
            </a:r>
            <a:r>
              <a:rPr lang="zh-CN" altLang="en-US" sz="1600" dirty="0" smtClean="0">
                <a:latin typeface="微软雅黑" pitchFamily="34" charset="-122"/>
                <a:ea typeface="微软雅黑" pitchFamily="34" charset="-122"/>
              </a:rPr>
              <a:t>不需再耗时寻找商品，选择商品</a:t>
            </a:r>
            <a:endParaRPr lang="en-US" altLang="ja-JP" sz="1600" dirty="0" smtClean="0">
              <a:latin typeface="微软雅黑" pitchFamily="34" charset="-122"/>
              <a:ea typeface="微软雅黑" pitchFamily="34" charset="-122"/>
            </a:endParaRPr>
          </a:p>
          <a:p>
            <a:r>
              <a:rPr lang="ja-JP" altLang="en-US" sz="1600" dirty="0" smtClean="0">
                <a:latin typeface="微软雅黑" pitchFamily="34" charset="-122"/>
                <a:ea typeface="微软雅黑" pitchFamily="34" charset="-122"/>
              </a:rPr>
              <a:t>③　</a:t>
            </a:r>
            <a:r>
              <a:rPr lang="zh-CN" altLang="en-US" sz="1600" dirty="0" smtClean="0">
                <a:latin typeface="微软雅黑" pitchFamily="34" charset="-122"/>
                <a:ea typeface="微软雅黑" pitchFamily="34" charset="-122"/>
              </a:rPr>
              <a:t>可大幅扩大经营产品范围</a:t>
            </a:r>
            <a:endParaRPr lang="en-US" altLang="ja-JP" sz="1600" dirty="0" smtClean="0">
              <a:latin typeface="微软雅黑" pitchFamily="34" charset="-122"/>
              <a:ea typeface="微软雅黑" pitchFamily="34" charset="-122"/>
            </a:endParaRPr>
          </a:p>
          <a:p>
            <a:r>
              <a:rPr lang="ja-JP" altLang="en-US" sz="1600" dirty="0" smtClean="0">
                <a:latin typeface="微软雅黑" pitchFamily="34" charset="-122"/>
                <a:ea typeface="微软雅黑" pitchFamily="34" charset="-122"/>
              </a:rPr>
              <a:t>　　（</a:t>
            </a:r>
            <a:r>
              <a:rPr lang="zh-CN" altLang="en-US" sz="1600" dirty="0" smtClean="0">
                <a:latin typeface="微软雅黑" pitchFamily="34" charset="-122"/>
                <a:ea typeface="微软雅黑" pitchFamily="34" charset="-122"/>
              </a:rPr>
              <a:t>特别是日系产品线会得到大量扩充）</a:t>
            </a:r>
            <a:endParaRPr lang="en-US" altLang="ja-JP" sz="1600" dirty="0" smtClean="0">
              <a:latin typeface="微软雅黑" pitchFamily="34" charset="-122"/>
              <a:ea typeface="微软雅黑" pitchFamily="34" charset="-122"/>
            </a:endParaRPr>
          </a:p>
          <a:p>
            <a:r>
              <a:rPr lang="ja-JP" altLang="en-US" sz="1600" dirty="0" smtClean="0">
                <a:latin typeface="微软雅黑" pitchFamily="34" charset="-122"/>
                <a:ea typeface="微软雅黑" pitchFamily="34" charset="-122"/>
              </a:rPr>
              <a:t>④　</a:t>
            </a:r>
            <a:r>
              <a:rPr lang="zh-CN" altLang="en-US" sz="1600" dirty="0" smtClean="0">
                <a:latin typeface="微软雅黑" pitchFamily="34" charset="-122"/>
                <a:ea typeface="微软雅黑" pitchFamily="34" charset="-122"/>
              </a:rPr>
              <a:t>增强客户信赖</a:t>
            </a:r>
            <a:endParaRPr lang="en-US" altLang="ja-JP" sz="1600" dirty="0" smtClean="0">
              <a:latin typeface="微软雅黑" pitchFamily="34" charset="-122"/>
              <a:ea typeface="微软雅黑" pitchFamily="34" charset="-122"/>
            </a:endParaRPr>
          </a:p>
          <a:p>
            <a:r>
              <a:rPr lang="ja-JP" altLang="en-US" sz="1600" dirty="0" smtClean="0">
                <a:latin typeface="微软雅黑" pitchFamily="34" charset="-122"/>
                <a:ea typeface="微软雅黑" pitchFamily="34" charset="-122"/>
              </a:rPr>
              <a:t>　　（</a:t>
            </a:r>
            <a:r>
              <a:rPr lang="en-US" altLang="ja-JP" sz="1600" dirty="0" smtClean="0">
                <a:latin typeface="微软雅黑" pitchFamily="34" charset="-122"/>
                <a:ea typeface="微软雅黑" pitchFamily="34" charset="-122"/>
              </a:rPr>
              <a:t>1</a:t>
            </a:r>
            <a:r>
              <a:rPr lang="zh-CN" altLang="en-US" sz="1600" dirty="0" smtClean="0">
                <a:latin typeface="微软雅黑" pitchFamily="34" charset="-122"/>
                <a:ea typeface="微软雅黑" pitchFamily="34" charset="-122"/>
              </a:rPr>
              <a:t>年安心保证</a:t>
            </a:r>
            <a:r>
              <a:rPr lang="ja-JP" altLang="en-US" sz="1600" dirty="0" smtClean="0">
                <a:latin typeface="微软雅黑" pitchFamily="34" charset="-122"/>
                <a:ea typeface="微软雅黑" pitchFamily="34" charset="-122"/>
              </a:rPr>
              <a:t>、</a:t>
            </a:r>
            <a:r>
              <a:rPr lang="zh-CN" altLang="en-US" sz="1600" dirty="0" smtClean="0">
                <a:latin typeface="微软雅黑" pitchFamily="34" charset="-122"/>
                <a:ea typeface="微软雅黑" pitchFamily="34" charset="-122"/>
              </a:rPr>
              <a:t>运输损坏保险等</a:t>
            </a:r>
            <a:r>
              <a:rPr lang="ja-JP" altLang="en-US" sz="1600" dirty="0" smtClean="0">
                <a:latin typeface="微软雅黑" pitchFamily="34" charset="-122"/>
                <a:ea typeface="微软雅黑" pitchFamily="34" charset="-122"/>
              </a:rPr>
              <a:t>）</a:t>
            </a:r>
            <a:endParaRPr lang="en-US" altLang="ja-JP" sz="1600" dirty="0" smtClean="0">
              <a:latin typeface="微软雅黑" pitchFamily="34" charset="-122"/>
              <a:ea typeface="微软雅黑" pitchFamily="34" charset="-122"/>
            </a:endParaRPr>
          </a:p>
        </p:txBody>
      </p:sp>
      <p:pic>
        <p:nvPicPr>
          <p:cNvPr id="40" name="Picture 21"/>
          <p:cNvPicPr>
            <a:picLocks noChangeAspect="1" noChangeArrowheads="1"/>
          </p:cNvPicPr>
          <p:nvPr/>
        </p:nvPicPr>
        <p:blipFill>
          <a:blip r:embed="rId9" cstate="print"/>
          <a:srcRect r="60083" b="-8037"/>
          <a:stretch>
            <a:fillRect/>
          </a:stretch>
        </p:blipFill>
        <p:spPr bwMode="auto">
          <a:xfrm>
            <a:off x="6876256" y="332656"/>
            <a:ext cx="2088232" cy="2650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34"/>
          <p:cNvGrpSpPr/>
          <p:nvPr/>
        </p:nvGrpSpPr>
        <p:grpSpPr>
          <a:xfrm>
            <a:off x="1285852" y="4714884"/>
            <a:ext cx="5400544" cy="1003718"/>
            <a:chOff x="0" y="0"/>
            <a:chExt cx="5791200" cy="1076325"/>
          </a:xfrm>
        </p:grpSpPr>
        <p:pic>
          <p:nvPicPr>
            <p:cNvPr id="36" name="図 35" descr="BioLab2014 ライフサイエンス研究用カタロ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620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37" name="図 36" descr="サニーフーズ20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0"/>
              <a:ext cx="7620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38" name="図 37" descr="設備20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0"/>
              <a:ext cx="7620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39" name="図 38" descr="アズピュア20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0"/>
              <a:ext cx="7620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0" name="図 39" descr="プロセスソリューション"/>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2800" y="0"/>
              <a:ext cx="7620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1" name="図 40" descr="研究用素材・材料＆フッ素樹脂2015＞2016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1000" y="0"/>
              <a:ext cx="7620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2" name="図 41" descr="ASTOOL 生産現場向け副資材Vol.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29200" y="0"/>
              <a:ext cx="762000" cy="10763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グループ化 15"/>
          <p:cNvGrpSpPr/>
          <p:nvPr/>
        </p:nvGrpSpPr>
        <p:grpSpPr>
          <a:xfrm>
            <a:off x="0" y="72008"/>
            <a:ext cx="9144000" cy="692696"/>
            <a:chOff x="0" y="72008"/>
            <a:chExt cx="9144000" cy="692696"/>
          </a:xfrm>
        </p:grpSpPr>
        <p:sp>
          <p:nvSpPr>
            <p:cNvPr id="17" name="正方形/長方形 16"/>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6.</a:t>
              </a:r>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rPr>
                <a:t>专业领域</a:t>
              </a:r>
              <a:endParaRPr kumimoji="1" lang="ja-JP" altLang="en-US" sz="2800" b="1" dirty="0">
                <a:solidFill>
                  <a:schemeClr val="tx1"/>
                </a:solidFill>
                <a:latin typeface="Microsoft YaHei" panose="020B0503020204020204" pitchFamily="34" charset="-122"/>
                <a:ea typeface="Microsoft YaHei" panose="020B0503020204020204" pitchFamily="34" charset="-122"/>
              </a:endParaRPr>
            </a:p>
          </p:txBody>
        </p:sp>
        <p:cxnSp>
          <p:nvCxnSpPr>
            <p:cNvPr id="18" name="直線コネクタ 17"/>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21"/>
            <p:cNvPicPr>
              <a:picLocks noChangeAspect="1" noChangeArrowheads="1"/>
            </p:cNvPicPr>
            <p:nvPr/>
          </p:nvPicPr>
          <p:blipFill>
            <a:blip r:embed="rId9" cstate="print"/>
            <a:srcRect r="60083" b="-8037"/>
            <a:stretch>
              <a:fillRect/>
            </a:stretch>
          </p:blipFill>
          <p:spPr bwMode="auto">
            <a:xfrm>
              <a:off x="6876256" y="332656"/>
              <a:ext cx="2088232" cy="265083"/>
            </a:xfrm>
            <a:prstGeom prst="rect">
              <a:avLst/>
            </a:prstGeom>
            <a:noFill/>
            <a:ln w="9525">
              <a:noFill/>
              <a:miter lim="800000"/>
              <a:headEnd/>
              <a:tailEnd/>
            </a:ln>
          </p:spPr>
        </p:pic>
      </p:grpSp>
      <p:grpSp>
        <p:nvGrpSpPr>
          <p:cNvPr id="45" name="グループ化 44"/>
          <p:cNvGrpSpPr/>
          <p:nvPr/>
        </p:nvGrpSpPr>
        <p:grpSpPr>
          <a:xfrm>
            <a:off x="713102" y="1001352"/>
            <a:ext cx="6216352" cy="3499218"/>
            <a:chOff x="713102" y="908720"/>
            <a:chExt cx="7675322" cy="4320480"/>
          </a:xfrm>
        </p:grpSpPr>
        <p:grpSp>
          <p:nvGrpSpPr>
            <p:cNvPr id="6" name="グループ化 2"/>
            <p:cNvGrpSpPr/>
            <p:nvPr/>
          </p:nvGrpSpPr>
          <p:grpSpPr>
            <a:xfrm>
              <a:off x="713102" y="908720"/>
              <a:ext cx="7675322" cy="4320480"/>
              <a:chOff x="713102" y="836712"/>
              <a:chExt cx="7675322" cy="4320480"/>
            </a:xfrm>
          </p:grpSpPr>
          <p:pic>
            <p:nvPicPr>
              <p:cNvPr id="4" name="図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2909" y="1445647"/>
                <a:ext cx="7411906" cy="3063473"/>
              </a:xfrm>
              <a:prstGeom prst="rect">
                <a:avLst/>
              </a:prstGeom>
            </p:spPr>
          </p:pic>
          <p:sp>
            <p:nvSpPr>
              <p:cNvPr id="20" name="テキスト ボックス 19"/>
              <p:cNvSpPr txBox="1"/>
              <p:nvPr/>
            </p:nvSpPr>
            <p:spPr>
              <a:xfrm>
                <a:off x="2627784" y="2411596"/>
                <a:ext cx="1363511" cy="369332"/>
              </a:xfrm>
              <a:prstGeom prst="rect">
                <a:avLst/>
              </a:prstGeom>
              <a:solidFill>
                <a:schemeClr val="bg1"/>
              </a:solidFill>
            </p:spPr>
            <p:txBody>
              <a:bodyPr wrap="square" rtlCol="0">
                <a:spAutoFit/>
              </a:bodyPr>
              <a:lstStyle/>
              <a:p>
                <a:pPr algn="ctr"/>
                <a:r>
                  <a:rPr lang="ja-JP" altLang="en-US" b="1" dirty="0" smtClean="0">
                    <a:latin typeface="Microsoft YaHei" panose="020B0503020204020204" pitchFamily="34" charset="-122"/>
                    <a:ea typeface="Microsoft YaHei" panose="020B0503020204020204" pitchFamily="34" charset="-122"/>
                  </a:rPr>
                  <a:t>科研</a:t>
                </a:r>
                <a:endParaRPr kumimoji="1" lang="ja-JP" altLang="en-US" b="1" dirty="0">
                  <a:latin typeface="Microsoft YaHei" panose="020B0503020204020204" pitchFamily="34" charset="-122"/>
                  <a:ea typeface="Microsoft YaHei" panose="020B0503020204020204" pitchFamily="34" charset="-122"/>
                </a:endParaRPr>
              </a:p>
            </p:txBody>
          </p:sp>
          <p:sp>
            <p:nvSpPr>
              <p:cNvPr id="21" name="テキスト ボックス 20"/>
              <p:cNvSpPr txBox="1"/>
              <p:nvPr/>
            </p:nvSpPr>
            <p:spPr>
              <a:xfrm>
                <a:off x="3995936" y="2398648"/>
                <a:ext cx="1163518" cy="369332"/>
              </a:xfrm>
              <a:prstGeom prst="rect">
                <a:avLst/>
              </a:prstGeom>
              <a:solidFill>
                <a:schemeClr val="bg1"/>
              </a:solidFill>
            </p:spPr>
            <p:txBody>
              <a:bodyPr wrap="square" rtlCol="0">
                <a:spAutoFit/>
              </a:bodyPr>
              <a:lstStyle/>
              <a:p>
                <a:pPr algn="ctr"/>
                <a:r>
                  <a:rPr lang="zh-CN" altLang="en-US" b="1" dirty="0" smtClean="0">
                    <a:latin typeface="Microsoft YaHei" panose="020B0503020204020204" pitchFamily="34" charset="-122"/>
                    <a:ea typeface="Microsoft YaHei" panose="020B0503020204020204" pitchFamily="34" charset="-122"/>
                  </a:rPr>
                  <a:t>工业</a:t>
                </a:r>
                <a:endParaRPr kumimoji="1" lang="ja-JP" altLang="en-US" b="1" dirty="0">
                  <a:latin typeface="Microsoft YaHei" panose="020B0503020204020204" pitchFamily="34" charset="-122"/>
                  <a:ea typeface="Microsoft YaHei" panose="020B0503020204020204" pitchFamily="34" charset="-122"/>
                </a:endParaRPr>
              </a:p>
            </p:txBody>
          </p:sp>
          <p:sp>
            <p:nvSpPr>
              <p:cNvPr id="23" name="テキスト ボックス 22"/>
              <p:cNvSpPr txBox="1"/>
              <p:nvPr/>
            </p:nvSpPr>
            <p:spPr>
              <a:xfrm>
                <a:off x="1907704" y="4211796"/>
                <a:ext cx="1334522" cy="418012"/>
              </a:xfrm>
              <a:prstGeom prst="rect">
                <a:avLst/>
              </a:prstGeom>
              <a:solidFill>
                <a:schemeClr val="bg1"/>
              </a:solidFill>
            </p:spPr>
            <p:txBody>
              <a:bodyPr wrap="square" rtlCol="0">
                <a:spAutoFit/>
              </a:bodyPr>
              <a:lstStyle/>
              <a:p>
                <a:pPr algn="ctr"/>
                <a:r>
                  <a:rPr lang="ja-JP" altLang="en-US" sz="1600" b="1" dirty="0" smtClean="0">
                    <a:latin typeface="Microsoft YaHei" panose="020B0503020204020204" pitchFamily="34" charset="-122"/>
                    <a:ea typeface="Microsoft YaHei" panose="020B0503020204020204" pitchFamily="34" charset="-122"/>
                  </a:rPr>
                  <a:t>食品</a:t>
                </a:r>
                <a:r>
                  <a:rPr lang="zh-CN" altLang="en-US" sz="1600" b="1" dirty="0" smtClean="0">
                    <a:latin typeface="Microsoft YaHei" panose="020B0503020204020204" pitchFamily="34" charset="-122"/>
                    <a:ea typeface="Microsoft YaHei" panose="020B0503020204020204" pitchFamily="34" charset="-122"/>
                  </a:rPr>
                  <a:t>检验</a:t>
                </a:r>
                <a:endParaRPr kumimoji="1" lang="ja-JP" altLang="en-US" sz="1600" b="1" dirty="0">
                  <a:latin typeface="Microsoft YaHei" panose="020B0503020204020204" pitchFamily="34" charset="-122"/>
                  <a:ea typeface="Microsoft YaHei" panose="020B0503020204020204" pitchFamily="34" charset="-122"/>
                </a:endParaRPr>
              </a:p>
            </p:txBody>
          </p:sp>
          <p:sp>
            <p:nvSpPr>
              <p:cNvPr id="24" name="テキスト ボックス 23"/>
              <p:cNvSpPr txBox="1"/>
              <p:nvPr/>
            </p:nvSpPr>
            <p:spPr>
              <a:xfrm>
                <a:off x="713102" y="4211796"/>
                <a:ext cx="1334522" cy="418012"/>
              </a:xfrm>
              <a:prstGeom prst="rect">
                <a:avLst/>
              </a:prstGeom>
              <a:solidFill>
                <a:schemeClr val="bg1"/>
              </a:solidFill>
            </p:spPr>
            <p:txBody>
              <a:bodyPr wrap="square" rtlCol="0">
                <a:spAutoFit/>
              </a:bodyPr>
              <a:lstStyle/>
              <a:p>
                <a:pPr algn="ctr"/>
                <a:r>
                  <a:rPr lang="ja-JP" altLang="en-US" sz="1600" b="1" dirty="0" smtClean="0">
                    <a:latin typeface="Microsoft YaHei" panose="020B0503020204020204" pitchFamily="34" charset="-122"/>
                    <a:ea typeface="Microsoft YaHei" panose="020B0503020204020204" pitchFamily="34" charset="-122"/>
                  </a:rPr>
                  <a:t>生命</a:t>
                </a:r>
                <a:r>
                  <a:rPr lang="ja-JP" altLang="en-US" sz="1600" b="1" dirty="0">
                    <a:latin typeface="Microsoft YaHei" panose="020B0503020204020204" pitchFamily="34" charset="-122"/>
                    <a:ea typeface="Microsoft YaHei" panose="020B0503020204020204" pitchFamily="34" charset="-122"/>
                  </a:rPr>
                  <a:t>科学</a:t>
                </a:r>
                <a:endParaRPr kumimoji="1" lang="ja-JP" altLang="en-US" sz="1600" b="1" dirty="0">
                  <a:latin typeface="Microsoft YaHei" panose="020B0503020204020204" pitchFamily="34" charset="-122"/>
                  <a:ea typeface="Microsoft YaHei" panose="020B0503020204020204" pitchFamily="34" charset="-122"/>
                </a:endParaRPr>
              </a:p>
            </p:txBody>
          </p:sp>
          <p:sp>
            <p:nvSpPr>
              <p:cNvPr id="25" name="テキスト ボックス 24"/>
              <p:cNvSpPr txBox="1"/>
              <p:nvPr/>
            </p:nvSpPr>
            <p:spPr>
              <a:xfrm>
                <a:off x="3347863" y="4199344"/>
                <a:ext cx="1247772" cy="418012"/>
              </a:xfrm>
              <a:prstGeom prst="rect">
                <a:avLst/>
              </a:prstGeom>
              <a:solidFill>
                <a:schemeClr val="bg1"/>
              </a:solidFill>
            </p:spPr>
            <p:txBody>
              <a:bodyPr wrap="square" rtlCol="0">
                <a:spAutoFit/>
              </a:bodyPr>
              <a:lstStyle/>
              <a:p>
                <a:pPr algn="ctr"/>
                <a:r>
                  <a:rPr kumimoji="1" lang="zh-CN" altLang="en-US" sz="1600" b="1" dirty="0" smtClean="0">
                    <a:latin typeface="Microsoft YaHei" panose="020B0503020204020204" pitchFamily="34" charset="-122"/>
                    <a:ea typeface="Microsoft YaHei" panose="020B0503020204020204" pitchFamily="34" charset="-122"/>
                  </a:rPr>
                  <a:t>研究设备</a:t>
                </a:r>
                <a:endParaRPr kumimoji="1" lang="ja-JP" altLang="en-US" sz="1600" b="1" dirty="0">
                  <a:latin typeface="Microsoft YaHei" panose="020B0503020204020204" pitchFamily="34" charset="-122"/>
                  <a:ea typeface="Microsoft YaHei" panose="020B0503020204020204" pitchFamily="34" charset="-122"/>
                </a:endParaRPr>
              </a:p>
            </p:txBody>
          </p:sp>
          <p:sp>
            <p:nvSpPr>
              <p:cNvPr id="26" name="テキスト ボックス 25"/>
              <p:cNvSpPr txBox="1"/>
              <p:nvPr/>
            </p:nvSpPr>
            <p:spPr>
              <a:xfrm>
                <a:off x="4688275" y="4199344"/>
                <a:ext cx="1099282" cy="418012"/>
              </a:xfrm>
              <a:prstGeom prst="rect">
                <a:avLst/>
              </a:prstGeom>
              <a:solidFill>
                <a:schemeClr val="bg1"/>
              </a:solidFill>
            </p:spPr>
            <p:txBody>
              <a:bodyPr wrap="square" rtlCol="0">
                <a:spAutoFit/>
              </a:bodyPr>
              <a:lstStyle/>
              <a:p>
                <a:pPr algn="ctr"/>
                <a:r>
                  <a:rPr lang="zh-CN" altLang="en-US" sz="1600" b="1" dirty="0" smtClean="0">
                    <a:latin typeface="Microsoft YaHei" panose="020B0503020204020204" pitchFamily="34" charset="-122"/>
                    <a:ea typeface="Microsoft YaHei" panose="020B0503020204020204" pitchFamily="34" charset="-122"/>
                  </a:rPr>
                  <a:t>无尘室</a:t>
                </a:r>
                <a:endParaRPr kumimoji="1" lang="ja-JP" altLang="en-US" sz="1600" b="1" dirty="0">
                  <a:latin typeface="Microsoft YaHei" panose="020B0503020204020204" pitchFamily="34" charset="-122"/>
                  <a:ea typeface="Microsoft YaHei" panose="020B0503020204020204" pitchFamily="34" charset="-122"/>
                </a:endParaRPr>
              </a:p>
            </p:txBody>
          </p:sp>
          <p:sp>
            <p:nvSpPr>
              <p:cNvPr id="27" name="テキスト ボックス 26"/>
              <p:cNvSpPr txBox="1"/>
              <p:nvPr/>
            </p:nvSpPr>
            <p:spPr>
              <a:xfrm>
                <a:off x="7289142" y="4199344"/>
                <a:ext cx="1099282" cy="418012"/>
              </a:xfrm>
              <a:prstGeom prst="rect">
                <a:avLst/>
              </a:prstGeom>
              <a:solidFill>
                <a:schemeClr val="bg1"/>
              </a:solidFill>
            </p:spPr>
            <p:txBody>
              <a:bodyPr wrap="square" rtlCol="0">
                <a:spAutoFit/>
              </a:bodyPr>
              <a:lstStyle/>
              <a:p>
                <a:pPr algn="ctr"/>
                <a:r>
                  <a:rPr lang="ja-JP" altLang="en-US" sz="1600" b="1" dirty="0">
                    <a:latin typeface="Microsoft YaHei" panose="020B0503020204020204" pitchFamily="34" charset="-122"/>
                    <a:ea typeface="Microsoft YaHei" panose="020B0503020204020204" pitchFamily="34" charset="-122"/>
                  </a:rPr>
                  <a:t>试剂 </a:t>
                </a:r>
                <a:endParaRPr kumimoji="1" lang="ja-JP" altLang="en-US" sz="1600" b="1" dirty="0">
                  <a:latin typeface="Microsoft YaHei" panose="020B0503020204020204" pitchFamily="34" charset="-122"/>
                  <a:ea typeface="Microsoft YaHei" panose="020B0503020204020204" pitchFamily="34" charset="-122"/>
                </a:endParaRPr>
              </a:p>
            </p:txBody>
          </p:sp>
          <p:sp>
            <p:nvSpPr>
              <p:cNvPr id="28" name="テキスト ボックス 27"/>
              <p:cNvSpPr txBox="1"/>
              <p:nvPr/>
            </p:nvSpPr>
            <p:spPr>
              <a:xfrm>
                <a:off x="5988515" y="4199344"/>
                <a:ext cx="1099282" cy="760023"/>
              </a:xfrm>
              <a:prstGeom prst="rect">
                <a:avLst/>
              </a:prstGeom>
              <a:solidFill>
                <a:schemeClr val="bg1"/>
              </a:solidFill>
            </p:spPr>
            <p:txBody>
              <a:bodyPr wrap="square" rtlCol="0">
                <a:spAutoFit/>
              </a:bodyPr>
              <a:lstStyle/>
              <a:p>
                <a:pPr algn="ctr"/>
                <a:r>
                  <a:rPr lang="ja-JP" altLang="en-US" sz="1600" b="1" dirty="0" smtClean="0">
                    <a:latin typeface="Microsoft YaHei" panose="020B0503020204020204" pitchFamily="34" charset="-122"/>
                    <a:ea typeface="Microsoft YaHei" panose="020B0503020204020204" pitchFamily="34" charset="-122"/>
                  </a:rPr>
                  <a:t>新</a:t>
                </a:r>
                <a:r>
                  <a:rPr lang="zh-CN" altLang="en-US" sz="1600" b="1" dirty="0" smtClean="0">
                    <a:latin typeface="Microsoft YaHei" panose="020B0503020204020204" pitchFamily="34" charset="-122"/>
                    <a:ea typeface="Microsoft YaHei" panose="020B0503020204020204" pitchFamily="34" charset="-122"/>
                  </a:rPr>
                  <a:t>领域</a:t>
                </a:r>
                <a:endParaRPr lang="ja-JP" altLang="en-US" sz="1600" b="1" dirty="0">
                  <a:latin typeface="Microsoft YaHei" panose="020B0503020204020204" pitchFamily="34" charset="-122"/>
                  <a:ea typeface="Microsoft YaHei" panose="020B0503020204020204" pitchFamily="34" charset="-122"/>
                </a:endParaRPr>
              </a:p>
              <a:p>
                <a:pPr algn="ctr"/>
                <a:endParaRPr kumimoji="1" lang="ja-JP" altLang="en-US" b="1" dirty="0">
                  <a:latin typeface="Microsoft YaHei" panose="020B0503020204020204" pitchFamily="34" charset="-122"/>
                  <a:ea typeface="Microsoft YaHei" panose="020B0503020204020204" pitchFamily="34" charset="-122"/>
                </a:endParaRPr>
              </a:p>
            </p:txBody>
          </p:sp>
          <p:sp>
            <p:nvSpPr>
              <p:cNvPr id="30" name="テキスト ボックス 29"/>
              <p:cNvSpPr txBox="1"/>
              <p:nvPr/>
            </p:nvSpPr>
            <p:spPr>
              <a:xfrm>
                <a:off x="3635897" y="836712"/>
                <a:ext cx="1939574" cy="369332"/>
              </a:xfrm>
              <a:prstGeom prst="rect">
                <a:avLst/>
              </a:prstGeom>
              <a:solidFill>
                <a:schemeClr val="bg1"/>
              </a:solidFill>
            </p:spPr>
            <p:txBody>
              <a:bodyPr wrap="square" rtlCol="0">
                <a:spAutoFit/>
              </a:bodyPr>
              <a:lstStyle/>
              <a:p>
                <a:pPr algn="ctr"/>
                <a:r>
                  <a:rPr lang="en-US" altLang="ja-JP" b="1" dirty="0" smtClean="0">
                    <a:solidFill>
                      <a:srgbClr val="FF0000"/>
                    </a:solidFill>
                    <a:latin typeface="Microsoft YaHei" panose="020B0503020204020204" pitchFamily="34" charset="-122"/>
                    <a:ea typeface="Microsoft YaHei" panose="020B0503020204020204" pitchFamily="34" charset="-122"/>
                  </a:rPr>
                  <a:t>[</a:t>
                </a:r>
                <a:r>
                  <a:rPr lang="ja-JP" altLang="en-US" b="1" dirty="0" smtClean="0">
                    <a:solidFill>
                      <a:srgbClr val="FF0000"/>
                    </a:solidFill>
                    <a:latin typeface="Microsoft YaHei" panose="020B0503020204020204" pitchFamily="34" charset="-122"/>
                    <a:ea typeface="Microsoft YaHei" panose="020B0503020204020204" pitchFamily="34" charset="-122"/>
                  </a:rPr>
                  <a:t> 主要</a:t>
                </a:r>
                <a:r>
                  <a:rPr lang="zh-CN" altLang="en-US" b="1" dirty="0" smtClean="0">
                    <a:solidFill>
                      <a:srgbClr val="FF0000"/>
                    </a:solidFill>
                    <a:latin typeface="Microsoft YaHei" panose="020B0503020204020204" pitchFamily="34" charset="-122"/>
                    <a:ea typeface="Microsoft YaHei" panose="020B0503020204020204" pitchFamily="34" charset="-122"/>
                  </a:rPr>
                  <a:t>领域 </a:t>
                </a:r>
                <a:r>
                  <a:rPr lang="en-US" altLang="ja-JP" b="1" dirty="0" smtClean="0">
                    <a:solidFill>
                      <a:srgbClr val="FF0000"/>
                    </a:solidFill>
                    <a:latin typeface="Microsoft YaHei" panose="020B0503020204020204" pitchFamily="34" charset="-122"/>
                    <a:ea typeface="Microsoft YaHei" panose="020B0503020204020204" pitchFamily="34" charset="-122"/>
                  </a:rPr>
                  <a:t>]</a:t>
                </a:r>
                <a:endParaRPr kumimoji="1" lang="ja-JP" altLang="en-US" b="1" dirty="0">
                  <a:solidFill>
                    <a:srgbClr val="FF0000"/>
                  </a:solidFill>
                  <a:latin typeface="Microsoft YaHei" panose="020B0503020204020204" pitchFamily="34" charset="-122"/>
                  <a:ea typeface="Microsoft YaHei" panose="020B0503020204020204" pitchFamily="34" charset="-122"/>
                </a:endParaRPr>
              </a:p>
            </p:txBody>
          </p:sp>
          <p:sp>
            <p:nvSpPr>
              <p:cNvPr id="34" name="テキスト ボックス 33"/>
              <p:cNvSpPr txBox="1"/>
              <p:nvPr/>
            </p:nvSpPr>
            <p:spPr>
              <a:xfrm>
                <a:off x="3635897" y="4787860"/>
                <a:ext cx="1939574" cy="369332"/>
              </a:xfrm>
              <a:prstGeom prst="rect">
                <a:avLst/>
              </a:prstGeom>
              <a:solidFill>
                <a:schemeClr val="bg1"/>
              </a:solidFill>
            </p:spPr>
            <p:txBody>
              <a:bodyPr wrap="square" rtlCol="0">
                <a:spAutoFit/>
              </a:bodyPr>
              <a:lstStyle/>
              <a:p>
                <a:pPr algn="ctr"/>
                <a:r>
                  <a:rPr lang="en-US" altLang="ja-JP" b="1" dirty="0" smtClean="0">
                    <a:solidFill>
                      <a:srgbClr val="008000"/>
                    </a:solidFill>
                    <a:latin typeface="Microsoft YaHei" panose="020B0503020204020204" pitchFamily="34" charset="-122"/>
                    <a:ea typeface="Microsoft YaHei" panose="020B0503020204020204" pitchFamily="34" charset="-122"/>
                  </a:rPr>
                  <a:t>[</a:t>
                </a:r>
                <a:r>
                  <a:rPr lang="ja-JP" altLang="en-US" b="1" dirty="0" smtClean="0">
                    <a:solidFill>
                      <a:srgbClr val="008000"/>
                    </a:solidFill>
                    <a:latin typeface="Microsoft YaHei" panose="020B0503020204020204" pitchFamily="34" charset="-122"/>
                    <a:ea typeface="Microsoft YaHei" panose="020B0503020204020204" pitchFamily="34" charset="-122"/>
                  </a:rPr>
                  <a:t> </a:t>
                </a:r>
                <a:r>
                  <a:rPr lang="zh-CN" altLang="en-US" b="1" dirty="0" smtClean="0">
                    <a:solidFill>
                      <a:srgbClr val="008000"/>
                    </a:solidFill>
                    <a:latin typeface="Microsoft YaHei" panose="020B0503020204020204" pitchFamily="34" charset="-122"/>
                    <a:ea typeface="Microsoft YaHei" panose="020B0503020204020204" pitchFamily="34" charset="-122"/>
                  </a:rPr>
                  <a:t>专业领域 </a:t>
                </a:r>
                <a:r>
                  <a:rPr lang="en-US" altLang="ja-JP" b="1" dirty="0" smtClean="0">
                    <a:solidFill>
                      <a:srgbClr val="008000"/>
                    </a:solidFill>
                    <a:latin typeface="Microsoft YaHei" panose="020B0503020204020204" pitchFamily="34" charset="-122"/>
                    <a:ea typeface="Microsoft YaHei" panose="020B0503020204020204" pitchFamily="34" charset="-122"/>
                  </a:rPr>
                  <a:t>]</a:t>
                </a:r>
                <a:endParaRPr kumimoji="1" lang="ja-JP" altLang="en-US" b="1" dirty="0">
                  <a:solidFill>
                    <a:srgbClr val="008000"/>
                  </a:solidFill>
                  <a:latin typeface="Microsoft YaHei" panose="020B0503020204020204" pitchFamily="34" charset="-122"/>
                  <a:ea typeface="Microsoft YaHei" panose="020B0503020204020204" pitchFamily="34" charset="-122"/>
                </a:endParaRPr>
              </a:p>
            </p:txBody>
          </p:sp>
        </p:grpSp>
        <p:sp>
          <p:nvSpPr>
            <p:cNvPr id="43" name="正方形/長方形 42"/>
            <p:cNvSpPr/>
            <p:nvPr/>
          </p:nvSpPr>
          <p:spPr>
            <a:xfrm>
              <a:off x="2500298" y="1386326"/>
              <a:ext cx="4214842" cy="1571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11" cstate="print"/>
            <a:srcRect/>
            <a:stretch>
              <a:fillRect/>
            </a:stretch>
          </p:blipFill>
          <p:spPr bwMode="auto">
            <a:xfrm>
              <a:off x="3315144" y="1400840"/>
              <a:ext cx="2473871" cy="1571636"/>
            </a:xfrm>
            <a:prstGeom prst="rect">
              <a:avLst/>
            </a:prstGeom>
            <a:noFill/>
            <a:ln w="9525">
              <a:noFill/>
              <a:miter lim="800000"/>
              <a:headEnd/>
              <a:tailEnd/>
            </a:ln>
            <a:effectLst/>
          </p:spPr>
        </p:pic>
      </p:grpSp>
      <p:pic>
        <p:nvPicPr>
          <p:cNvPr id="35" name="Picture 2" descr="W:\部署间共有\CS2部\■05-目录制作相关\中文2019号\30-表紙案\2019-2020拞暥僇僞儘僌昞巻.jpg"/>
          <p:cNvPicPr>
            <a:picLocks noChangeAspect="1" noChangeArrowheads="1"/>
          </p:cNvPicPr>
          <p:nvPr/>
        </p:nvPicPr>
        <p:blipFill>
          <a:blip r:embed="rId12" cstate="print"/>
          <a:srcRect/>
          <a:stretch>
            <a:fillRect/>
          </a:stretch>
        </p:blipFill>
        <p:spPr bwMode="auto">
          <a:xfrm>
            <a:off x="7465379" y="4714884"/>
            <a:ext cx="1535777" cy="2047908"/>
          </a:xfrm>
          <a:prstGeom prst="rect">
            <a:avLst/>
          </a:prstGeom>
          <a:noFill/>
          <a:ln w="28575">
            <a:solidFill>
              <a:srgbClr val="FF0000"/>
            </a:solidFill>
          </a:ln>
        </p:spPr>
      </p:pic>
      <p:pic>
        <p:nvPicPr>
          <p:cNvPr id="31" name="Picture 28" descr="https://www.as-1.co.jp/merchandise/catalog/assets_c/2016/08/pic_023_1-thumb-150xauto-571.jpg"/>
          <p:cNvPicPr>
            <a:picLocks noChangeAspect="1" noChangeArrowheads="1"/>
          </p:cNvPicPr>
          <p:nvPr/>
        </p:nvPicPr>
        <p:blipFill>
          <a:blip r:embed="rId13" cstate="print"/>
          <a:srcRect/>
          <a:stretch>
            <a:fillRect/>
          </a:stretch>
        </p:blipFill>
        <p:spPr bwMode="auto">
          <a:xfrm>
            <a:off x="7125492" y="1124744"/>
            <a:ext cx="751868" cy="1062640"/>
          </a:xfrm>
          <a:prstGeom prst="rect">
            <a:avLst/>
          </a:prstGeom>
          <a:noFill/>
          <a:effectLst>
            <a:outerShdw blurRad="50800" dist="38100" dir="2700000" algn="tl" rotWithShape="0">
              <a:prstClr val="black">
                <a:alpha val="40000"/>
              </a:prstClr>
            </a:outerShdw>
          </a:effectLst>
        </p:spPr>
      </p:pic>
      <p:pic>
        <p:nvPicPr>
          <p:cNvPr id="32" name="Picture 26" descr="https://www.as-1.co.jp/merchandise/catalog/assets_c/2016/08/pic_023_02-thumb-150xauto-573.jpg"/>
          <p:cNvPicPr>
            <a:picLocks noChangeAspect="1" noChangeArrowheads="1"/>
          </p:cNvPicPr>
          <p:nvPr/>
        </p:nvPicPr>
        <p:blipFill>
          <a:blip r:embed="rId14" cstate="print"/>
          <a:srcRect/>
          <a:stretch>
            <a:fillRect/>
          </a:stretch>
        </p:blipFill>
        <p:spPr bwMode="auto">
          <a:xfrm>
            <a:off x="8001024" y="1133426"/>
            <a:ext cx="746682" cy="1055310"/>
          </a:xfrm>
          <a:prstGeom prst="rect">
            <a:avLst/>
          </a:prstGeom>
          <a:noFill/>
          <a:effectLst>
            <a:outerShdw blurRad="50800" dist="38100" dir="2700000" algn="tl" rotWithShape="0">
              <a:prstClr val="black">
                <a:alpha val="40000"/>
              </a:prstClr>
            </a:outerShdw>
          </a:effectLst>
        </p:spPr>
      </p:pic>
      <p:sp>
        <p:nvSpPr>
          <p:cNvPr id="46" name="山形 45"/>
          <p:cNvSpPr/>
          <p:nvPr/>
        </p:nvSpPr>
        <p:spPr>
          <a:xfrm>
            <a:off x="7000892" y="5000636"/>
            <a:ext cx="357190" cy="484632"/>
          </a:xfrm>
          <a:prstGeom prst="chevron">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山形 46"/>
          <p:cNvSpPr/>
          <p:nvPr/>
        </p:nvSpPr>
        <p:spPr>
          <a:xfrm rot="5400000">
            <a:off x="7993307" y="4008221"/>
            <a:ext cx="357190" cy="484632"/>
          </a:xfrm>
          <a:prstGeom prst="chevron">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山形 47"/>
          <p:cNvSpPr/>
          <p:nvPr/>
        </p:nvSpPr>
        <p:spPr>
          <a:xfrm rot="5400000">
            <a:off x="7993307" y="3793907"/>
            <a:ext cx="357190" cy="484632"/>
          </a:xfrm>
          <a:prstGeom prst="chevron">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山形 48"/>
          <p:cNvSpPr/>
          <p:nvPr/>
        </p:nvSpPr>
        <p:spPr>
          <a:xfrm>
            <a:off x="6786578" y="5000636"/>
            <a:ext cx="357190" cy="484632"/>
          </a:xfrm>
          <a:prstGeom prst="chevron">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42784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pPr fontAlgn="base">
              <a:spcBef>
                <a:spcPct val="0"/>
              </a:spcBef>
              <a:spcAft>
                <a:spcPct val="0"/>
              </a:spcAft>
            </a:pPr>
            <a:fld id="{69E29E33-B620-47F9-BB04-8846C2A5AFCC}" type="slidenum">
              <a:rPr lang="en-US" smtClean="0">
                <a:solidFill>
                  <a:srgbClr val="1F497D">
                    <a:lumMod val="75000"/>
                    <a:lumOff val="25000"/>
                  </a:srgbClr>
                </a:solidFill>
                <a:latin typeface="Times New Roman" pitchFamily="18" charset="0"/>
                <a:ea typeface="ＭＳ Ｐゴシック" pitchFamily="50" charset="-128"/>
              </a:rPr>
              <a:pPr fontAlgn="base">
                <a:spcBef>
                  <a:spcPct val="0"/>
                </a:spcBef>
                <a:spcAft>
                  <a:spcPct val="0"/>
                </a:spcAft>
              </a:pPr>
              <a:t>8</a:t>
            </a:fld>
            <a:endParaRPr lang="en-US" dirty="0">
              <a:solidFill>
                <a:prstClr val="black">
                  <a:shade val="50000"/>
                </a:prstClr>
              </a:solidFill>
              <a:latin typeface="Times New Roman" pitchFamily="18" charset="0"/>
              <a:ea typeface="ＭＳ Ｐゴシック" pitchFamily="50" charset="-128"/>
            </a:endParaRPr>
          </a:p>
        </p:txBody>
      </p:sp>
      <p:sp>
        <p:nvSpPr>
          <p:cNvPr id="6" name="正方形/長方形 5"/>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7</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为何要发目录，经销商能得到什么？</a:t>
            </a:r>
          </a:p>
        </p:txBody>
      </p:sp>
      <p:cxnSp>
        <p:nvCxnSpPr>
          <p:cNvPr id="7" name="直線コネクタ 6"/>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1"/>
          <p:cNvPicPr>
            <a:picLocks noChangeAspect="1" noChangeArrowheads="1"/>
          </p:cNvPicPr>
          <p:nvPr/>
        </p:nvPicPr>
        <p:blipFill>
          <a:blip r:embed="rId2"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10" name="ホームベース 9"/>
          <p:cNvSpPr/>
          <p:nvPr/>
        </p:nvSpPr>
        <p:spPr>
          <a:xfrm>
            <a:off x="323528" y="782944"/>
            <a:ext cx="2819712" cy="360040"/>
          </a:xfrm>
          <a:prstGeom prst="homePlate">
            <a:avLst>
              <a:gd name="adj" fmla="val 84116"/>
            </a:avLst>
          </a:prstGeom>
          <a:solidFill>
            <a:srgbClr val="FF0000"/>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smtClean="0">
                <a:latin typeface="Microsoft YaHei" panose="020B0503020204020204" pitchFamily="34" charset="-122"/>
                <a:ea typeface="Microsoft YaHei" panose="020B0503020204020204" pitchFamily="34" charset="-122"/>
                <a:cs typeface="Arial" charset="0"/>
              </a:rPr>
              <a:t>制作目录目的及经销商权益</a:t>
            </a:r>
            <a:endParaRPr lang="en-US" altLang="zh-CN" sz="1600" b="1" dirty="0" smtClean="0">
              <a:latin typeface="Microsoft YaHei" panose="020B0503020204020204" pitchFamily="34" charset="-122"/>
              <a:ea typeface="Microsoft YaHei" panose="020B0503020204020204" pitchFamily="34" charset="-122"/>
              <a:cs typeface="Arial" charset="0"/>
            </a:endParaRPr>
          </a:p>
        </p:txBody>
      </p:sp>
      <p:sp>
        <p:nvSpPr>
          <p:cNvPr id="12" name="正方形/長方形 11"/>
          <p:cNvSpPr/>
          <p:nvPr/>
        </p:nvSpPr>
        <p:spPr>
          <a:xfrm>
            <a:off x="357158" y="1500174"/>
            <a:ext cx="6357982" cy="461665"/>
          </a:xfrm>
          <a:prstGeom prst="rect">
            <a:avLst/>
          </a:prstGeom>
        </p:spPr>
        <p:txBody>
          <a:bodyPr wrap="square">
            <a:spAutoFit/>
          </a:bodyPr>
          <a:lstStyle/>
          <a:p>
            <a:r>
              <a:rPr lang="en-US" altLang="ja-JP"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1</a:t>
            </a:r>
            <a:r>
              <a:rPr lang="ja-JP" altLang="en-US"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 </a:t>
            </a:r>
            <a:r>
              <a:rPr lang="zh-CN" altLang="en-US"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商品目录是销售人员。能够创造销售额。</a:t>
            </a:r>
            <a:endParaRPr kumimoji="1" lang="ja-JP" altLang="en-US" sz="2400" b="1" dirty="0">
              <a:solidFill>
                <a:schemeClr val="accent5">
                  <a:lumMod val="50000"/>
                </a:schemeClr>
              </a:solidFill>
              <a:latin typeface="Microsoft YaHei" panose="020B0503020204020204" pitchFamily="34" charset="-122"/>
              <a:ea typeface="Microsoft YaHei" panose="020B0503020204020204" pitchFamily="34" charset="-122"/>
            </a:endParaRPr>
          </a:p>
        </p:txBody>
      </p:sp>
      <p:sp>
        <p:nvSpPr>
          <p:cNvPr id="13" name="正方形/長方形 12"/>
          <p:cNvSpPr/>
          <p:nvPr/>
        </p:nvSpPr>
        <p:spPr>
          <a:xfrm>
            <a:off x="357158" y="2285992"/>
            <a:ext cx="7236276" cy="461665"/>
          </a:xfrm>
          <a:prstGeom prst="rect">
            <a:avLst/>
          </a:prstGeom>
        </p:spPr>
        <p:txBody>
          <a:bodyPr wrap="none">
            <a:spAutoFit/>
          </a:bodyPr>
          <a:lstStyle/>
          <a:p>
            <a:r>
              <a:rPr lang="en-US" altLang="ja-JP"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2</a:t>
            </a:r>
            <a:r>
              <a:rPr lang="ja-JP" altLang="en-US"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 </a:t>
            </a:r>
            <a:r>
              <a:rPr lang="zh-CN" altLang="en-US"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亚速旺的库存丰富。经销商不必存多余的存货。</a:t>
            </a:r>
            <a:endParaRPr kumimoji="1" lang="ja-JP" altLang="en-US" sz="2400" b="1" dirty="0">
              <a:solidFill>
                <a:schemeClr val="accent5">
                  <a:lumMod val="50000"/>
                </a:schemeClr>
              </a:solidFill>
              <a:latin typeface="Microsoft YaHei" panose="020B0503020204020204" pitchFamily="34" charset="-122"/>
              <a:ea typeface="Microsoft YaHei" panose="020B0503020204020204" pitchFamily="34" charset="-122"/>
            </a:endParaRPr>
          </a:p>
        </p:txBody>
      </p:sp>
      <p:sp>
        <p:nvSpPr>
          <p:cNvPr id="14" name="正方形/長方形 13"/>
          <p:cNvSpPr/>
          <p:nvPr/>
        </p:nvSpPr>
        <p:spPr>
          <a:xfrm>
            <a:off x="357158" y="3038773"/>
            <a:ext cx="5030544" cy="461665"/>
          </a:xfrm>
          <a:prstGeom prst="rect">
            <a:avLst/>
          </a:prstGeom>
        </p:spPr>
        <p:txBody>
          <a:bodyPr wrap="none">
            <a:spAutoFit/>
          </a:bodyPr>
          <a:lstStyle/>
          <a:p>
            <a:r>
              <a:rPr lang="en-US" altLang="ja-JP"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3</a:t>
            </a:r>
            <a:r>
              <a:rPr lang="ja-JP" altLang="en-US"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 </a:t>
            </a:r>
            <a:r>
              <a:rPr lang="zh-CN" altLang="en-US"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保证物流运输风险及物流速度</a:t>
            </a:r>
            <a:r>
              <a:rPr lang="zh-CN" altLang="en-US" sz="20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a:t>
            </a:r>
            <a:endParaRPr kumimoji="1" lang="ja-JP" altLang="en-US" sz="2000" b="1" dirty="0">
              <a:solidFill>
                <a:schemeClr val="accent5">
                  <a:lumMod val="50000"/>
                </a:schemeClr>
              </a:solidFill>
              <a:latin typeface="Microsoft YaHei" panose="020B0503020204020204" pitchFamily="34" charset="-122"/>
              <a:ea typeface="Microsoft YaHei" panose="020B0503020204020204" pitchFamily="34" charset="-122"/>
            </a:endParaRPr>
          </a:p>
        </p:txBody>
      </p:sp>
      <p:sp>
        <p:nvSpPr>
          <p:cNvPr id="15" name="正方形/長方形 14"/>
          <p:cNvSpPr/>
          <p:nvPr/>
        </p:nvSpPr>
        <p:spPr>
          <a:xfrm>
            <a:off x="357158" y="3857628"/>
            <a:ext cx="6858048" cy="830997"/>
          </a:xfrm>
          <a:prstGeom prst="rect">
            <a:avLst/>
          </a:prstGeom>
        </p:spPr>
        <p:txBody>
          <a:bodyPr wrap="square">
            <a:spAutoFit/>
          </a:bodyPr>
          <a:lstStyle/>
          <a:p>
            <a:r>
              <a:rPr lang="en-US" altLang="ja-JP"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4</a:t>
            </a:r>
            <a:r>
              <a:rPr lang="ja-JP" altLang="en-US"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 客户黏性</a:t>
            </a:r>
            <a:r>
              <a:rPr lang="zh-CN" altLang="en-US"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。能使客户对目录产生依赖惯性，</a:t>
            </a:r>
            <a:endParaRPr lang="en-US" altLang="zh-CN"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endParaRPr>
          </a:p>
          <a:p>
            <a:r>
              <a:rPr lang="en-US" altLang="zh-CN"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       </a:t>
            </a:r>
            <a:r>
              <a:rPr lang="zh-CN" altLang="en-US"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可以不断接受订单。</a:t>
            </a:r>
            <a:endParaRPr kumimoji="1" lang="ja-JP" altLang="en-US" sz="2400" b="1" dirty="0">
              <a:solidFill>
                <a:schemeClr val="accent5">
                  <a:lumMod val="50000"/>
                </a:schemeClr>
              </a:solidFill>
              <a:latin typeface="Microsoft YaHei" panose="020B0503020204020204" pitchFamily="34" charset="-122"/>
              <a:ea typeface="Microsoft YaHei" panose="020B0503020204020204" pitchFamily="34" charset="-122"/>
            </a:endParaRPr>
          </a:p>
        </p:txBody>
      </p:sp>
      <p:sp>
        <p:nvSpPr>
          <p:cNvPr id="16" name="正方形/長方形 15"/>
          <p:cNvSpPr/>
          <p:nvPr/>
        </p:nvSpPr>
        <p:spPr>
          <a:xfrm>
            <a:off x="336746" y="5039037"/>
            <a:ext cx="8279831" cy="461665"/>
          </a:xfrm>
          <a:prstGeom prst="rect">
            <a:avLst/>
          </a:prstGeom>
        </p:spPr>
        <p:txBody>
          <a:bodyPr wrap="none">
            <a:spAutoFit/>
          </a:bodyPr>
          <a:lstStyle/>
          <a:p>
            <a:r>
              <a:rPr lang="en-US" altLang="ja-JP"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5</a:t>
            </a:r>
            <a:r>
              <a:rPr lang="ja-JP" altLang="en-US"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 </a:t>
            </a:r>
            <a:r>
              <a:rPr lang="zh-CN" altLang="en-US"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广告</a:t>
            </a:r>
            <a:r>
              <a:rPr lang="en-US" altLang="zh-CN"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a:t>
            </a:r>
            <a:r>
              <a:rPr lang="zh-CN" altLang="en-US"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记名目录，二维码系统（经销商专用网站））。</a:t>
            </a:r>
            <a:endParaRPr kumimoji="1" lang="ja-JP" altLang="en-US" sz="2400" b="1" dirty="0">
              <a:solidFill>
                <a:schemeClr val="accent5">
                  <a:lumMod val="50000"/>
                </a:schemeClr>
              </a:solidFill>
              <a:latin typeface="Microsoft YaHei" panose="020B0503020204020204" pitchFamily="34" charset="-122"/>
              <a:ea typeface="Microsoft YaHei" panose="020B0503020204020204" pitchFamily="34" charset="-122"/>
            </a:endParaRPr>
          </a:p>
        </p:txBody>
      </p:sp>
      <p:sp>
        <p:nvSpPr>
          <p:cNvPr id="17" name="正方形/長方形 16"/>
          <p:cNvSpPr/>
          <p:nvPr/>
        </p:nvSpPr>
        <p:spPr>
          <a:xfrm>
            <a:off x="357158" y="5857892"/>
            <a:ext cx="6620723" cy="461665"/>
          </a:xfrm>
          <a:prstGeom prst="rect">
            <a:avLst/>
          </a:prstGeom>
        </p:spPr>
        <p:txBody>
          <a:bodyPr wrap="none">
            <a:spAutoFit/>
          </a:bodyPr>
          <a:lstStyle/>
          <a:p>
            <a:r>
              <a:rPr lang="en-US" altLang="ja-JP"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6</a:t>
            </a:r>
            <a:r>
              <a:rPr lang="ja-JP" altLang="en-US"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 </a:t>
            </a:r>
            <a:r>
              <a:rPr lang="zh-CN" altLang="en-US" sz="2400" b="1" dirty="0" smtClean="0">
                <a:solidFill>
                  <a:schemeClr val="accent5">
                    <a:lumMod val="50000"/>
                  </a:schemeClr>
                </a:solidFill>
                <a:latin typeface="Microsoft YaHei" panose="020B0503020204020204" pitchFamily="34" charset="-122"/>
                <a:ea typeface="Microsoft YaHei" panose="020B0503020204020204" pitchFamily="34" charset="-122"/>
                <a:cs typeface="Arial" charset="0"/>
              </a:rPr>
              <a:t>运营成本（免费目录资料，大型展会推广）</a:t>
            </a:r>
            <a:endParaRPr kumimoji="1" lang="ja-JP" altLang="en-US" sz="2400" b="1" dirty="0">
              <a:solidFill>
                <a:schemeClr val="accent5">
                  <a:lumMod val="50000"/>
                </a:schemeClr>
              </a:solidFill>
              <a:latin typeface="Microsoft YaHei" panose="020B0503020204020204" pitchFamily="34" charset="-122"/>
              <a:ea typeface="Microsoft YaHei" panose="020B0503020204020204" pitchFamily="34"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a:graphicFrameLocks/>
          </p:cNvGraphicFramePr>
          <p:nvPr>
            <p:extLst/>
          </p:nvPr>
        </p:nvGraphicFramePr>
        <p:xfrm>
          <a:off x="0" y="1071546"/>
          <a:ext cx="9144000" cy="5410958"/>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グループ化 12">
            <a:extLst>
              <a:ext uri="{FF2B5EF4-FFF2-40B4-BE49-F238E27FC236}">
                <a16:creationId xmlns:a16="http://schemas.microsoft.com/office/drawing/2014/main" xmlns="" id="{E30EC4E4-8977-4AD0-9B5E-FCA76FF5CD27}"/>
              </a:ext>
            </a:extLst>
          </p:cNvPr>
          <p:cNvGrpSpPr/>
          <p:nvPr/>
        </p:nvGrpSpPr>
        <p:grpSpPr>
          <a:xfrm>
            <a:off x="4643438" y="3714752"/>
            <a:ext cx="745304" cy="498270"/>
            <a:chOff x="5346701" y="4801218"/>
            <a:chExt cx="706437" cy="666134"/>
          </a:xfrm>
        </p:grpSpPr>
        <p:sp>
          <p:nvSpPr>
            <p:cNvPr id="14" name="吹き出し: 四角形 32">
              <a:extLst>
                <a:ext uri="{FF2B5EF4-FFF2-40B4-BE49-F238E27FC236}">
                  <a16:creationId xmlns:a16="http://schemas.microsoft.com/office/drawing/2014/main" xmlns="" id="{AEE9E9BC-7E74-48CC-B18B-2C4D9BDEC88F}"/>
                </a:ext>
              </a:extLst>
            </p:cNvPr>
            <p:cNvSpPr/>
            <p:nvPr/>
          </p:nvSpPr>
          <p:spPr>
            <a:xfrm>
              <a:off x="5346701" y="4801218"/>
              <a:ext cx="706437" cy="666134"/>
            </a:xfrm>
            <a:prstGeom prst="wedgeRectCallout">
              <a:avLst>
                <a:gd name="adj1" fmla="val 98497"/>
                <a:gd name="adj2" fmla="val 53184"/>
              </a:avLst>
            </a:prstGeom>
            <a:solidFill>
              <a:srgbClr val="CCFFFF"/>
            </a:solidFill>
            <a:ln w="952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nchor="b" anchorCtr="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700" dirty="0">
                  <a:solidFill>
                    <a:sysClr val="windowText" lastClr="000000"/>
                  </a:solidFill>
                  <a:latin typeface="ＭＳ Ｐゴシック" panose="020B0600070205080204" pitchFamily="50" charset="-128"/>
                  <a:ea typeface="ＭＳ Ｐゴシック" panose="020B0600070205080204" pitchFamily="50" charset="-128"/>
                </a:rPr>
                <a:t>北京物流</a:t>
              </a:r>
              <a:r>
                <a:rPr lang="en-US" altLang="ja-JP" sz="700" dirty="0">
                  <a:solidFill>
                    <a:sysClr val="windowText" lastClr="000000"/>
                  </a:solidFill>
                  <a:latin typeface="ＭＳ Ｐゴシック" panose="020B0600070205080204" pitchFamily="50" charset="-128"/>
                  <a:ea typeface="ＭＳ Ｐゴシック" panose="020B0600070205080204" pitchFamily="50" charset="-128"/>
                </a:rPr>
                <a:t>C</a:t>
              </a:r>
              <a:r>
                <a:rPr lang="ja-JP" altLang="en-US" sz="700" dirty="0">
                  <a:solidFill>
                    <a:sysClr val="windowText" lastClr="000000"/>
                  </a:solidFill>
                  <a:latin typeface="ＭＳ Ｐゴシック" panose="020B0600070205080204" pitchFamily="50" charset="-128"/>
                  <a:ea typeface="ＭＳ Ｐゴシック" panose="020B0600070205080204" pitchFamily="50" charset="-128"/>
                </a:rPr>
                <a:t>開設</a:t>
              </a:r>
              <a:endParaRPr lang="ja-JP" sz="700" dirty="0">
                <a:solidFill>
                  <a:sysClr val="windowText" lastClr="000000"/>
                </a:solidFill>
                <a:latin typeface="ＭＳ Ｐゴシック" panose="020B0600070205080204" pitchFamily="50" charset="-128"/>
                <a:ea typeface="ＭＳ Ｐゴシック" panose="020B0600070205080204" pitchFamily="50" charset="-128"/>
              </a:endParaRPr>
            </a:p>
          </p:txBody>
        </p:sp>
        <p:pic>
          <p:nvPicPr>
            <p:cNvPr id="15" name="Picture 2">
              <a:extLst>
                <a:ext uri="{FF2B5EF4-FFF2-40B4-BE49-F238E27FC236}">
                  <a16:creationId xmlns:a16="http://schemas.microsoft.com/office/drawing/2014/main" xmlns="" id="{5103E8FD-6FDB-4EB0-A2DA-280B298D76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3850" y="4886578"/>
              <a:ext cx="592138" cy="39027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grpSp>
        <p:nvGrpSpPr>
          <p:cNvPr id="3" name="グループ化 15">
            <a:extLst>
              <a:ext uri="{FF2B5EF4-FFF2-40B4-BE49-F238E27FC236}">
                <a16:creationId xmlns:a16="http://schemas.microsoft.com/office/drawing/2014/main" xmlns="" id="{F4B739D3-86E9-4575-8214-0F23A8D4DC48}"/>
              </a:ext>
            </a:extLst>
          </p:cNvPr>
          <p:cNvGrpSpPr/>
          <p:nvPr/>
        </p:nvGrpSpPr>
        <p:grpSpPr>
          <a:xfrm>
            <a:off x="1714480" y="5593793"/>
            <a:ext cx="544236" cy="764165"/>
            <a:chOff x="3289301" y="4780483"/>
            <a:chExt cx="515938" cy="772593"/>
          </a:xfrm>
        </p:grpSpPr>
        <p:sp>
          <p:nvSpPr>
            <p:cNvPr id="17" name="吹き出し: 四角形 17">
              <a:extLst>
                <a:ext uri="{FF2B5EF4-FFF2-40B4-BE49-F238E27FC236}">
                  <a16:creationId xmlns:a16="http://schemas.microsoft.com/office/drawing/2014/main" xmlns="" id="{ACEA978A-CC19-4879-BEEB-DC9CABB78403}"/>
                </a:ext>
              </a:extLst>
            </p:cNvPr>
            <p:cNvSpPr/>
            <p:nvPr/>
          </p:nvSpPr>
          <p:spPr>
            <a:xfrm>
              <a:off x="3289301" y="4780483"/>
              <a:ext cx="515938" cy="772593"/>
            </a:xfrm>
            <a:prstGeom prst="wedgeRectCallout">
              <a:avLst>
                <a:gd name="adj1" fmla="val 91702"/>
                <a:gd name="adj2" fmla="val -59598"/>
              </a:avLst>
            </a:prstGeom>
            <a:solidFill>
              <a:srgbClr val="FFFFCC"/>
            </a:solidFill>
            <a:ln w="635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nchor="b" anchorCtr="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700" dirty="0">
                  <a:solidFill>
                    <a:sysClr val="windowText" lastClr="000000"/>
                  </a:solidFill>
                  <a:latin typeface="ＭＳ Ｐゴシック" panose="020B0600070205080204" pitchFamily="50" charset="-128"/>
                  <a:ea typeface="ＭＳ Ｐゴシック" panose="020B0600070205080204" pitchFamily="50" charset="-128"/>
                </a:rPr>
                <a:t>4</a:t>
              </a:r>
              <a:r>
                <a:rPr lang="ja-JP" altLang="en-US" sz="700" dirty="0">
                  <a:solidFill>
                    <a:sysClr val="windowText" lastClr="000000"/>
                  </a:solidFill>
                  <a:latin typeface="ＭＳ Ｐゴシック" panose="020B0600070205080204" pitchFamily="50" charset="-128"/>
                  <a:ea typeface="ＭＳ Ｐゴシック" panose="020B0600070205080204" pitchFamily="50" charset="-128"/>
                </a:rPr>
                <a:t>号</a:t>
              </a:r>
              <a:endParaRPr lang="ja-JP" sz="700" dirty="0">
                <a:solidFill>
                  <a:sysClr val="windowText" lastClr="000000"/>
                </a:solidFill>
                <a:latin typeface="ＭＳ Ｐゴシック" panose="020B0600070205080204" pitchFamily="50" charset="-128"/>
                <a:ea typeface="ＭＳ Ｐゴシック" panose="020B0600070205080204" pitchFamily="50" charset="-128"/>
              </a:endParaRPr>
            </a:p>
          </p:txBody>
        </p:sp>
        <p:pic>
          <p:nvPicPr>
            <p:cNvPr id="18" name="図 17">
              <a:extLst>
                <a:ext uri="{FF2B5EF4-FFF2-40B4-BE49-F238E27FC236}">
                  <a16:creationId xmlns:a16="http://schemas.microsoft.com/office/drawing/2014/main" xmlns="" id="{53236779-B418-42F3-894C-F91762D601C9}"/>
                </a:ext>
              </a:extLst>
            </p:cNvPr>
            <p:cNvPicPr>
              <a:picLocks noChangeAspect="1"/>
            </p:cNvPicPr>
            <p:nvPr/>
          </p:nvPicPr>
          <p:blipFill>
            <a:blip r:embed="rId5" cstate="print">
              <a:extLst>
                <a:ext uri="{28A0092B-C50C-407E-A947-70E740481C1C}">
                  <a14:useLocalDpi xmlns:a14="http://schemas.microsoft.com/office/drawing/2010/main" val="0"/>
                </a:ext>
              </a:extLst>
            </a:blip>
            <a:srcRect l="46881" t="15187" r="24365" b="16656"/>
            <a:stretch>
              <a:fillRect/>
            </a:stretch>
          </p:blipFill>
          <p:spPr bwMode="auto">
            <a:xfrm>
              <a:off x="3341440" y="4819555"/>
              <a:ext cx="412328" cy="574171"/>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grpSp>
      <p:grpSp>
        <p:nvGrpSpPr>
          <p:cNvPr id="4" name="グループ化 18">
            <a:extLst>
              <a:ext uri="{FF2B5EF4-FFF2-40B4-BE49-F238E27FC236}">
                <a16:creationId xmlns:a16="http://schemas.microsoft.com/office/drawing/2014/main" xmlns="" id="{5FBBC515-8DFD-4280-A204-820F81A98900}"/>
              </a:ext>
            </a:extLst>
          </p:cNvPr>
          <p:cNvGrpSpPr/>
          <p:nvPr/>
        </p:nvGrpSpPr>
        <p:grpSpPr>
          <a:xfrm>
            <a:off x="4071934" y="5286388"/>
            <a:ext cx="524206" cy="714380"/>
            <a:chOff x="5289550" y="904875"/>
            <a:chExt cx="496888" cy="704851"/>
          </a:xfrm>
        </p:grpSpPr>
        <p:sp>
          <p:nvSpPr>
            <p:cNvPr id="20" name="吹き出し: 四角形 23">
              <a:extLst>
                <a:ext uri="{FF2B5EF4-FFF2-40B4-BE49-F238E27FC236}">
                  <a16:creationId xmlns:a16="http://schemas.microsoft.com/office/drawing/2014/main" xmlns="" id="{01D24FCD-4A9F-4D93-9616-FCD759E17D00}"/>
                </a:ext>
              </a:extLst>
            </p:cNvPr>
            <p:cNvSpPr/>
            <p:nvPr/>
          </p:nvSpPr>
          <p:spPr>
            <a:xfrm>
              <a:off x="5289550" y="904875"/>
              <a:ext cx="496888" cy="704851"/>
            </a:xfrm>
            <a:prstGeom prst="wedgeRectCallout">
              <a:avLst>
                <a:gd name="adj1" fmla="val 63191"/>
                <a:gd name="adj2" fmla="val -99102"/>
              </a:avLst>
            </a:prstGeom>
            <a:solidFill>
              <a:srgbClr val="FFFFCC"/>
            </a:solidFill>
            <a:ln w="952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nchor="b" anchorCtr="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700" dirty="0">
                  <a:solidFill>
                    <a:sysClr val="windowText" lastClr="000000"/>
                  </a:solidFill>
                  <a:latin typeface="ＭＳ Ｐゴシック" panose="020B0600070205080204" pitchFamily="50" charset="-128"/>
                  <a:ea typeface="ＭＳ Ｐゴシック" panose="020B0600070205080204" pitchFamily="50" charset="-128"/>
                </a:rPr>
                <a:t>5</a:t>
              </a:r>
              <a:r>
                <a:rPr lang="ja-JP" altLang="en-US" sz="700" dirty="0">
                  <a:solidFill>
                    <a:sysClr val="windowText" lastClr="000000"/>
                  </a:solidFill>
                  <a:latin typeface="ＭＳ Ｐゴシック" panose="020B0600070205080204" pitchFamily="50" charset="-128"/>
                  <a:ea typeface="ＭＳ Ｐゴシック" panose="020B0600070205080204" pitchFamily="50" charset="-128"/>
                </a:rPr>
                <a:t>号</a:t>
              </a:r>
              <a:endParaRPr lang="ja-JP" sz="700" dirty="0">
                <a:solidFill>
                  <a:sysClr val="windowText" lastClr="000000"/>
                </a:solidFill>
                <a:latin typeface="ＭＳ Ｐゴシック" panose="020B0600070205080204" pitchFamily="50" charset="-128"/>
                <a:ea typeface="ＭＳ Ｐゴシック" panose="020B0600070205080204" pitchFamily="50" charset="-128"/>
              </a:endParaRPr>
            </a:p>
          </p:txBody>
        </p:sp>
        <p:pic>
          <p:nvPicPr>
            <p:cNvPr id="21" name="図 20">
              <a:extLst>
                <a:ext uri="{FF2B5EF4-FFF2-40B4-BE49-F238E27FC236}">
                  <a16:creationId xmlns:a16="http://schemas.microsoft.com/office/drawing/2014/main" xmlns="" id="{FB75F0E1-0BFF-41F0-9444-A83B85A0E6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6402" y="929105"/>
              <a:ext cx="396799" cy="540000"/>
            </a:xfrm>
            <a:prstGeom prst="rect">
              <a:avLst/>
            </a:prstGeom>
            <a:ln w="9525">
              <a:solidFill>
                <a:schemeClr val="tx1"/>
              </a:solidFill>
            </a:ln>
          </p:spPr>
        </p:pic>
      </p:grpSp>
      <p:grpSp>
        <p:nvGrpSpPr>
          <p:cNvPr id="6" name="グループ化 21">
            <a:extLst>
              <a:ext uri="{FF2B5EF4-FFF2-40B4-BE49-F238E27FC236}">
                <a16:creationId xmlns:a16="http://schemas.microsoft.com/office/drawing/2014/main" xmlns="" id="{30D2BD00-7570-41A8-B6A7-57025A8EB8CF}"/>
              </a:ext>
            </a:extLst>
          </p:cNvPr>
          <p:cNvGrpSpPr/>
          <p:nvPr/>
        </p:nvGrpSpPr>
        <p:grpSpPr>
          <a:xfrm>
            <a:off x="6000760" y="2500306"/>
            <a:ext cx="524206" cy="700600"/>
            <a:chOff x="6270625" y="860405"/>
            <a:chExt cx="496888" cy="668876"/>
          </a:xfrm>
        </p:grpSpPr>
        <p:sp>
          <p:nvSpPr>
            <p:cNvPr id="23" name="吹き出し: 四角形 22">
              <a:extLst>
                <a:ext uri="{FF2B5EF4-FFF2-40B4-BE49-F238E27FC236}">
                  <a16:creationId xmlns:a16="http://schemas.microsoft.com/office/drawing/2014/main" xmlns="" id="{01D24FCD-4A9F-4D93-9616-FCD759E17D00}"/>
                </a:ext>
              </a:extLst>
            </p:cNvPr>
            <p:cNvSpPr/>
            <p:nvPr/>
          </p:nvSpPr>
          <p:spPr>
            <a:xfrm>
              <a:off x="6270625" y="860405"/>
              <a:ext cx="496888" cy="668876"/>
            </a:xfrm>
            <a:prstGeom prst="wedgeRectCallout">
              <a:avLst>
                <a:gd name="adj1" fmla="val 114078"/>
                <a:gd name="adj2" fmla="val 93592"/>
              </a:avLst>
            </a:prstGeom>
            <a:solidFill>
              <a:srgbClr val="FFFFCC"/>
            </a:solidFill>
            <a:ln w="9525">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wrap="none" anchor="b" anchorCtr="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700" dirty="0">
                  <a:solidFill>
                    <a:sysClr val="windowText" lastClr="000000"/>
                  </a:solidFill>
                  <a:latin typeface="ＭＳ Ｐゴシック" panose="020B0600070205080204" pitchFamily="50" charset="-128"/>
                  <a:ea typeface="ＭＳ Ｐゴシック" panose="020B0600070205080204" pitchFamily="50" charset="-128"/>
                </a:rPr>
                <a:t>6</a:t>
              </a:r>
              <a:r>
                <a:rPr lang="ja-JP" altLang="en-US" sz="700" dirty="0">
                  <a:solidFill>
                    <a:sysClr val="windowText" lastClr="000000"/>
                  </a:solidFill>
                  <a:latin typeface="ＭＳ Ｐゴシック" panose="020B0600070205080204" pitchFamily="50" charset="-128"/>
                  <a:ea typeface="ＭＳ Ｐゴシック" panose="020B0600070205080204" pitchFamily="50" charset="-128"/>
                </a:rPr>
                <a:t>号</a:t>
              </a:r>
              <a:endParaRPr lang="ja-JP" sz="700" dirty="0">
                <a:solidFill>
                  <a:sysClr val="windowText" lastClr="000000"/>
                </a:solidFill>
                <a:latin typeface="ＭＳ Ｐゴシック" panose="020B0600070205080204" pitchFamily="50" charset="-128"/>
                <a:ea typeface="ＭＳ Ｐゴシック" panose="020B0600070205080204" pitchFamily="50" charset="-128"/>
              </a:endParaRPr>
            </a:p>
          </p:txBody>
        </p:sp>
        <p:pic>
          <p:nvPicPr>
            <p:cNvPr id="24" name="Picture 3">
              <a:extLst>
                <a:ext uri="{FF2B5EF4-FFF2-40B4-BE49-F238E27FC236}">
                  <a16:creationId xmlns:a16="http://schemas.microsoft.com/office/drawing/2014/main" xmlns="" id="{2741BE77-5DFE-4EB1-A7FA-4DB61D69F0F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9290" y="886207"/>
              <a:ext cx="386384" cy="489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6" name="直線コネクタ 24">
            <a:extLst>
              <a:ext uri="{FF2B5EF4-FFF2-40B4-BE49-F238E27FC236}">
                <a16:creationId xmlns:a16="http://schemas.microsoft.com/office/drawing/2014/main" xmlns="" id="{B94BC73E-3E5D-4FD9-A4F3-7765AC06C452}"/>
              </a:ext>
            </a:extLst>
          </p:cNvPr>
          <p:cNvCxnSpPr/>
          <p:nvPr/>
        </p:nvCxnSpPr>
        <p:spPr>
          <a:xfrm>
            <a:off x="251520" y="692696"/>
            <a:ext cx="864096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xmlns="" id="{85AD68C9-DD3C-4A58-B75D-33268E30E41B}"/>
              </a:ext>
            </a:extLst>
          </p:cNvPr>
          <p:cNvSpPr txBox="1"/>
          <p:nvPr/>
        </p:nvSpPr>
        <p:spPr>
          <a:xfrm>
            <a:off x="1285852" y="1227122"/>
            <a:ext cx="1483346" cy="241980"/>
          </a:xfrm>
          <a:prstGeom prst="rect">
            <a:avLst/>
          </a:prstGeom>
          <a:solidFill>
            <a:schemeClr val="bg1"/>
          </a:solidFill>
          <a:effectLst/>
        </p:spPr>
        <p:txBody>
          <a:bodyPr wrap="none" lIns="36000" tIns="36000" rIns="36000" bIns="36000" rtlCol="0">
            <a:spAutoFit/>
          </a:bodyPr>
          <a:lstStyle/>
          <a:p>
            <a:r>
              <a:rPr kumimoji="1" lang="zh-CN" altLang="en-US" sz="1100" b="1" dirty="0" smtClean="0">
                <a:latin typeface="微软雅黑" pitchFamily="34" charset="-122"/>
                <a:ea typeface="微软雅黑" pitchFamily="34" charset="-122"/>
              </a:rPr>
              <a:t>日系销售额（月平均）</a:t>
            </a:r>
          </a:p>
        </p:txBody>
      </p:sp>
      <p:sp>
        <p:nvSpPr>
          <p:cNvPr id="28" name="テキスト ボックス 27">
            <a:extLst>
              <a:ext uri="{FF2B5EF4-FFF2-40B4-BE49-F238E27FC236}">
                <a16:creationId xmlns:a16="http://schemas.microsoft.com/office/drawing/2014/main" xmlns="" id="{85AD68C9-DD3C-4A58-B75D-33268E30E41B}"/>
              </a:ext>
            </a:extLst>
          </p:cNvPr>
          <p:cNvSpPr txBox="1"/>
          <p:nvPr/>
        </p:nvSpPr>
        <p:spPr>
          <a:xfrm>
            <a:off x="1285852" y="1525574"/>
            <a:ext cx="1483346" cy="241980"/>
          </a:xfrm>
          <a:prstGeom prst="rect">
            <a:avLst/>
          </a:prstGeom>
          <a:solidFill>
            <a:schemeClr val="bg1"/>
          </a:solidFill>
          <a:effectLst/>
        </p:spPr>
        <p:txBody>
          <a:bodyPr wrap="none" lIns="36000" tIns="36000" rIns="36000" bIns="36000" rtlCol="0">
            <a:spAutoFit/>
          </a:bodyPr>
          <a:lstStyle/>
          <a:p>
            <a:r>
              <a:rPr kumimoji="1" lang="zh-CN" altLang="en-US" sz="1100" b="1" dirty="0" smtClean="0">
                <a:latin typeface="微软雅黑" pitchFamily="34" charset="-122"/>
                <a:ea typeface="微软雅黑" pitchFamily="34" charset="-122"/>
              </a:rPr>
              <a:t>内资销售额（月平均）</a:t>
            </a:r>
          </a:p>
        </p:txBody>
      </p:sp>
      <p:sp>
        <p:nvSpPr>
          <p:cNvPr id="29" name="テキスト ボックス 28">
            <a:extLst>
              <a:ext uri="{FF2B5EF4-FFF2-40B4-BE49-F238E27FC236}">
                <a16:creationId xmlns:a16="http://schemas.microsoft.com/office/drawing/2014/main" xmlns="" id="{85AD68C9-DD3C-4A58-B75D-33268E30E41B}"/>
              </a:ext>
            </a:extLst>
          </p:cNvPr>
          <p:cNvSpPr txBox="1"/>
          <p:nvPr/>
        </p:nvSpPr>
        <p:spPr>
          <a:xfrm>
            <a:off x="1285852" y="1829698"/>
            <a:ext cx="2188667" cy="241980"/>
          </a:xfrm>
          <a:prstGeom prst="rect">
            <a:avLst/>
          </a:prstGeom>
          <a:solidFill>
            <a:schemeClr val="bg1"/>
          </a:solidFill>
          <a:effectLst/>
        </p:spPr>
        <p:txBody>
          <a:bodyPr wrap="none" lIns="36000" tIns="36000" rIns="36000" bIns="36000" rtlCol="0">
            <a:spAutoFit/>
          </a:bodyPr>
          <a:lstStyle/>
          <a:p>
            <a:r>
              <a:rPr kumimoji="1" lang="zh-CN" altLang="en-US" sz="1100" b="1" dirty="0" smtClean="0">
                <a:latin typeface="微软雅黑" pitchFamily="34" charset="-122"/>
                <a:ea typeface="微软雅黑" pitchFamily="34" charset="-122"/>
              </a:rPr>
              <a:t>刊载目录商品的销售比率（内资）</a:t>
            </a:r>
          </a:p>
        </p:txBody>
      </p:sp>
      <p:sp>
        <p:nvSpPr>
          <p:cNvPr id="30" name="テキスト ボックス 29">
            <a:extLst>
              <a:ext uri="{FF2B5EF4-FFF2-40B4-BE49-F238E27FC236}">
                <a16:creationId xmlns:a16="http://schemas.microsoft.com/office/drawing/2014/main" xmlns="" id="{85AD68C9-DD3C-4A58-B75D-33268E30E41B}"/>
              </a:ext>
            </a:extLst>
          </p:cNvPr>
          <p:cNvSpPr txBox="1"/>
          <p:nvPr/>
        </p:nvSpPr>
        <p:spPr>
          <a:xfrm>
            <a:off x="1285852" y="2143116"/>
            <a:ext cx="2188667" cy="241980"/>
          </a:xfrm>
          <a:prstGeom prst="rect">
            <a:avLst/>
          </a:prstGeom>
          <a:solidFill>
            <a:schemeClr val="bg1"/>
          </a:solidFill>
          <a:effectLst/>
        </p:spPr>
        <p:txBody>
          <a:bodyPr wrap="none" lIns="36000" tIns="36000" rIns="36000" bIns="36000" rtlCol="0">
            <a:spAutoFit/>
          </a:bodyPr>
          <a:lstStyle/>
          <a:p>
            <a:r>
              <a:rPr kumimoji="1" lang="zh-CN" altLang="en-US" sz="1100" b="1" dirty="0" smtClean="0">
                <a:latin typeface="微软雅黑" pitchFamily="34" charset="-122"/>
                <a:ea typeface="微软雅黑" pitchFamily="34" charset="-122"/>
              </a:rPr>
              <a:t>刊载目录商品的销售比率（日系）</a:t>
            </a:r>
          </a:p>
        </p:txBody>
      </p:sp>
      <p:sp>
        <p:nvSpPr>
          <p:cNvPr id="31" name="正方形/長方形 30"/>
          <p:cNvSpPr/>
          <p:nvPr/>
        </p:nvSpPr>
        <p:spPr>
          <a:xfrm>
            <a:off x="0" y="72008"/>
            <a:ext cx="9144000" cy="692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en-US" altLang="zh-CN" sz="2800" b="1" dirty="0" smtClean="0">
                <a:solidFill>
                  <a:schemeClr val="tx1"/>
                </a:solidFill>
                <a:latin typeface="Microsoft YaHei" panose="020B0503020204020204" pitchFamily="34" charset="-122"/>
                <a:ea typeface="Microsoft YaHei" panose="020B0503020204020204" pitchFamily="34" charset="-122"/>
                <a:cs typeface="Arial" charset="0"/>
              </a:rPr>
              <a:t>8</a:t>
            </a:r>
            <a:r>
              <a:rPr lang="en-US" altLang="ja-JP" sz="2800" b="1" dirty="0" smtClean="0">
                <a:solidFill>
                  <a:schemeClr val="tx1"/>
                </a:solidFill>
                <a:latin typeface="Microsoft YaHei" panose="020B0503020204020204" pitchFamily="34" charset="-122"/>
                <a:ea typeface="Microsoft YaHei" panose="020B0503020204020204" pitchFamily="34" charset="-122"/>
                <a:cs typeface="Arial" charset="0"/>
              </a:rPr>
              <a:t>. </a:t>
            </a:r>
            <a:r>
              <a:rPr lang="zh-CN" altLang="en-US" sz="2800" b="1" dirty="0" smtClean="0">
                <a:solidFill>
                  <a:schemeClr val="tx1"/>
                </a:solidFill>
                <a:latin typeface="Microsoft YaHei" panose="020B0503020204020204" pitchFamily="34" charset="-122"/>
                <a:ea typeface="Microsoft YaHei" panose="020B0503020204020204" pitchFamily="34" charset="-122"/>
                <a:cs typeface="Arial" charset="0"/>
              </a:rPr>
              <a:t>商品目录和销售的变迁</a:t>
            </a:r>
            <a:endParaRPr kumimoji="1" lang="ja-JP" altLang="en-US" sz="2800" b="1" dirty="0">
              <a:solidFill>
                <a:schemeClr val="tx1"/>
              </a:solidFill>
              <a:latin typeface="Microsoft YaHei" panose="020B0503020204020204" pitchFamily="34" charset="-122"/>
              <a:ea typeface="Microsoft YaHei" panose="020B0503020204020204" pitchFamily="34" charset="-122"/>
            </a:endParaRPr>
          </a:p>
        </p:txBody>
      </p:sp>
      <p:sp>
        <p:nvSpPr>
          <p:cNvPr id="32" name="ホームベース 31"/>
          <p:cNvSpPr/>
          <p:nvPr/>
        </p:nvSpPr>
        <p:spPr>
          <a:xfrm>
            <a:off x="323528" y="782944"/>
            <a:ext cx="3676968" cy="360040"/>
          </a:xfrm>
          <a:prstGeom prst="homePlate">
            <a:avLst>
              <a:gd name="adj" fmla="val 84116"/>
            </a:avLst>
          </a:prstGeom>
          <a:solidFill>
            <a:srgbClr val="FF0000"/>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smtClean="0">
                <a:solidFill>
                  <a:schemeClr val="bg1"/>
                </a:solidFill>
                <a:latin typeface="Microsoft YaHei" pitchFamily="34" charset="-122"/>
                <a:ea typeface="Microsoft YaHei" pitchFamily="34" charset="-122"/>
              </a:rPr>
              <a:t>面向内资的</a:t>
            </a:r>
            <a:r>
              <a:rPr lang="en-US" altLang="zh-CN" sz="1600" b="1" dirty="0" smtClean="0">
                <a:solidFill>
                  <a:schemeClr val="bg1"/>
                </a:solidFill>
                <a:latin typeface="Microsoft YaHei" pitchFamily="34" charset="-122"/>
                <a:ea typeface="Microsoft YaHei" pitchFamily="34" charset="-122"/>
              </a:rPr>
              <a:t>AS</a:t>
            </a:r>
            <a:r>
              <a:rPr lang="zh-CN" altLang="en-US" sz="1600" b="1" dirty="0" smtClean="0">
                <a:solidFill>
                  <a:schemeClr val="bg1"/>
                </a:solidFill>
                <a:latin typeface="Microsoft YaHei" pitchFamily="34" charset="-122"/>
                <a:ea typeface="Microsoft YaHei" pitchFamily="34" charset="-122"/>
              </a:rPr>
              <a:t> </a:t>
            </a:r>
            <a:r>
              <a:rPr lang="en-US" altLang="zh-CN" sz="1600" b="1" dirty="0" smtClean="0">
                <a:solidFill>
                  <a:schemeClr val="bg1"/>
                </a:solidFill>
                <a:latin typeface="Microsoft YaHei" pitchFamily="34" charset="-122"/>
                <a:ea typeface="Microsoft YaHei" pitchFamily="34" charset="-122"/>
              </a:rPr>
              <a:t>ONE</a:t>
            </a:r>
            <a:r>
              <a:rPr lang="zh-CN" altLang="en-US" sz="1600" b="1" dirty="0" smtClean="0">
                <a:solidFill>
                  <a:schemeClr val="bg1"/>
                </a:solidFill>
                <a:latin typeface="Microsoft YaHei" pitchFamily="34" charset="-122"/>
                <a:ea typeface="Microsoft YaHei" pitchFamily="34" charset="-122"/>
              </a:rPr>
              <a:t>商务模式的落实</a:t>
            </a:r>
          </a:p>
        </p:txBody>
      </p:sp>
      <p:pic>
        <p:nvPicPr>
          <p:cNvPr id="33" name="Picture 21"/>
          <p:cNvPicPr>
            <a:picLocks noChangeAspect="1" noChangeArrowheads="1"/>
          </p:cNvPicPr>
          <p:nvPr/>
        </p:nvPicPr>
        <p:blipFill>
          <a:blip r:embed="rId8" cstate="print"/>
          <a:srcRect r="60083" b="-8037"/>
          <a:stretch>
            <a:fillRect/>
          </a:stretch>
        </p:blipFill>
        <p:spPr bwMode="auto">
          <a:xfrm>
            <a:off x="6876256" y="332656"/>
            <a:ext cx="2088232" cy="265083"/>
          </a:xfrm>
          <a:prstGeom prst="rect">
            <a:avLst/>
          </a:prstGeom>
          <a:noFill/>
          <a:ln w="9525">
            <a:noFill/>
            <a:miter lim="800000"/>
            <a:headEnd/>
            <a:tailEnd/>
          </a:ln>
        </p:spPr>
      </p:pic>
      <p:sp>
        <p:nvSpPr>
          <p:cNvPr id="25" name="正方形/長方形 24"/>
          <p:cNvSpPr/>
          <p:nvPr/>
        </p:nvSpPr>
        <p:spPr>
          <a:xfrm>
            <a:off x="25400" y="1428736"/>
            <a:ext cx="785786" cy="4786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593250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15941</TotalTime>
  <Words>5660</Words>
  <Application>Microsoft Office PowerPoint</Application>
  <PresentationFormat>全屏显示(4:3)</PresentationFormat>
  <Paragraphs>1108</Paragraphs>
  <Slides>49</Slides>
  <Notes>16</Notes>
  <HiddenSlides>0</HiddenSlides>
  <MMClips>0</MMClips>
  <ScaleCrop>false</ScaleCrop>
  <HeadingPairs>
    <vt:vector size="4" baseType="variant">
      <vt:variant>
        <vt:lpstr>主题</vt:lpstr>
      </vt:variant>
      <vt:variant>
        <vt:i4>1</vt:i4>
      </vt:variant>
      <vt:variant>
        <vt:lpstr>幻灯片标题</vt:lpstr>
      </vt:variant>
      <vt:variant>
        <vt:i4>49</vt:i4>
      </vt:variant>
    </vt:vector>
  </HeadingPairs>
  <TitlesOfParts>
    <vt:vector size="50" baseType="lpstr">
      <vt:lpstr>Office テーマ</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hoshino1</dc:creator>
  <cp:lastModifiedBy>admin</cp:lastModifiedBy>
  <cp:revision>1262</cp:revision>
  <dcterms:created xsi:type="dcterms:W3CDTF">2019-04-04T05:10:19Z</dcterms:created>
  <dcterms:modified xsi:type="dcterms:W3CDTF">2019-06-19T02:35:14Z</dcterms:modified>
</cp:coreProperties>
</file>